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86.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7"/>
  </p:notesMasterIdLst>
  <p:handoutMasterIdLst>
    <p:handoutMasterId r:id="rId148"/>
  </p:handoutMasterIdLst>
  <p:sldIdLst>
    <p:sldId id="256" r:id="rId2"/>
    <p:sldId id="427" r:id="rId3"/>
    <p:sldId id="447" r:id="rId4"/>
    <p:sldId id="428" r:id="rId5"/>
    <p:sldId id="429" r:id="rId6"/>
    <p:sldId id="430" r:id="rId7"/>
    <p:sldId id="502" r:id="rId8"/>
    <p:sldId id="721" r:id="rId9"/>
    <p:sldId id="457" r:id="rId10"/>
    <p:sldId id="689" r:id="rId11"/>
    <p:sldId id="688" r:id="rId12"/>
    <p:sldId id="461" r:id="rId13"/>
    <p:sldId id="538" r:id="rId14"/>
    <p:sldId id="738" r:id="rId15"/>
    <p:sldId id="739" r:id="rId16"/>
    <p:sldId id="717" r:id="rId17"/>
    <p:sldId id="600" r:id="rId18"/>
    <p:sldId id="662" r:id="rId19"/>
    <p:sldId id="663" r:id="rId20"/>
    <p:sldId id="664" r:id="rId21"/>
    <p:sldId id="665" r:id="rId22"/>
    <p:sldId id="666" r:id="rId23"/>
    <p:sldId id="667" r:id="rId24"/>
    <p:sldId id="668" r:id="rId25"/>
    <p:sldId id="669" r:id="rId26"/>
    <p:sldId id="670" r:id="rId27"/>
    <p:sldId id="671" r:id="rId28"/>
    <p:sldId id="672" r:id="rId29"/>
    <p:sldId id="673" r:id="rId30"/>
    <p:sldId id="611" r:id="rId31"/>
    <p:sldId id="612" r:id="rId32"/>
    <p:sldId id="613" r:id="rId33"/>
    <p:sldId id="614" r:id="rId34"/>
    <p:sldId id="615" r:id="rId35"/>
    <p:sldId id="616" r:id="rId36"/>
    <p:sldId id="617" r:id="rId37"/>
    <p:sldId id="618" r:id="rId38"/>
    <p:sldId id="619" r:id="rId39"/>
    <p:sldId id="714" r:id="rId40"/>
    <p:sldId id="497" r:id="rId41"/>
    <p:sldId id="685" r:id="rId42"/>
    <p:sldId id="660" r:id="rId43"/>
    <p:sldId id="710" r:id="rId44"/>
    <p:sldId id="496" r:id="rId45"/>
    <p:sldId id="498" r:id="rId46"/>
    <p:sldId id="499" r:id="rId47"/>
    <p:sldId id="674" r:id="rId48"/>
    <p:sldId id="718" r:id="rId49"/>
    <p:sldId id="675" r:id="rId50"/>
    <p:sldId id="500" r:id="rId51"/>
    <p:sldId id="504" r:id="rId52"/>
    <p:sldId id="505" r:id="rId53"/>
    <p:sldId id="650" r:id="rId54"/>
    <p:sldId id="649" r:id="rId55"/>
    <p:sldId id="506" r:id="rId56"/>
    <p:sldId id="272" r:id="rId57"/>
    <p:sldId id="273" r:id="rId58"/>
    <p:sldId id="736" r:id="rId59"/>
    <p:sldId id="724" r:id="rId60"/>
    <p:sldId id="725" r:id="rId61"/>
    <p:sldId id="726" r:id="rId62"/>
    <p:sldId id="276" r:id="rId63"/>
    <p:sldId id="277" r:id="rId64"/>
    <p:sldId id="278" r:id="rId65"/>
    <p:sldId id="661" r:id="rId66"/>
    <p:sldId id="279" r:id="rId67"/>
    <p:sldId id="551" r:id="rId68"/>
    <p:sldId id="723" r:id="rId69"/>
    <p:sldId id="553" r:id="rId70"/>
    <p:sldId id="737" r:id="rId71"/>
    <p:sldId id="630" r:id="rId72"/>
    <p:sldId id="264" r:id="rId73"/>
    <p:sldId id="748" r:id="rId74"/>
    <p:sldId id="749" r:id="rId75"/>
    <p:sldId id="750" r:id="rId76"/>
    <p:sldId id="751" r:id="rId77"/>
    <p:sldId id="752" r:id="rId78"/>
    <p:sldId id="753" r:id="rId79"/>
    <p:sldId id="754" r:id="rId80"/>
    <p:sldId id="755" r:id="rId81"/>
    <p:sldId id="756" r:id="rId82"/>
    <p:sldId id="651" r:id="rId83"/>
    <p:sldId id="258" r:id="rId84"/>
    <p:sldId id="270" r:id="rId85"/>
    <p:sldId id="271" r:id="rId86"/>
    <p:sldId id="267" r:id="rId87"/>
    <p:sldId id="268" r:id="rId88"/>
    <p:sldId id="269" r:id="rId89"/>
    <p:sldId id="582" r:id="rId90"/>
    <p:sldId id="690" r:id="rId91"/>
    <p:sldId id="691" r:id="rId92"/>
    <p:sldId id="692" r:id="rId93"/>
    <p:sldId id="693" r:id="rId94"/>
    <p:sldId id="694" r:id="rId95"/>
    <p:sldId id="695" r:id="rId96"/>
    <p:sldId id="697" r:id="rId97"/>
    <p:sldId id="698" r:id="rId98"/>
    <p:sldId id="699" r:id="rId99"/>
    <p:sldId id="700" r:id="rId100"/>
    <p:sldId id="701" r:id="rId101"/>
    <p:sldId id="702" r:id="rId102"/>
    <p:sldId id="703" r:id="rId103"/>
    <p:sldId id="704" r:id="rId104"/>
    <p:sldId id="705" r:id="rId105"/>
    <p:sldId id="706" r:id="rId106"/>
    <p:sldId id="707" r:id="rId107"/>
    <p:sldId id="708" r:id="rId108"/>
    <p:sldId id="709" r:id="rId109"/>
    <p:sldId id="637" r:id="rId110"/>
    <p:sldId id="638" r:id="rId111"/>
    <p:sldId id="639" r:id="rId112"/>
    <p:sldId id="640" r:id="rId113"/>
    <p:sldId id="641" r:id="rId114"/>
    <p:sldId id="642" r:id="rId115"/>
    <p:sldId id="643" r:id="rId116"/>
    <p:sldId id="644" r:id="rId117"/>
    <p:sldId id="645" r:id="rId118"/>
    <p:sldId id="646" r:id="rId119"/>
    <p:sldId id="647" r:id="rId120"/>
    <p:sldId id="727" r:id="rId121"/>
    <p:sldId id="728" r:id="rId122"/>
    <p:sldId id="729" r:id="rId123"/>
    <p:sldId id="730" r:id="rId124"/>
    <p:sldId id="732" r:id="rId125"/>
    <p:sldId id="731" r:id="rId126"/>
    <p:sldId id="733" r:id="rId127"/>
    <p:sldId id="734" r:id="rId128"/>
    <p:sldId id="735" r:id="rId129"/>
    <p:sldId id="398" r:id="rId130"/>
    <p:sldId id="387" r:id="rId131"/>
    <p:sldId id="388" r:id="rId132"/>
    <p:sldId id="438" r:id="rId133"/>
    <p:sldId id="715" r:id="rId134"/>
    <p:sldId id="494" r:id="rId135"/>
    <p:sldId id="389" r:id="rId136"/>
    <p:sldId id="484" r:id="rId137"/>
    <p:sldId id="485" r:id="rId138"/>
    <p:sldId id="392" r:id="rId139"/>
    <p:sldId id="393" r:id="rId140"/>
    <p:sldId id="451" r:id="rId141"/>
    <p:sldId id="443" r:id="rId142"/>
    <p:sldId id="444" r:id="rId143"/>
    <p:sldId id="425" r:id="rId144"/>
    <p:sldId id="686" r:id="rId145"/>
    <p:sldId id="446" r:id="rId1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272" userDrawn="1">
          <p15:clr>
            <a:srgbClr val="A4A3A4"/>
          </p15:clr>
        </p15:guide>
        <p15:guide id="4" pos="5488" userDrawn="1">
          <p15:clr>
            <a:srgbClr val="A4A3A4"/>
          </p15:clr>
        </p15:guide>
        <p15:guide id="5" orient="horz" pos="799" userDrawn="1">
          <p15:clr>
            <a:srgbClr val="A4A3A4"/>
          </p15:clr>
        </p15:guide>
        <p15:guide id="6" orient="horz" pos="4065" userDrawn="1">
          <p15:clr>
            <a:srgbClr val="A4A3A4"/>
          </p15:clr>
        </p15:guide>
        <p15:guide id="7" orient="horz" pos="278"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hitcome,Cindy M  (BIDMC - Office of Compliance a Bus Con)" initials="WM(-OoCaB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C0C0C0"/>
    <a:srgbClr val="3366CC"/>
    <a:srgbClr val="0066CC"/>
    <a:srgbClr val="183E75"/>
    <a:srgbClr val="0069B4"/>
    <a:srgbClr val="004994"/>
    <a:srgbClr val="99CCFF"/>
    <a:srgbClr val="009ED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7" autoAdjust="0"/>
    <p:restoredTop sz="86491" autoAdjust="0"/>
  </p:normalViewPr>
  <p:slideViewPr>
    <p:cSldViewPr snapToGrid="0">
      <p:cViewPr varScale="1">
        <p:scale>
          <a:sx n="98" d="100"/>
          <a:sy n="98" d="100"/>
        </p:scale>
        <p:origin x="1548" y="96"/>
      </p:cViewPr>
      <p:guideLst>
        <p:guide orient="horz" pos="2160"/>
        <p:guide pos="2880"/>
        <p:guide pos="272"/>
        <p:guide pos="5488"/>
        <p:guide orient="horz" pos="799"/>
        <p:guide orient="horz" pos="4065"/>
        <p:guide orient="horz" pos="278"/>
      </p:guideLst>
    </p:cSldViewPr>
  </p:slideViewPr>
  <p:outlineViewPr>
    <p:cViewPr>
      <p:scale>
        <a:sx n="33" d="100"/>
        <a:sy n="33" d="100"/>
      </p:scale>
      <p:origin x="0" y="-69084"/>
    </p:cViewPr>
  </p:outlineViewPr>
  <p:notesTextViewPr>
    <p:cViewPr>
      <p:scale>
        <a:sx n="3" d="2"/>
        <a:sy n="3" d="2"/>
      </p:scale>
      <p:origin x="0" y="0"/>
    </p:cViewPr>
  </p:notesTextViewPr>
  <p:sorterViewPr>
    <p:cViewPr varScale="1">
      <p:scale>
        <a:sx n="100" d="100"/>
        <a:sy n="100" d="100"/>
      </p:scale>
      <p:origin x="0" y="-666"/>
    </p:cViewPr>
  </p:sorterViewPr>
  <p:notesViewPr>
    <p:cSldViewPr snapToGrid="0">
      <p:cViewPr>
        <p:scale>
          <a:sx n="1" d="2"/>
          <a:sy n="1" d="2"/>
        </p:scale>
        <p:origin x="4608" y="113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commentAuthors" Target="commentAuthor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_rels/data6.xml.rels><?xml version="1.0" encoding="UTF-8" standalone="yes"?>
<Relationships xmlns="http://schemas.openxmlformats.org/package/2006/relationships"><Relationship Id="rId1" Type="http://schemas.openxmlformats.org/officeDocument/2006/relationships/hyperlink" Target="http://www.bilh.ethicspoint.com/"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www.bilh.ethicspoint.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3208F8-A876-454A-93BD-A319366F43B7}"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07A56B1F-CF7E-4307-B4D9-7B867FCB9AFC}">
      <dgm:prSet phldrT="[Text]"/>
      <dgm:spPr/>
      <dgm:t>
        <a:bodyPr/>
        <a:lstStyle/>
        <a:p>
          <a:r>
            <a:rPr lang="en-US"/>
            <a:t>name</a:t>
          </a:r>
        </a:p>
      </dgm:t>
    </dgm:pt>
    <dgm:pt modelId="{E42760BC-56B8-464E-BB90-8D15DD8C1D94}" type="parTrans" cxnId="{29DEBE4D-6E62-46F5-8AE6-531AA089267D}">
      <dgm:prSet/>
      <dgm:spPr/>
      <dgm:t>
        <a:bodyPr/>
        <a:lstStyle/>
        <a:p>
          <a:endParaRPr lang="en-US">
            <a:solidFill>
              <a:srgbClr val="004994"/>
            </a:solidFill>
          </a:endParaRPr>
        </a:p>
      </dgm:t>
    </dgm:pt>
    <dgm:pt modelId="{A8F0125D-1B6F-4673-83EC-C47AE3D6281F}" type="sibTrans" cxnId="{29DEBE4D-6E62-46F5-8AE6-531AA089267D}">
      <dgm:prSet/>
      <dgm:spPr/>
      <dgm:t>
        <a:bodyPr/>
        <a:lstStyle/>
        <a:p>
          <a:endParaRPr lang="en-US">
            <a:solidFill>
              <a:srgbClr val="004994"/>
            </a:solidFill>
          </a:endParaRPr>
        </a:p>
      </dgm:t>
    </dgm:pt>
    <dgm:pt modelId="{2CEA6835-36B6-4E6B-9741-4EFD6C80259A}">
      <dgm:prSet phldrT="[Text]"/>
      <dgm:spPr/>
      <dgm:t>
        <a:bodyPr/>
        <a:lstStyle/>
        <a:p>
          <a:r>
            <a:rPr lang="en-US"/>
            <a:t>Date of service</a:t>
          </a:r>
        </a:p>
      </dgm:t>
    </dgm:pt>
    <dgm:pt modelId="{BC7D8D36-B21E-4699-905A-FC301008B2C9}" type="parTrans" cxnId="{CA0C0C2A-D721-4C33-A032-B8D5D6E1C060}">
      <dgm:prSet/>
      <dgm:spPr/>
      <dgm:t>
        <a:bodyPr/>
        <a:lstStyle/>
        <a:p>
          <a:endParaRPr lang="en-US">
            <a:solidFill>
              <a:srgbClr val="004994"/>
            </a:solidFill>
          </a:endParaRPr>
        </a:p>
      </dgm:t>
    </dgm:pt>
    <dgm:pt modelId="{1F225B7F-355D-4478-95AD-2D984767E7BD}" type="sibTrans" cxnId="{CA0C0C2A-D721-4C33-A032-B8D5D6E1C060}">
      <dgm:prSet/>
      <dgm:spPr/>
      <dgm:t>
        <a:bodyPr/>
        <a:lstStyle/>
        <a:p>
          <a:endParaRPr lang="en-US">
            <a:solidFill>
              <a:srgbClr val="004994"/>
            </a:solidFill>
          </a:endParaRPr>
        </a:p>
      </dgm:t>
    </dgm:pt>
    <dgm:pt modelId="{BC89CF8E-2201-43C3-9045-C056B1EC3B63}">
      <dgm:prSet phldrT="[Text]"/>
      <dgm:spPr/>
      <dgm:t>
        <a:bodyPr/>
        <a:lstStyle/>
        <a:p>
          <a:r>
            <a:rPr lang="en-US"/>
            <a:t>email</a:t>
          </a:r>
        </a:p>
      </dgm:t>
    </dgm:pt>
    <dgm:pt modelId="{C8A33F5D-9DAC-4BAA-8BB0-D9A2691B03B9}" type="parTrans" cxnId="{8A0CB70A-C2F9-4550-99DD-4D7F577078ED}">
      <dgm:prSet/>
      <dgm:spPr/>
      <dgm:t>
        <a:bodyPr/>
        <a:lstStyle/>
        <a:p>
          <a:endParaRPr lang="en-US">
            <a:solidFill>
              <a:srgbClr val="004994"/>
            </a:solidFill>
          </a:endParaRPr>
        </a:p>
      </dgm:t>
    </dgm:pt>
    <dgm:pt modelId="{D364D5D9-911C-4FE5-AC25-34DA0A267329}" type="sibTrans" cxnId="{8A0CB70A-C2F9-4550-99DD-4D7F577078ED}">
      <dgm:prSet/>
      <dgm:spPr/>
      <dgm:t>
        <a:bodyPr/>
        <a:lstStyle/>
        <a:p>
          <a:endParaRPr lang="en-US">
            <a:solidFill>
              <a:srgbClr val="004994"/>
            </a:solidFill>
          </a:endParaRPr>
        </a:p>
      </dgm:t>
    </dgm:pt>
    <dgm:pt modelId="{96ECBDF6-7BEC-4179-B614-990779ACF1C1}">
      <dgm:prSet phldrT="[Text]"/>
      <dgm:spPr/>
      <dgm:t>
        <a:bodyPr/>
        <a:lstStyle/>
        <a:p>
          <a:r>
            <a:rPr lang="en-US"/>
            <a:t>Phone #</a:t>
          </a:r>
        </a:p>
      </dgm:t>
    </dgm:pt>
    <dgm:pt modelId="{F16F4A04-7402-45AE-B3D6-2B0F1FE21885}" type="parTrans" cxnId="{F0D91471-6D55-4F3B-92AB-871CF9DF6BD8}">
      <dgm:prSet/>
      <dgm:spPr/>
      <dgm:t>
        <a:bodyPr/>
        <a:lstStyle/>
        <a:p>
          <a:endParaRPr lang="en-US">
            <a:solidFill>
              <a:srgbClr val="004994"/>
            </a:solidFill>
          </a:endParaRPr>
        </a:p>
      </dgm:t>
    </dgm:pt>
    <dgm:pt modelId="{2B671FA9-3700-42CC-98F5-C5A9A9D0EE89}" type="sibTrans" cxnId="{F0D91471-6D55-4F3B-92AB-871CF9DF6BD8}">
      <dgm:prSet/>
      <dgm:spPr/>
      <dgm:t>
        <a:bodyPr/>
        <a:lstStyle/>
        <a:p>
          <a:endParaRPr lang="en-US">
            <a:solidFill>
              <a:srgbClr val="004994"/>
            </a:solidFill>
          </a:endParaRPr>
        </a:p>
      </dgm:t>
    </dgm:pt>
    <dgm:pt modelId="{45BB4889-C6D4-4B13-9E3E-1020D55CE679}">
      <dgm:prSet phldrT="[Text]"/>
      <dgm:spPr/>
      <dgm:t>
        <a:bodyPr/>
        <a:lstStyle/>
        <a:p>
          <a:r>
            <a:rPr lang="en-US"/>
            <a:t>Medical/clinical information</a:t>
          </a:r>
        </a:p>
      </dgm:t>
    </dgm:pt>
    <dgm:pt modelId="{C716C0D9-97BE-4100-B99A-41038BB8F6BB}" type="parTrans" cxnId="{73B8815F-F518-483C-98C8-AC2399877D00}">
      <dgm:prSet/>
      <dgm:spPr/>
      <dgm:t>
        <a:bodyPr/>
        <a:lstStyle/>
        <a:p>
          <a:endParaRPr lang="en-US">
            <a:solidFill>
              <a:srgbClr val="004994"/>
            </a:solidFill>
          </a:endParaRPr>
        </a:p>
      </dgm:t>
    </dgm:pt>
    <dgm:pt modelId="{A5F9EE1A-35EC-4CF9-9684-40AF3322DFAF}" type="sibTrans" cxnId="{73B8815F-F518-483C-98C8-AC2399877D00}">
      <dgm:prSet/>
      <dgm:spPr/>
      <dgm:t>
        <a:bodyPr/>
        <a:lstStyle/>
        <a:p>
          <a:endParaRPr lang="en-US">
            <a:solidFill>
              <a:srgbClr val="004994"/>
            </a:solidFill>
          </a:endParaRPr>
        </a:p>
      </dgm:t>
    </dgm:pt>
    <dgm:pt modelId="{ADA89D05-A5A5-45A4-88C4-7A724982455D}">
      <dgm:prSet/>
      <dgm:spPr/>
      <dgm:t>
        <a:bodyPr/>
        <a:lstStyle/>
        <a:p>
          <a:r>
            <a:rPr lang="en-US"/>
            <a:t>photos</a:t>
          </a:r>
        </a:p>
      </dgm:t>
    </dgm:pt>
    <dgm:pt modelId="{BD54CD77-ACB2-4797-ADFF-7ABE72D1C7FC}" type="parTrans" cxnId="{728048DB-70DC-4DDE-8EF3-4F4394845817}">
      <dgm:prSet/>
      <dgm:spPr/>
      <dgm:t>
        <a:bodyPr/>
        <a:lstStyle/>
        <a:p>
          <a:endParaRPr lang="en-US">
            <a:solidFill>
              <a:srgbClr val="004994"/>
            </a:solidFill>
          </a:endParaRPr>
        </a:p>
      </dgm:t>
    </dgm:pt>
    <dgm:pt modelId="{D0B29217-BB45-43B7-8EAD-67F4D5EA3210}" type="sibTrans" cxnId="{728048DB-70DC-4DDE-8EF3-4F4394845817}">
      <dgm:prSet/>
      <dgm:spPr/>
      <dgm:t>
        <a:bodyPr/>
        <a:lstStyle/>
        <a:p>
          <a:endParaRPr lang="en-US">
            <a:solidFill>
              <a:srgbClr val="004994"/>
            </a:solidFill>
          </a:endParaRPr>
        </a:p>
      </dgm:t>
    </dgm:pt>
    <dgm:pt modelId="{14F2140D-9046-462D-8A4E-2669A99A1D06}">
      <dgm:prSet/>
      <dgm:spPr/>
      <dgm:t>
        <a:bodyPr/>
        <a:lstStyle/>
        <a:p>
          <a:r>
            <a:rPr lang="en-US"/>
            <a:t>Medical record #</a:t>
          </a:r>
        </a:p>
      </dgm:t>
    </dgm:pt>
    <dgm:pt modelId="{17ED9DC2-900A-46E9-BA1B-9937DEB2F5CA}" type="parTrans" cxnId="{D0B8906B-D433-4DAD-8684-392AC36BF408}">
      <dgm:prSet/>
      <dgm:spPr/>
      <dgm:t>
        <a:bodyPr/>
        <a:lstStyle/>
        <a:p>
          <a:endParaRPr lang="en-US">
            <a:solidFill>
              <a:srgbClr val="004994"/>
            </a:solidFill>
          </a:endParaRPr>
        </a:p>
      </dgm:t>
    </dgm:pt>
    <dgm:pt modelId="{D9A9FA97-C6FD-4EE7-8CBE-0276E7DAA4F5}" type="sibTrans" cxnId="{D0B8906B-D433-4DAD-8684-392AC36BF408}">
      <dgm:prSet/>
      <dgm:spPr/>
      <dgm:t>
        <a:bodyPr/>
        <a:lstStyle/>
        <a:p>
          <a:endParaRPr lang="en-US">
            <a:solidFill>
              <a:srgbClr val="004994"/>
            </a:solidFill>
          </a:endParaRPr>
        </a:p>
      </dgm:t>
    </dgm:pt>
    <dgm:pt modelId="{5DD50A0D-FF4F-4FDA-A872-D3D620E90A1A}">
      <dgm:prSet/>
      <dgm:spPr/>
      <dgm:t>
        <a:bodyPr/>
        <a:lstStyle/>
        <a:p>
          <a:r>
            <a:rPr lang="en-US">
              <a:ea typeface="Arial"/>
              <a:cs typeface="Arial"/>
              <a:sym typeface="Arial"/>
            </a:rPr>
            <a:t>Any other identifying code, number, picture, etc.</a:t>
          </a:r>
        </a:p>
      </dgm:t>
    </dgm:pt>
    <dgm:pt modelId="{38ED5718-3FDE-4960-B098-3D181B957D67}" type="parTrans" cxnId="{20F55903-AF16-47E7-8F77-3C7ABD8D90E8}">
      <dgm:prSet/>
      <dgm:spPr/>
      <dgm:t>
        <a:bodyPr/>
        <a:lstStyle/>
        <a:p>
          <a:endParaRPr lang="en-US">
            <a:solidFill>
              <a:srgbClr val="004994"/>
            </a:solidFill>
          </a:endParaRPr>
        </a:p>
      </dgm:t>
    </dgm:pt>
    <dgm:pt modelId="{727EB8C3-22D5-4FA8-BB7D-C74E4C4E1D8D}" type="sibTrans" cxnId="{20F55903-AF16-47E7-8F77-3C7ABD8D90E8}">
      <dgm:prSet/>
      <dgm:spPr/>
      <dgm:t>
        <a:bodyPr/>
        <a:lstStyle/>
        <a:p>
          <a:endParaRPr lang="en-US">
            <a:solidFill>
              <a:srgbClr val="004994"/>
            </a:solidFill>
          </a:endParaRPr>
        </a:p>
      </dgm:t>
    </dgm:pt>
    <dgm:pt modelId="{81B505DF-32D6-4656-9B9F-6661906ACF23}" type="pres">
      <dgm:prSet presAssocID="{F03208F8-A876-454A-93BD-A319366F43B7}" presName="diagram" presStyleCnt="0">
        <dgm:presLayoutVars>
          <dgm:dir/>
          <dgm:resizeHandles val="exact"/>
        </dgm:presLayoutVars>
      </dgm:prSet>
      <dgm:spPr/>
    </dgm:pt>
    <dgm:pt modelId="{74AEE510-1181-47CB-8347-AF369420030A}" type="pres">
      <dgm:prSet presAssocID="{07A56B1F-CF7E-4307-B4D9-7B867FCB9AFC}" presName="node" presStyleLbl="node1" presStyleIdx="0" presStyleCnt="8">
        <dgm:presLayoutVars>
          <dgm:bulletEnabled val="1"/>
        </dgm:presLayoutVars>
      </dgm:prSet>
      <dgm:spPr/>
    </dgm:pt>
    <dgm:pt modelId="{FACB7900-C81A-4536-B515-246A4C8B6D73}" type="pres">
      <dgm:prSet presAssocID="{A8F0125D-1B6F-4673-83EC-C47AE3D6281F}" presName="sibTrans" presStyleCnt="0"/>
      <dgm:spPr/>
    </dgm:pt>
    <dgm:pt modelId="{8F3E1AE5-C4AF-4A14-BDE3-8EB4A7E96CDB}" type="pres">
      <dgm:prSet presAssocID="{2CEA6835-36B6-4E6B-9741-4EFD6C80259A}" presName="node" presStyleLbl="node1" presStyleIdx="1" presStyleCnt="8">
        <dgm:presLayoutVars>
          <dgm:bulletEnabled val="1"/>
        </dgm:presLayoutVars>
      </dgm:prSet>
      <dgm:spPr/>
    </dgm:pt>
    <dgm:pt modelId="{47DF57E2-3A06-45E6-A8C0-797311E6A0D6}" type="pres">
      <dgm:prSet presAssocID="{1F225B7F-355D-4478-95AD-2D984767E7BD}" presName="sibTrans" presStyleCnt="0"/>
      <dgm:spPr/>
    </dgm:pt>
    <dgm:pt modelId="{217C0F88-5E96-4966-8BF5-4FF492A444C5}" type="pres">
      <dgm:prSet presAssocID="{BC89CF8E-2201-43C3-9045-C056B1EC3B63}" presName="node" presStyleLbl="node1" presStyleIdx="2" presStyleCnt="8">
        <dgm:presLayoutVars>
          <dgm:bulletEnabled val="1"/>
        </dgm:presLayoutVars>
      </dgm:prSet>
      <dgm:spPr/>
    </dgm:pt>
    <dgm:pt modelId="{D9C3E55E-3052-4069-BB60-F4333C3CD01F}" type="pres">
      <dgm:prSet presAssocID="{D364D5D9-911C-4FE5-AC25-34DA0A267329}" presName="sibTrans" presStyleCnt="0"/>
      <dgm:spPr/>
    </dgm:pt>
    <dgm:pt modelId="{08D05AD1-CB7C-41CA-AF3E-42B7E62DFABA}" type="pres">
      <dgm:prSet presAssocID="{96ECBDF6-7BEC-4179-B614-990779ACF1C1}" presName="node" presStyleLbl="node1" presStyleIdx="3" presStyleCnt="8">
        <dgm:presLayoutVars>
          <dgm:bulletEnabled val="1"/>
        </dgm:presLayoutVars>
      </dgm:prSet>
      <dgm:spPr/>
    </dgm:pt>
    <dgm:pt modelId="{44FAEC22-0E68-4562-8DED-149AFA3E925E}" type="pres">
      <dgm:prSet presAssocID="{2B671FA9-3700-42CC-98F5-C5A9A9D0EE89}" presName="sibTrans" presStyleCnt="0"/>
      <dgm:spPr/>
    </dgm:pt>
    <dgm:pt modelId="{FDEBDF70-BF4B-49E3-AB4F-9D209305CEF9}" type="pres">
      <dgm:prSet presAssocID="{45BB4889-C6D4-4B13-9E3E-1020D55CE679}" presName="node" presStyleLbl="node1" presStyleIdx="4" presStyleCnt="8">
        <dgm:presLayoutVars>
          <dgm:bulletEnabled val="1"/>
        </dgm:presLayoutVars>
      </dgm:prSet>
      <dgm:spPr/>
    </dgm:pt>
    <dgm:pt modelId="{42B73D5B-BD23-406E-A91F-19ECAE4413AA}" type="pres">
      <dgm:prSet presAssocID="{A5F9EE1A-35EC-4CF9-9684-40AF3322DFAF}" presName="sibTrans" presStyleCnt="0"/>
      <dgm:spPr/>
    </dgm:pt>
    <dgm:pt modelId="{ADAE8376-0B1B-44C4-9CA3-8631F5D54BD7}" type="pres">
      <dgm:prSet presAssocID="{ADA89D05-A5A5-45A4-88C4-7A724982455D}" presName="node" presStyleLbl="node1" presStyleIdx="5" presStyleCnt="8">
        <dgm:presLayoutVars>
          <dgm:bulletEnabled val="1"/>
        </dgm:presLayoutVars>
      </dgm:prSet>
      <dgm:spPr/>
    </dgm:pt>
    <dgm:pt modelId="{89089D47-60EC-46AA-90A0-551AEBBA1D6E}" type="pres">
      <dgm:prSet presAssocID="{D0B29217-BB45-43B7-8EAD-67F4D5EA3210}" presName="sibTrans" presStyleCnt="0"/>
      <dgm:spPr/>
    </dgm:pt>
    <dgm:pt modelId="{AA604601-9005-4C03-A77E-43B0CF9A2125}" type="pres">
      <dgm:prSet presAssocID="{14F2140D-9046-462D-8A4E-2669A99A1D06}" presName="node" presStyleLbl="node1" presStyleIdx="6" presStyleCnt="8">
        <dgm:presLayoutVars>
          <dgm:bulletEnabled val="1"/>
        </dgm:presLayoutVars>
      </dgm:prSet>
      <dgm:spPr/>
    </dgm:pt>
    <dgm:pt modelId="{B32E1025-B49B-419F-9BB7-4753CDC684DD}" type="pres">
      <dgm:prSet presAssocID="{D9A9FA97-C6FD-4EE7-8CBE-0276E7DAA4F5}" presName="sibTrans" presStyleCnt="0"/>
      <dgm:spPr/>
    </dgm:pt>
    <dgm:pt modelId="{9293475A-4A63-4448-9FB2-7C006E014D30}" type="pres">
      <dgm:prSet presAssocID="{5DD50A0D-FF4F-4FDA-A872-D3D620E90A1A}" presName="node" presStyleLbl="node1" presStyleIdx="7" presStyleCnt="8">
        <dgm:presLayoutVars>
          <dgm:bulletEnabled val="1"/>
        </dgm:presLayoutVars>
      </dgm:prSet>
      <dgm:spPr/>
    </dgm:pt>
  </dgm:ptLst>
  <dgm:cxnLst>
    <dgm:cxn modelId="{20F55903-AF16-47E7-8F77-3C7ABD8D90E8}" srcId="{F03208F8-A876-454A-93BD-A319366F43B7}" destId="{5DD50A0D-FF4F-4FDA-A872-D3D620E90A1A}" srcOrd="7" destOrd="0" parTransId="{38ED5718-3FDE-4960-B098-3D181B957D67}" sibTransId="{727EB8C3-22D5-4FA8-BB7D-C74E4C4E1D8D}"/>
    <dgm:cxn modelId="{76D0F008-A7DA-4A21-9044-503D4CC173F1}" type="presOf" srcId="{BC89CF8E-2201-43C3-9045-C056B1EC3B63}" destId="{217C0F88-5E96-4966-8BF5-4FF492A444C5}" srcOrd="0" destOrd="0" presId="urn:microsoft.com/office/officeart/2005/8/layout/default"/>
    <dgm:cxn modelId="{8A0CB70A-C2F9-4550-99DD-4D7F577078ED}" srcId="{F03208F8-A876-454A-93BD-A319366F43B7}" destId="{BC89CF8E-2201-43C3-9045-C056B1EC3B63}" srcOrd="2" destOrd="0" parTransId="{C8A33F5D-9DAC-4BAA-8BB0-D9A2691B03B9}" sibTransId="{D364D5D9-911C-4FE5-AC25-34DA0A267329}"/>
    <dgm:cxn modelId="{DAFE8015-236B-4982-9C5B-A9EA4D3A52BE}" type="presOf" srcId="{F03208F8-A876-454A-93BD-A319366F43B7}" destId="{81B505DF-32D6-4656-9B9F-6661906ACF23}" srcOrd="0" destOrd="0" presId="urn:microsoft.com/office/officeart/2005/8/layout/default"/>
    <dgm:cxn modelId="{BA17E319-1A48-43A4-88E1-287F285FB023}" type="presOf" srcId="{07A56B1F-CF7E-4307-B4D9-7B867FCB9AFC}" destId="{74AEE510-1181-47CB-8347-AF369420030A}" srcOrd="0" destOrd="0" presId="urn:microsoft.com/office/officeart/2005/8/layout/default"/>
    <dgm:cxn modelId="{CA0C0C2A-D721-4C33-A032-B8D5D6E1C060}" srcId="{F03208F8-A876-454A-93BD-A319366F43B7}" destId="{2CEA6835-36B6-4E6B-9741-4EFD6C80259A}" srcOrd="1" destOrd="0" parTransId="{BC7D8D36-B21E-4699-905A-FC301008B2C9}" sibTransId="{1F225B7F-355D-4478-95AD-2D984767E7BD}"/>
    <dgm:cxn modelId="{73B8815F-F518-483C-98C8-AC2399877D00}" srcId="{F03208F8-A876-454A-93BD-A319366F43B7}" destId="{45BB4889-C6D4-4B13-9E3E-1020D55CE679}" srcOrd="4" destOrd="0" parTransId="{C716C0D9-97BE-4100-B99A-41038BB8F6BB}" sibTransId="{A5F9EE1A-35EC-4CF9-9684-40AF3322DFAF}"/>
    <dgm:cxn modelId="{525BBE6A-2E55-4BB5-B4D7-C14D2E9E82F6}" type="presOf" srcId="{14F2140D-9046-462D-8A4E-2669A99A1D06}" destId="{AA604601-9005-4C03-A77E-43B0CF9A2125}" srcOrd="0" destOrd="0" presId="urn:microsoft.com/office/officeart/2005/8/layout/default"/>
    <dgm:cxn modelId="{D0B8906B-D433-4DAD-8684-392AC36BF408}" srcId="{F03208F8-A876-454A-93BD-A319366F43B7}" destId="{14F2140D-9046-462D-8A4E-2669A99A1D06}" srcOrd="6" destOrd="0" parTransId="{17ED9DC2-900A-46E9-BA1B-9937DEB2F5CA}" sibTransId="{D9A9FA97-C6FD-4EE7-8CBE-0276E7DAA4F5}"/>
    <dgm:cxn modelId="{0DF1106C-D659-4F53-B2D5-6C7222EF5188}" type="presOf" srcId="{ADA89D05-A5A5-45A4-88C4-7A724982455D}" destId="{ADAE8376-0B1B-44C4-9CA3-8631F5D54BD7}" srcOrd="0" destOrd="0" presId="urn:microsoft.com/office/officeart/2005/8/layout/default"/>
    <dgm:cxn modelId="{29DEBE4D-6E62-46F5-8AE6-531AA089267D}" srcId="{F03208F8-A876-454A-93BD-A319366F43B7}" destId="{07A56B1F-CF7E-4307-B4D9-7B867FCB9AFC}" srcOrd="0" destOrd="0" parTransId="{E42760BC-56B8-464E-BB90-8D15DD8C1D94}" sibTransId="{A8F0125D-1B6F-4673-83EC-C47AE3D6281F}"/>
    <dgm:cxn modelId="{F0D91471-6D55-4F3B-92AB-871CF9DF6BD8}" srcId="{F03208F8-A876-454A-93BD-A319366F43B7}" destId="{96ECBDF6-7BEC-4179-B614-990779ACF1C1}" srcOrd="3" destOrd="0" parTransId="{F16F4A04-7402-45AE-B3D6-2B0F1FE21885}" sibTransId="{2B671FA9-3700-42CC-98F5-C5A9A9D0EE89}"/>
    <dgm:cxn modelId="{2369547B-DEB4-4BAF-899E-922A6FA9D1FC}" type="presOf" srcId="{45BB4889-C6D4-4B13-9E3E-1020D55CE679}" destId="{FDEBDF70-BF4B-49E3-AB4F-9D209305CEF9}" srcOrd="0" destOrd="0" presId="urn:microsoft.com/office/officeart/2005/8/layout/default"/>
    <dgm:cxn modelId="{00E5A28C-996B-4F9F-A9A2-D2B8E2423F5F}" type="presOf" srcId="{96ECBDF6-7BEC-4179-B614-990779ACF1C1}" destId="{08D05AD1-CB7C-41CA-AF3E-42B7E62DFABA}" srcOrd="0" destOrd="0" presId="urn:microsoft.com/office/officeart/2005/8/layout/default"/>
    <dgm:cxn modelId="{5B64B28C-FCF1-4303-9403-446B1489317F}" type="presOf" srcId="{5DD50A0D-FF4F-4FDA-A872-D3D620E90A1A}" destId="{9293475A-4A63-4448-9FB2-7C006E014D30}" srcOrd="0" destOrd="0" presId="urn:microsoft.com/office/officeart/2005/8/layout/default"/>
    <dgm:cxn modelId="{473D68B1-66A4-4A3A-88C9-0EC315574265}" type="presOf" srcId="{2CEA6835-36B6-4E6B-9741-4EFD6C80259A}" destId="{8F3E1AE5-C4AF-4A14-BDE3-8EB4A7E96CDB}" srcOrd="0" destOrd="0" presId="urn:microsoft.com/office/officeart/2005/8/layout/default"/>
    <dgm:cxn modelId="{728048DB-70DC-4DDE-8EF3-4F4394845817}" srcId="{F03208F8-A876-454A-93BD-A319366F43B7}" destId="{ADA89D05-A5A5-45A4-88C4-7A724982455D}" srcOrd="5" destOrd="0" parTransId="{BD54CD77-ACB2-4797-ADFF-7ABE72D1C7FC}" sibTransId="{D0B29217-BB45-43B7-8EAD-67F4D5EA3210}"/>
    <dgm:cxn modelId="{38E706AA-D17D-47AB-B5AF-A0AE7A645FDF}" type="presParOf" srcId="{81B505DF-32D6-4656-9B9F-6661906ACF23}" destId="{74AEE510-1181-47CB-8347-AF369420030A}" srcOrd="0" destOrd="0" presId="urn:microsoft.com/office/officeart/2005/8/layout/default"/>
    <dgm:cxn modelId="{B4E946DB-397F-4F0E-A4EB-0F74B7125EBB}" type="presParOf" srcId="{81B505DF-32D6-4656-9B9F-6661906ACF23}" destId="{FACB7900-C81A-4536-B515-246A4C8B6D73}" srcOrd="1" destOrd="0" presId="urn:microsoft.com/office/officeart/2005/8/layout/default"/>
    <dgm:cxn modelId="{3154E05E-EF82-43C2-B385-A50DF9DD1A76}" type="presParOf" srcId="{81B505DF-32D6-4656-9B9F-6661906ACF23}" destId="{8F3E1AE5-C4AF-4A14-BDE3-8EB4A7E96CDB}" srcOrd="2" destOrd="0" presId="urn:microsoft.com/office/officeart/2005/8/layout/default"/>
    <dgm:cxn modelId="{0569014F-2BC5-4DAD-97B0-61BB59DEAF04}" type="presParOf" srcId="{81B505DF-32D6-4656-9B9F-6661906ACF23}" destId="{47DF57E2-3A06-45E6-A8C0-797311E6A0D6}" srcOrd="3" destOrd="0" presId="urn:microsoft.com/office/officeart/2005/8/layout/default"/>
    <dgm:cxn modelId="{3CCF36C9-C97B-4AA2-B1FC-8240E326C004}" type="presParOf" srcId="{81B505DF-32D6-4656-9B9F-6661906ACF23}" destId="{217C0F88-5E96-4966-8BF5-4FF492A444C5}" srcOrd="4" destOrd="0" presId="urn:microsoft.com/office/officeart/2005/8/layout/default"/>
    <dgm:cxn modelId="{5A2C0F58-2AFF-428C-A89D-60E5EBBFFF71}" type="presParOf" srcId="{81B505DF-32D6-4656-9B9F-6661906ACF23}" destId="{D9C3E55E-3052-4069-BB60-F4333C3CD01F}" srcOrd="5" destOrd="0" presId="urn:microsoft.com/office/officeart/2005/8/layout/default"/>
    <dgm:cxn modelId="{7FC3709B-8D92-42C5-B84A-D0B6AD9B1BF2}" type="presParOf" srcId="{81B505DF-32D6-4656-9B9F-6661906ACF23}" destId="{08D05AD1-CB7C-41CA-AF3E-42B7E62DFABA}" srcOrd="6" destOrd="0" presId="urn:microsoft.com/office/officeart/2005/8/layout/default"/>
    <dgm:cxn modelId="{AB3C1DA0-1074-4353-9FC5-9A506FA23282}" type="presParOf" srcId="{81B505DF-32D6-4656-9B9F-6661906ACF23}" destId="{44FAEC22-0E68-4562-8DED-149AFA3E925E}" srcOrd="7" destOrd="0" presId="urn:microsoft.com/office/officeart/2005/8/layout/default"/>
    <dgm:cxn modelId="{DAEEDC45-BA57-43BD-B4F5-4CA803EDF859}" type="presParOf" srcId="{81B505DF-32D6-4656-9B9F-6661906ACF23}" destId="{FDEBDF70-BF4B-49E3-AB4F-9D209305CEF9}" srcOrd="8" destOrd="0" presId="urn:microsoft.com/office/officeart/2005/8/layout/default"/>
    <dgm:cxn modelId="{32953DFA-8354-4C05-BC6E-D7A510776BE4}" type="presParOf" srcId="{81B505DF-32D6-4656-9B9F-6661906ACF23}" destId="{42B73D5B-BD23-406E-A91F-19ECAE4413AA}" srcOrd="9" destOrd="0" presId="urn:microsoft.com/office/officeart/2005/8/layout/default"/>
    <dgm:cxn modelId="{A9339961-7967-4A19-BA3C-FC6DC2D18409}" type="presParOf" srcId="{81B505DF-32D6-4656-9B9F-6661906ACF23}" destId="{ADAE8376-0B1B-44C4-9CA3-8631F5D54BD7}" srcOrd="10" destOrd="0" presId="urn:microsoft.com/office/officeart/2005/8/layout/default"/>
    <dgm:cxn modelId="{B63D8B60-9B87-43B4-8C4F-BDFDBE868249}" type="presParOf" srcId="{81B505DF-32D6-4656-9B9F-6661906ACF23}" destId="{89089D47-60EC-46AA-90A0-551AEBBA1D6E}" srcOrd="11" destOrd="0" presId="urn:microsoft.com/office/officeart/2005/8/layout/default"/>
    <dgm:cxn modelId="{A68E645B-644C-4265-8827-28FDBBA0BE3B}" type="presParOf" srcId="{81B505DF-32D6-4656-9B9F-6661906ACF23}" destId="{AA604601-9005-4C03-A77E-43B0CF9A2125}" srcOrd="12" destOrd="0" presId="urn:microsoft.com/office/officeart/2005/8/layout/default"/>
    <dgm:cxn modelId="{2694ECB7-6081-4ECF-9AC0-E070E42C9D5E}" type="presParOf" srcId="{81B505DF-32D6-4656-9B9F-6661906ACF23}" destId="{B32E1025-B49B-419F-9BB7-4753CDC684DD}" srcOrd="13" destOrd="0" presId="urn:microsoft.com/office/officeart/2005/8/layout/default"/>
    <dgm:cxn modelId="{DBD8D8CC-E1C0-4938-927E-0AD4DFBCB6F3}" type="presParOf" srcId="{81B505DF-32D6-4656-9B9F-6661906ACF23}" destId="{9293475A-4A63-4448-9FB2-7C006E014D3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3208F8-A876-454A-93BD-A319366F43B7}"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07A56B1F-CF7E-4307-B4D9-7B867FCB9AFC}">
      <dgm:prSet phldrT="[Text]" custT="1"/>
      <dgm:spPr/>
      <dgm:t>
        <a:bodyPr/>
        <a:lstStyle/>
        <a:p>
          <a:r>
            <a:rPr lang="en-US" sz="1200">
              <a:solidFill>
                <a:schemeClr val="bg1"/>
              </a:solidFill>
            </a:rPr>
            <a:t>Desktop computers, laptops, tablets, smartphones and other mobile devices</a:t>
          </a:r>
        </a:p>
      </dgm:t>
    </dgm:pt>
    <dgm:pt modelId="{E42760BC-56B8-464E-BB90-8D15DD8C1D94}" type="parTrans" cxnId="{29DEBE4D-6E62-46F5-8AE6-531AA089267D}">
      <dgm:prSet/>
      <dgm:spPr/>
      <dgm:t>
        <a:bodyPr/>
        <a:lstStyle/>
        <a:p>
          <a:endParaRPr lang="en-US" sz="1200">
            <a:solidFill>
              <a:srgbClr val="004994"/>
            </a:solidFill>
          </a:endParaRPr>
        </a:p>
      </dgm:t>
    </dgm:pt>
    <dgm:pt modelId="{A8F0125D-1B6F-4673-83EC-C47AE3D6281F}" type="sibTrans" cxnId="{29DEBE4D-6E62-46F5-8AE6-531AA089267D}">
      <dgm:prSet/>
      <dgm:spPr/>
      <dgm:t>
        <a:bodyPr/>
        <a:lstStyle/>
        <a:p>
          <a:endParaRPr lang="en-US" sz="1200">
            <a:solidFill>
              <a:srgbClr val="004994"/>
            </a:solidFill>
          </a:endParaRPr>
        </a:p>
      </dgm:t>
    </dgm:pt>
    <dgm:pt modelId="{2CEA6835-36B6-4E6B-9741-4EFD6C80259A}">
      <dgm:prSet phldrT="[Text]" custT="1"/>
      <dgm:spPr/>
      <dgm:t>
        <a:bodyPr/>
        <a:lstStyle/>
        <a:p>
          <a:r>
            <a:rPr lang="en-US" sz="1200">
              <a:solidFill>
                <a:schemeClr val="bg1"/>
              </a:solidFill>
            </a:rPr>
            <a:t>Memory sticks (USB, thumb drives)</a:t>
          </a:r>
        </a:p>
      </dgm:t>
    </dgm:pt>
    <dgm:pt modelId="{BC7D8D36-B21E-4699-905A-FC301008B2C9}" type="parTrans" cxnId="{CA0C0C2A-D721-4C33-A032-B8D5D6E1C060}">
      <dgm:prSet/>
      <dgm:spPr/>
      <dgm:t>
        <a:bodyPr/>
        <a:lstStyle/>
        <a:p>
          <a:endParaRPr lang="en-US" sz="1200">
            <a:solidFill>
              <a:srgbClr val="004994"/>
            </a:solidFill>
          </a:endParaRPr>
        </a:p>
      </dgm:t>
    </dgm:pt>
    <dgm:pt modelId="{1F225B7F-355D-4478-95AD-2D984767E7BD}" type="sibTrans" cxnId="{CA0C0C2A-D721-4C33-A032-B8D5D6E1C060}">
      <dgm:prSet/>
      <dgm:spPr/>
      <dgm:t>
        <a:bodyPr/>
        <a:lstStyle/>
        <a:p>
          <a:endParaRPr lang="en-US" sz="1200">
            <a:solidFill>
              <a:srgbClr val="004994"/>
            </a:solidFill>
          </a:endParaRPr>
        </a:p>
      </dgm:t>
    </dgm:pt>
    <dgm:pt modelId="{45BB4889-C6D4-4B13-9E3E-1020D55CE679}">
      <dgm:prSet phldrT="[Text]" custT="1"/>
      <dgm:spPr/>
      <dgm:t>
        <a:bodyPr/>
        <a:lstStyle/>
        <a:p>
          <a:r>
            <a:rPr lang="en-US" sz="1200">
              <a:solidFill>
                <a:schemeClr val="bg1"/>
              </a:solidFill>
            </a:rPr>
            <a:t>Email or websites</a:t>
          </a:r>
        </a:p>
      </dgm:t>
    </dgm:pt>
    <dgm:pt modelId="{C716C0D9-97BE-4100-B99A-41038BB8F6BB}" type="parTrans" cxnId="{73B8815F-F518-483C-98C8-AC2399877D00}">
      <dgm:prSet/>
      <dgm:spPr/>
      <dgm:t>
        <a:bodyPr/>
        <a:lstStyle/>
        <a:p>
          <a:endParaRPr lang="en-US" sz="1200">
            <a:solidFill>
              <a:srgbClr val="004994"/>
            </a:solidFill>
          </a:endParaRPr>
        </a:p>
      </dgm:t>
    </dgm:pt>
    <dgm:pt modelId="{A5F9EE1A-35EC-4CF9-9684-40AF3322DFAF}" type="sibTrans" cxnId="{73B8815F-F518-483C-98C8-AC2399877D00}">
      <dgm:prSet/>
      <dgm:spPr/>
      <dgm:t>
        <a:bodyPr/>
        <a:lstStyle/>
        <a:p>
          <a:endParaRPr lang="en-US" sz="1200">
            <a:solidFill>
              <a:srgbClr val="004994"/>
            </a:solidFill>
          </a:endParaRPr>
        </a:p>
      </dgm:t>
    </dgm:pt>
    <dgm:pt modelId="{ADA89D05-A5A5-45A4-88C4-7A724982455D}">
      <dgm:prSet custT="1"/>
      <dgm:spPr/>
      <dgm:t>
        <a:bodyPr/>
        <a:lstStyle/>
        <a:p>
          <a:r>
            <a:rPr lang="en-US" sz="1200"/>
            <a:t>Computer network</a:t>
          </a:r>
        </a:p>
      </dgm:t>
    </dgm:pt>
    <dgm:pt modelId="{BD54CD77-ACB2-4797-ADFF-7ABE72D1C7FC}" type="parTrans" cxnId="{728048DB-70DC-4DDE-8EF3-4F4394845817}">
      <dgm:prSet/>
      <dgm:spPr/>
      <dgm:t>
        <a:bodyPr/>
        <a:lstStyle/>
        <a:p>
          <a:endParaRPr lang="en-US" sz="1200">
            <a:solidFill>
              <a:srgbClr val="004994"/>
            </a:solidFill>
          </a:endParaRPr>
        </a:p>
      </dgm:t>
    </dgm:pt>
    <dgm:pt modelId="{D0B29217-BB45-43B7-8EAD-67F4D5EA3210}" type="sibTrans" cxnId="{728048DB-70DC-4DDE-8EF3-4F4394845817}">
      <dgm:prSet/>
      <dgm:spPr/>
      <dgm:t>
        <a:bodyPr/>
        <a:lstStyle/>
        <a:p>
          <a:endParaRPr lang="en-US" sz="1200">
            <a:solidFill>
              <a:srgbClr val="004994"/>
            </a:solidFill>
          </a:endParaRPr>
        </a:p>
      </dgm:t>
    </dgm:pt>
    <dgm:pt modelId="{81B505DF-32D6-4656-9B9F-6661906ACF23}" type="pres">
      <dgm:prSet presAssocID="{F03208F8-A876-454A-93BD-A319366F43B7}" presName="diagram" presStyleCnt="0">
        <dgm:presLayoutVars>
          <dgm:dir/>
          <dgm:resizeHandles val="exact"/>
        </dgm:presLayoutVars>
      </dgm:prSet>
      <dgm:spPr/>
    </dgm:pt>
    <dgm:pt modelId="{74AEE510-1181-47CB-8347-AF369420030A}" type="pres">
      <dgm:prSet presAssocID="{07A56B1F-CF7E-4307-B4D9-7B867FCB9AFC}" presName="node" presStyleLbl="node1" presStyleIdx="0" presStyleCnt="4">
        <dgm:presLayoutVars>
          <dgm:bulletEnabled val="1"/>
        </dgm:presLayoutVars>
      </dgm:prSet>
      <dgm:spPr/>
    </dgm:pt>
    <dgm:pt modelId="{FACB7900-C81A-4536-B515-246A4C8B6D73}" type="pres">
      <dgm:prSet presAssocID="{A8F0125D-1B6F-4673-83EC-C47AE3D6281F}" presName="sibTrans" presStyleCnt="0"/>
      <dgm:spPr/>
    </dgm:pt>
    <dgm:pt modelId="{8F3E1AE5-C4AF-4A14-BDE3-8EB4A7E96CDB}" type="pres">
      <dgm:prSet presAssocID="{2CEA6835-36B6-4E6B-9741-4EFD6C80259A}" presName="node" presStyleLbl="node1" presStyleIdx="1" presStyleCnt="4">
        <dgm:presLayoutVars>
          <dgm:bulletEnabled val="1"/>
        </dgm:presLayoutVars>
      </dgm:prSet>
      <dgm:spPr/>
    </dgm:pt>
    <dgm:pt modelId="{47DF57E2-3A06-45E6-A8C0-797311E6A0D6}" type="pres">
      <dgm:prSet presAssocID="{1F225B7F-355D-4478-95AD-2D984767E7BD}" presName="sibTrans" presStyleCnt="0"/>
      <dgm:spPr/>
    </dgm:pt>
    <dgm:pt modelId="{FDEBDF70-BF4B-49E3-AB4F-9D209305CEF9}" type="pres">
      <dgm:prSet presAssocID="{45BB4889-C6D4-4B13-9E3E-1020D55CE679}" presName="node" presStyleLbl="node1" presStyleIdx="2" presStyleCnt="4">
        <dgm:presLayoutVars>
          <dgm:bulletEnabled val="1"/>
        </dgm:presLayoutVars>
      </dgm:prSet>
      <dgm:spPr/>
    </dgm:pt>
    <dgm:pt modelId="{42B73D5B-BD23-406E-A91F-19ECAE4413AA}" type="pres">
      <dgm:prSet presAssocID="{A5F9EE1A-35EC-4CF9-9684-40AF3322DFAF}" presName="sibTrans" presStyleCnt="0"/>
      <dgm:spPr/>
    </dgm:pt>
    <dgm:pt modelId="{ADAE8376-0B1B-44C4-9CA3-8631F5D54BD7}" type="pres">
      <dgm:prSet presAssocID="{ADA89D05-A5A5-45A4-88C4-7A724982455D}" presName="node" presStyleLbl="node1" presStyleIdx="3" presStyleCnt="4">
        <dgm:presLayoutVars>
          <dgm:bulletEnabled val="1"/>
        </dgm:presLayoutVars>
      </dgm:prSet>
      <dgm:spPr/>
    </dgm:pt>
  </dgm:ptLst>
  <dgm:cxnLst>
    <dgm:cxn modelId="{6150E913-D182-499B-8EA5-A34E828DC620}" type="presOf" srcId="{2CEA6835-36B6-4E6B-9741-4EFD6C80259A}" destId="{8F3E1AE5-C4AF-4A14-BDE3-8EB4A7E96CDB}" srcOrd="0" destOrd="0" presId="urn:microsoft.com/office/officeart/2005/8/layout/default"/>
    <dgm:cxn modelId="{86F14A21-F676-42E9-945C-12FC4D4B2B4B}" type="presOf" srcId="{ADA89D05-A5A5-45A4-88C4-7A724982455D}" destId="{ADAE8376-0B1B-44C4-9CA3-8631F5D54BD7}" srcOrd="0" destOrd="0" presId="urn:microsoft.com/office/officeart/2005/8/layout/default"/>
    <dgm:cxn modelId="{CA0C0C2A-D721-4C33-A032-B8D5D6E1C060}" srcId="{F03208F8-A876-454A-93BD-A319366F43B7}" destId="{2CEA6835-36B6-4E6B-9741-4EFD6C80259A}" srcOrd="1" destOrd="0" parTransId="{BC7D8D36-B21E-4699-905A-FC301008B2C9}" sibTransId="{1F225B7F-355D-4478-95AD-2D984767E7BD}"/>
    <dgm:cxn modelId="{73B8815F-F518-483C-98C8-AC2399877D00}" srcId="{F03208F8-A876-454A-93BD-A319366F43B7}" destId="{45BB4889-C6D4-4B13-9E3E-1020D55CE679}" srcOrd="2" destOrd="0" parTransId="{C716C0D9-97BE-4100-B99A-41038BB8F6BB}" sibTransId="{A5F9EE1A-35EC-4CF9-9684-40AF3322DFAF}"/>
    <dgm:cxn modelId="{29DEBE4D-6E62-46F5-8AE6-531AA089267D}" srcId="{F03208F8-A876-454A-93BD-A319366F43B7}" destId="{07A56B1F-CF7E-4307-B4D9-7B867FCB9AFC}" srcOrd="0" destOrd="0" parTransId="{E42760BC-56B8-464E-BB90-8D15DD8C1D94}" sibTransId="{A8F0125D-1B6F-4673-83EC-C47AE3D6281F}"/>
    <dgm:cxn modelId="{AEBCF1A3-D8B5-4FD2-BD95-913759DC3158}" type="presOf" srcId="{45BB4889-C6D4-4B13-9E3E-1020D55CE679}" destId="{FDEBDF70-BF4B-49E3-AB4F-9D209305CEF9}" srcOrd="0" destOrd="0" presId="urn:microsoft.com/office/officeart/2005/8/layout/default"/>
    <dgm:cxn modelId="{52BD02B7-3935-4D02-90E7-0A21721174B4}" type="presOf" srcId="{07A56B1F-CF7E-4307-B4D9-7B867FCB9AFC}" destId="{74AEE510-1181-47CB-8347-AF369420030A}" srcOrd="0" destOrd="0" presId="urn:microsoft.com/office/officeart/2005/8/layout/default"/>
    <dgm:cxn modelId="{728048DB-70DC-4DDE-8EF3-4F4394845817}" srcId="{F03208F8-A876-454A-93BD-A319366F43B7}" destId="{ADA89D05-A5A5-45A4-88C4-7A724982455D}" srcOrd="3" destOrd="0" parTransId="{BD54CD77-ACB2-4797-ADFF-7ABE72D1C7FC}" sibTransId="{D0B29217-BB45-43B7-8EAD-67F4D5EA3210}"/>
    <dgm:cxn modelId="{9D12ECDD-5A70-4955-A85D-965E4C83F639}" type="presOf" srcId="{F03208F8-A876-454A-93BD-A319366F43B7}" destId="{81B505DF-32D6-4656-9B9F-6661906ACF23}" srcOrd="0" destOrd="0" presId="urn:microsoft.com/office/officeart/2005/8/layout/default"/>
    <dgm:cxn modelId="{01CE6295-729C-4AF0-A217-9899F510B3B2}" type="presParOf" srcId="{81B505DF-32D6-4656-9B9F-6661906ACF23}" destId="{74AEE510-1181-47CB-8347-AF369420030A}" srcOrd="0" destOrd="0" presId="urn:microsoft.com/office/officeart/2005/8/layout/default"/>
    <dgm:cxn modelId="{EB5A3905-C75C-49D3-86C5-60D5CBAA482F}" type="presParOf" srcId="{81B505DF-32D6-4656-9B9F-6661906ACF23}" destId="{FACB7900-C81A-4536-B515-246A4C8B6D73}" srcOrd="1" destOrd="0" presId="urn:microsoft.com/office/officeart/2005/8/layout/default"/>
    <dgm:cxn modelId="{E55292E3-6160-4704-99A7-EDEDDCEF5E6F}" type="presParOf" srcId="{81B505DF-32D6-4656-9B9F-6661906ACF23}" destId="{8F3E1AE5-C4AF-4A14-BDE3-8EB4A7E96CDB}" srcOrd="2" destOrd="0" presId="urn:microsoft.com/office/officeart/2005/8/layout/default"/>
    <dgm:cxn modelId="{CFAA728B-0EF6-414E-86B5-8DA218B330B4}" type="presParOf" srcId="{81B505DF-32D6-4656-9B9F-6661906ACF23}" destId="{47DF57E2-3A06-45E6-A8C0-797311E6A0D6}" srcOrd="3" destOrd="0" presId="urn:microsoft.com/office/officeart/2005/8/layout/default"/>
    <dgm:cxn modelId="{6F28CAF7-37C4-4723-B1BA-CF680762B377}" type="presParOf" srcId="{81B505DF-32D6-4656-9B9F-6661906ACF23}" destId="{FDEBDF70-BF4B-49E3-AB4F-9D209305CEF9}" srcOrd="4" destOrd="0" presId="urn:microsoft.com/office/officeart/2005/8/layout/default"/>
    <dgm:cxn modelId="{3C08B4FE-970D-4A75-9D0B-199AB316ACF2}" type="presParOf" srcId="{81B505DF-32D6-4656-9B9F-6661906ACF23}" destId="{42B73D5B-BD23-406E-A91F-19ECAE4413AA}" srcOrd="5" destOrd="0" presId="urn:microsoft.com/office/officeart/2005/8/layout/default"/>
    <dgm:cxn modelId="{FC797488-3FF3-44D6-988F-5D0B4426BA60}" type="presParOf" srcId="{81B505DF-32D6-4656-9B9F-6661906ACF23}" destId="{ADAE8376-0B1B-44C4-9CA3-8631F5D54BD7}"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7A04D3-6CD6-4B47-87B7-5E9848E93F50}"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en-US"/>
        </a:p>
      </dgm:t>
    </dgm:pt>
    <dgm:pt modelId="{0F8B1EA0-9EBA-43A7-ADBD-ED61D9F181B1}">
      <dgm:prSet phldrT="[Text]"/>
      <dgm:spPr/>
      <dgm:t>
        <a:bodyPr/>
        <a:lstStyle/>
        <a:p>
          <a:r>
            <a:rPr lang="en-US" spc="15">
              <a:cs typeface="Arial"/>
            </a:rPr>
            <a:t>Close </a:t>
          </a:r>
          <a:r>
            <a:rPr lang="en-US" spc="10">
              <a:cs typeface="Arial"/>
            </a:rPr>
            <a:t>exam </a:t>
          </a:r>
          <a:r>
            <a:rPr lang="en-US" spc="15">
              <a:cs typeface="Arial"/>
            </a:rPr>
            <a:t>room </a:t>
          </a:r>
          <a:r>
            <a:rPr lang="en-US" spc="10">
              <a:cs typeface="Arial"/>
            </a:rPr>
            <a:t>doors when caring for patients or discussing their health</a:t>
          </a:r>
          <a:r>
            <a:rPr lang="en-US" spc="-120">
              <a:cs typeface="Arial"/>
            </a:rPr>
            <a:t> </a:t>
          </a:r>
          <a:r>
            <a:rPr lang="en-US" spc="10">
              <a:cs typeface="Arial"/>
            </a:rPr>
            <a:t>concerns</a:t>
          </a:r>
          <a:endParaRPr lang="en-US"/>
        </a:p>
      </dgm:t>
    </dgm:pt>
    <dgm:pt modelId="{0D420064-1406-4CE7-96D8-AA9B121142D3}" type="parTrans" cxnId="{95F25DE7-6C95-449C-A12F-CBB11466E872}">
      <dgm:prSet/>
      <dgm:spPr/>
      <dgm:t>
        <a:bodyPr/>
        <a:lstStyle/>
        <a:p>
          <a:endParaRPr lang="en-US"/>
        </a:p>
      </dgm:t>
    </dgm:pt>
    <dgm:pt modelId="{1B15D34B-7C08-4AF5-8711-1CD8CE65BE90}" type="sibTrans" cxnId="{95F25DE7-6C95-449C-A12F-CBB11466E872}">
      <dgm:prSet/>
      <dgm:spPr/>
      <dgm:t>
        <a:bodyPr/>
        <a:lstStyle/>
        <a:p>
          <a:endParaRPr lang="en-US"/>
        </a:p>
      </dgm:t>
    </dgm:pt>
    <dgm:pt modelId="{55882F75-D32F-4524-BC42-FDC011754231}">
      <dgm:prSet phldrT="[Text]"/>
      <dgm:spPr/>
      <dgm:t>
        <a:bodyPr/>
        <a:lstStyle/>
        <a:p>
          <a:r>
            <a:rPr lang="en-US" spc="10">
              <a:cs typeface="Arial"/>
            </a:rPr>
            <a:t>Tell </a:t>
          </a:r>
          <a:r>
            <a:rPr lang="en-US" spc="5">
              <a:cs typeface="Arial"/>
            </a:rPr>
            <a:t>your </a:t>
          </a:r>
          <a:r>
            <a:rPr lang="en-US" spc="10">
              <a:cs typeface="Arial"/>
            </a:rPr>
            <a:t>supervisor </a:t>
          </a:r>
          <a:r>
            <a:rPr lang="en-US" spc="5">
              <a:cs typeface="Arial"/>
            </a:rPr>
            <a:t>/ </a:t>
          </a:r>
          <a:r>
            <a:rPr lang="en-US" spc="10">
              <a:cs typeface="Arial"/>
            </a:rPr>
            <a:t>compliance </a:t>
          </a:r>
          <a:r>
            <a:rPr lang="en-US" spc="5">
              <a:cs typeface="Arial"/>
            </a:rPr>
            <a:t>if you </a:t>
          </a:r>
          <a:r>
            <a:rPr lang="en-US" spc="15">
              <a:cs typeface="Arial"/>
            </a:rPr>
            <a:t>see </a:t>
          </a:r>
          <a:r>
            <a:rPr lang="en-US" spc="10">
              <a:cs typeface="Arial"/>
            </a:rPr>
            <a:t>patient information in </a:t>
          </a:r>
          <a:r>
            <a:rPr lang="en-US" spc="15">
              <a:cs typeface="Arial"/>
            </a:rPr>
            <a:t>an open</a:t>
          </a:r>
          <a:r>
            <a:rPr lang="en-US" spc="-110">
              <a:cs typeface="Arial"/>
            </a:rPr>
            <a:t> </a:t>
          </a:r>
          <a:r>
            <a:rPr lang="en-US" spc="10">
              <a:cs typeface="Arial"/>
            </a:rPr>
            <a:t>trash container</a:t>
          </a:r>
          <a:endParaRPr lang="en-US"/>
        </a:p>
      </dgm:t>
    </dgm:pt>
    <dgm:pt modelId="{A876F872-93C6-4FC9-A1A6-55F8003CF547}" type="parTrans" cxnId="{B16FA5A9-1836-42CB-BC6A-7DC3D986492A}">
      <dgm:prSet/>
      <dgm:spPr/>
      <dgm:t>
        <a:bodyPr/>
        <a:lstStyle/>
        <a:p>
          <a:endParaRPr lang="en-US"/>
        </a:p>
      </dgm:t>
    </dgm:pt>
    <dgm:pt modelId="{C31BE2A3-9B95-43BF-A454-4228402D712D}" type="sibTrans" cxnId="{B16FA5A9-1836-42CB-BC6A-7DC3D986492A}">
      <dgm:prSet/>
      <dgm:spPr/>
      <dgm:t>
        <a:bodyPr/>
        <a:lstStyle/>
        <a:p>
          <a:endParaRPr lang="en-US"/>
        </a:p>
      </dgm:t>
    </dgm:pt>
    <dgm:pt modelId="{D3111EB8-49E5-4F18-8DF8-3D6C1AA92098}">
      <dgm:prSet phldrT="[Text]"/>
      <dgm:spPr/>
      <dgm:t>
        <a:bodyPr/>
        <a:lstStyle/>
        <a:p>
          <a:r>
            <a:rPr lang="en-US" spc="10">
              <a:cs typeface="Arial"/>
            </a:rPr>
            <a:t>Turn computer screens </a:t>
          </a:r>
          <a:r>
            <a:rPr lang="en-US" spc="15">
              <a:cs typeface="Arial"/>
            </a:rPr>
            <a:t>so </a:t>
          </a:r>
          <a:r>
            <a:rPr lang="en-US" spc="5">
              <a:cs typeface="Arial"/>
            </a:rPr>
            <a:t>patients </a:t>
          </a:r>
          <a:r>
            <a:rPr lang="en-US" spc="10">
              <a:cs typeface="Arial"/>
            </a:rPr>
            <a:t>and other </a:t>
          </a:r>
          <a:r>
            <a:rPr lang="en-US" spc="5">
              <a:cs typeface="Arial"/>
            </a:rPr>
            <a:t>individuals </a:t>
          </a:r>
          <a:r>
            <a:rPr lang="en-US" spc="10">
              <a:cs typeface="Arial"/>
            </a:rPr>
            <a:t>can’t </a:t>
          </a:r>
          <a:r>
            <a:rPr lang="en-US" spc="15">
              <a:cs typeface="Arial"/>
            </a:rPr>
            <a:t>see </a:t>
          </a:r>
          <a:r>
            <a:rPr lang="en-US" spc="10">
              <a:cs typeface="Arial"/>
            </a:rPr>
            <a:t>information </a:t>
          </a:r>
          <a:r>
            <a:rPr lang="en-US" spc="15">
              <a:cs typeface="Arial"/>
            </a:rPr>
            <a:t>on</a:t>
          </a:r>
          <a:r>
            <a:rPr lang="en-US" spc="-215">
              <a:cs typeface="Arial"/>
            </a:rPr>
            <a:t> </a:t>
          </a:r>
          <a:r>
            <a:rPr lang="en-US" spc="15">
              <a:cs typeface="Arial"/>
            </a:rPr>
            <a:t>the</a:t>
          </a:r>
          <a:r>
            <a:rPr lang="en-US">
              <a:cs typeface="Arial"/>
            </a:rPr>
            <a:t> </a:t>
          </a:r>
          <a:r>
            <a:rPr lang="en-US" spc="10">
              <a:cs typeface="Arial"/>
            </a:rPr>
            <a:t>screen</a:t>
          </a:r>
          <a:endParaRPr lang="en-US"/>
        </a:p>
      </dgm:t>
    </dgm:pt>
    <dgm:pt modelId="{1F40B80D-196A-4543-B56D-F9AC4C1B974F}" type="parTrans" cxnId="{498C5670-7581-42A7-BE21-EBA3429803BC}">
      <dgm:prSet/>
      <dgm:spPr/>
      <dgm:t>
        <a:bodyPr/>
        <a:lstStyle/>
        <a:p>
          <a:endParaRPr lang="en-US"/>
        </a:p>
      </dgm:t>
    </dgm:pt>
    <dgm:pt modelId="{175093FE-A2EE-44D0-9B88-8D127EED60E7}" type="sibTrans" cxnId="{498C5670-7581-42A7-BE21-EBA3429803BC}">
      <dgm:prSet/>
      <dgm:spPr/>
      <dgm:t>
        <a:bodyPr/>
        <a:lstStyle/>
        <a:p>
          <a:endParaRPr lang="en-US"/>
        </a:p>
      </dgm:t>
    </dgm:pt>
    <dgm:pt modelId="{52AEA7B1-3D5C-4F60-8530-FF62DE6395CF}">
      <dgm:prSet phldrT="[Text]"/>
      <dgm:spPr/>
      <dgm:t>
        <a:bodyPr/>
        <a:lstStyle/>
        <a:p>
          <a:r>
            <a:rPr lang="en-US" spc="10">
              <a:cs typeface="Arial"/>
            </a:rPr>
            <a:t>Double-check e-mail </a:t>
          </a:r>
          <a:r>
            <a:rPr lang="en-US" spc="15">
              <a:cs typeface="Arial"/>
            </a:rPr>
            <a:t>addresses and </a:t>
          </a:r>
          <a:r>
            <a:rPr lang="en-US" spc="10">
              <a:cs typeface="Arial"/>
            </a:rPr>
            <a:t>fax </a:t>
          </a:r>
          <a:r>
            <a:rPr lang="en-US" spc="15">
              <a:cs typeface="Arial"/>
            </a:rPr>
            <a:t>numbers </a:t>
          </a:r>
          <a:r>
            <a:rPr lang="en-US" spc="10">
              <a:cs typeface="Arial"/>
            </a:rPr>
            <a:t>before securely </a:t>
          </a:r>
          <a:r>
            <a:rPr lang="en-US" spc="15">
              <a:cs typeface="Arial"/>
            </a:rPr>
            <a:t>sending </a:t>
          </a:r>
          <a:r>
            <a:rPr lang="en-US" spc="10">
              <a:cs typeface="Arial"/>
            </a:rPr>
            <a:t>patient </a:t>
          </a:r>
          <a:r>
            <a:rPr lang="en-US" spc="-195">
              <a:cs typeface="Arial"/>
            </a:rPr>
            <a:t> </a:t>
          </a:r>
          <a:r>
            <a:rPr lang="en-US" spc="10">
              <a:cs typeface="Arial"/>
            </a:rPr>
            <a:t>information</a:t>
          </a:r>
          <a:endParaRPr lang="en-US"/>
        </a:p>
      </dgm:t>
    </dgm:pt>
    <dgm:pt modelId="{62271E48-F4E6-4C41-95A0-D229F5AC6274}" type="parTrans" cxnId="{B10999CF-F438-4F3D-A678-C266E31D6458}">
      <dgm:prSet/>
      <dgm:spPr/>
      <dgm:t>
        <a:bodyPr/>
        <a:lstStyle/>
        <a:p>
          <a:endParaRPr lang="en-US"/>
        </a:p>
      </dgm:t>
    </dgm:pt>
    <dgm:pt modelId="{C3EF576A-5F33-4963-A0C1-DD6DC38910BE}" type="sibTrans" cxnId="{B10999CF-F438-4F3D-A678-C266E31D6458}">
      <dgm:prSet/>
      <dgm:spPr/>
      <dgm:t>
        <a:bodyPr/>
        <a:lstStyle/>
        <a:p>
          <a:endParaRPr lang="en-US"/>
        </a:p>
      </dgm:t>
    </dgm:pt>
    <dgm:pt modelId="{66AC7493-A0FB-4855-B334-ACA21D3E3A6D}">
      <dgm:prSet phldrT="[Text]"/>
      <dgm:spPr/>
      <dgm:t>
        <a:bodyPr/>
        <a:lstStyle/>
        <a:p>
          <a:r>
            <a:rPr lang="en-US" spc="10">
              <a:cs typeface="Arial"/>
            </a:rPr>
            <a:t>Request </a:t>
          </a:r>
          <a:r>
            <a:rPr lang="en-US" spc="15">
              <a:cs typeface="Arial"/>
            </a:rPr>
            <a:t>2 </a:t>
          </a:r>
          <a:r>
            <a:rPr lang="en-US" spc="5">
              <a:cs typeface="Arial"/>
            </a:rPr>
            <a:t>identifiers </a:t>
          </a:r>
          <a:r>
            <a:rPr lang="en-US" spc="15">
              <a:cs typeface="Arial"/>
            </a:rPr>
            <a:t>(name </a:t>
          </a:r>
          <a:r>
            <a:rPr lang="en-US" spc="20">
              <a:cs typeface="Arial"/>
            </a:rPr>
            <a:t>&amp; </a:t>
          </a:r>
          <a:r>
            <a:rPr lang="en-US" spc="15">
              <a:cs typeface="Arial"/>
            </a:rPr>
            <a:t>DOB) </a:t>
          </a:r>
          <a:r>
            <a:rPr lang="en-US" spc="10">
              <a:cs typeface="Arial"/>
            </a:rPr>
            <a:t>to </a:t>
          </a:r>
          <a:r>
            <a:rPr lang="en-US" spc="5">
              <a:cs typeface="Arial"/>
            </a:rPr>
            <a:t>verify </a:t>
          </a:r>
          <a:r>
            <a:rPr lang="en-US" spc="15">
              <a:cs typeface="Arial"/>
            </a:rPr>
            <a:t>a </a:t>
          </a:r>
          <a:r>
            <a:rPr lang="en-US" spc="5">
              <a:cs typeface="Arial"/>
            </a:rPr>
            <a:t>patient’s </a:t>
          </a:r>
          <a:r>
            <a:rPr lang="en-US" spc="10">
              <a:cs typeface="Arial"/>
            </a:rPr>
            <a:t>identity before </a:t>
          </a:r>
          <a:r>
            <a:rPr lang="en-US" spc="5">
              <a:cs typeface="Arial"/>
            </a:rPr>
            <a:t>disclosing</a:t>
          </a:r>
          <a:r>
            <a:rPr lang="en-US" spc="-175">
              <a:cs typeface="Arial"/>
            </a:rPr>
            <a:t> </a:t>
          </a:r>
          <a:r>
            <a:rPr lang="en-US" spc="10">
              <a:cs typeface="Arial"/>
            </a:rPr>
            <a:t>PHI</a:t>
          </a:r>
          <a:endParaRPr lang="en-US"/>
        </a:p>
      </dgm:t>
    </dgm:pt>
    <dgm:pt modelId="{1FCF6017-FD7C-4513-A816-DC74CFF13F2E}" type="parTrans" cxnId="{EDECD161-5AED-4F21-89D7-AB142656355B}">
      <dgm:prSet/>
      <dgm:spPr/>
      <dgm:t>
        <a:bodyPr/>
        <a:lstStyle/>
        <a:p>
          <a:endParaRPr lang="en-US"/>
        </a:p>
      </dgm:t>
    </dgm:pt>
    <dgm:pt modelId="{F0171A1A-9998-45B2-BAE9-093A9B526A0C}" type="sibTrans" cxnId="{EDECD161-5AED-4F21-89D7-AB142656355B}">
      <dgm:prSet/>
      <dgm:spPr/>
      <dgm:t>
        <a:bodyPr/>
        <a:lstStyle/>
        <a:p>
          <a:endParaRPr lang="en-US"/>
        </a:p>
      </dgm:t>
    </dgm:pt>
    <dgm:pt modelId="{0A609325-43A6-48FF-B922-F7BEDA3252E3}">
      <dgm:prSet/>
      <dgm:spPr/>
      <dgm:t>
        <a:bodyPr/>
        <a:lstStyle/>
        <a:p>
          <a:r>
            <a:rPr lang="en-US"/>
            <a:t>Dispose of all paper with patient information using the shredder bins provided  </a:t>
          </a:r>
          <a:endParaRPr lang="en-US">
            <a:cs typeface="Arial"/>
          </a:endParaRPr>
        </a:p>
      </dgm:t>
    </dgm:pt>
    <dgm:pt modelId="{4B7CC3E3-DAF5-4437-A695-FDFFFC7549B4}" type="parTrans" cxnId="{7C7BA28C-2720-4093-BD7A-59F2A2891959}">
      <dgm:prSet/>
      <dgm:spPr/>
      <dgm:t>
        <a:bodyPr/>
        <a:lstStyle/>
        <a:p>
          <a:endParaRPr lang="en-US"/>
        </a:p>
      </dgm:t>
    </dgm:pt>
    <dgm:pt modelId="{FFDFF15F-E395-4F1D-8B46-3663FACAFACB}" type="sibTrans" cxnId="{7C7BA28C-2720-4093-BD7A-59F2A2891959}">
      <dgm:prSet/>
      <dgm:spPr/>
      <dgm:t>
        <a:bodyPr/>
        <a:lstStyle/>
        <a:p>
          <a:endParaRPr lang="en-US"/>
        </a:p>
      </dgm:t>
    </dgm:pt>
    <dgm:pt modelId="{888972E9-D039-408F-8004-355DCA2C1AD3}">
      <dgm:prSet/>
      <dgm:spPr/>
      <dgm:t>
        <a:bodyPr/>
        <a:lstStyle/>
        <a:p>
          <a:r>
            <a:rPr lang="en-US"/>
            <a:t>Correctly register patients and process billing information </a:t>
          </a:r>
        </a:p>
      </dgm:t>
    </dgm:pt>
    <dgm:pt modelId="{AFBCB07D-2012-4A09-8EB4-6060963D2655}" type="parTrans" cxnId="{75603ED3-F12D-46CC-9F16-E43118F2EA5D}">
      <dgm:prSet/>
      <dgm:spPr/>
      <dgm:t>
        <a:bodyPr/>
        <a:lstStyle/>
        <a:p>
          <a:endParaRPr lang="en-US"/>
        </a:p>
      </dgm:t>
    </dgm:pt>
    <dgm:pt modelId="{EDEFDAE2-DEEF-415B-8ADA-7D16F45AA070}" type="sibTrans" cxnId="{75603ED3-F12D-46CC-9F16-E43118F2EA5D}">
      <dgm:prSet/>
      <dgm:spPr/>
      <dgm:t>
        <a:bodyPr/>
        <a:lstStyle/>
        <a:p>
          <a:endParaRPr lang="en-US"/>
        </a:p>
      </dgm:t>
    </dgm:pt>
    <dgm:pt modelId="{25F9CC46-F448-43DC-AF68-450ADCE8430A}">
      <dgm:prSet/>
      <dgm:spPr/>
      <dgm:t>
        <a:bodyPr/>
        <a:lstStyle/>
        <a:p>
          <a:r>
            <a:rPr lang="en-US"/>
            <a:t>Use low voices and discretion when discussing patient protected health information (PHI)</a:t>
          </a:r>
        </a:p>
      </dgm:t>
    </dgm:pt>
    <dgm:pt modelId="{7FDB68F0-8763-4AE0-B428-B9768B479859}" type="parTrans" cxnId="{48ACF885-0638-435E-B54B-286EA205934A}">
      <dgm:prSet/>
      <dgm:spPr/>
      <dgm:t>
        <a:bodyPr/>
        <a:lstStyle/>
        <a:p>
          <a:endParaRPr lang="en-US"/>
        </a:p>
      </dgm:t>
    </dgm:pt>
    <dgm:pt modelId="{F315ACF9-D15A-4DC4-89B3-132593D56ABC}" type="sibTrans" cxnId="{48ACF885-0638-435E-B54B-286EA205934A}">
      <dgm:prSet/>
      <dgm:spPr/>
      <dgm:t>
        <a:bodyPr/>
        <a:lstStyle/>
        <a:p>
          <a:endParaRPr lang="en-US"/>
        </a:p>
      </dgm:t>
    </dgm:pt>
    <dgm:pt modelId="{264DC485-0074-4B75-A23B-E24585AB77A8}">
      <dgm:prSet/>
      <dgm:spPr/>
      <dgm:t>
        <a:bodyPr/>
        <a:lstStyle/>
        <a:p>
          <a:r>
            <a:rPr lang="en-US"/>
            <a:t>Double check all sheets of paper before mailing or handing to a patient</a:t>
          </a:r>
        </a:p>
      </dgm:t>
    </dgm:pt>
    <dgm:pt modelId="{16968C43-894D-495F-9E63-0D16E73FAF23}" type="parTrans" cxnId="{F13E3EDD-25FC-4678-8CF7-7CEDCD592AD0}">
      <dgm:prSet/>
      <dgm:spPr/>
      <dgm:t>
        <a:bodyPr/>
        <a:lstStyle/>
        <a:p>
          <a:endParaRPr lang="en-US"/>
        </a:p>
      </dgm:t>
    </dgm:pt>
    <dgm:pt modelId="{331136FD-AFEC-4799-BF6D-63CC774E42C6}" type="sibTrans" cxnId="{F13E3EDD-25FC-4678-8CF7-7CEDCD592AD0}">
      <dgm:prSet/>
      <dgm:spPr/>
      <dgm:t>
        <a:bodyPr/>
        <a:lstStyle/>
        <a:p>
          <a:endParaRPr lang="en-US"/>
        </a:p>
      </dgm:t>
    </dgm:pt>
    <dgm:pt modelId="{58A09C4C-EA81-4936-A64A-BC373E3541B0}">
      <dgm:prSet/>
      <dgm:spPr/>
      <dgm:t>
        <a:bodyPr/>
        <a:lstStyle/>
        <a:p>
          <a:r>
            <a:rPr lang="en-US" spc="10">
              <a:cs typeface="Arial"/>
            </a:rPr>
            <a:t>Report </a:t>
          </a:r>
          <a:r>
            <a:rPr lang="en-US" b="1" spc="10">
              <a:cs typeface="Arial"/>
            </a:rPr>
            <a:t>ALL </a:t>
          </a:r>
          <a:r>
            <a:rPr lang="en-US" spc="10">
              <a:cs typeface="Arial"/>
            </a:rPr>
            <a:t>privacy </a:t>
          </a:r>
          <a:r>
            <a:rPr lang="en-US" spc="15">
              <a:cs typeface="Arial"/>
            </a:rPr>
            <a:t>concerns </a:t>
          </a:r>
          <a:r>
            <a:rPr lang="en-US" spc="10">
              <a:cs typeface="Arial"/>
            </a:rPr>
            <a:t>to </a:t>
          </a:r>
          <a:r>
            <a:rPr lang="en-US" spc="5">
              <a:cs typeface="Arial"/>
            </a:rPr>
            <a:t>your </a:t>
          </a:r>
          <a:r>
            <a:rPr lang="en-US" spc="10">
              <a:cs typeface="Arial"/>
            </a:rPr>
            <a:t>supervisor or privacy</a:t>
          </a:r>
          <a:r>
            <a:rPr lang="en-US" spc="-100">
              <a:cs typeface="Arial"/>
            </a:rPr>
            <a:t> </a:t>
          </a:r>
          <a:r>
            <a:rPr lang="en-US" spc="10">
              <a:cs typeface="Arial"/>
            </a:rPr>
            <a:t>officer including lost or stolen PHI</a:t>
          </a:r>
        </a:p>
      </dgm:t>
    </dgm:pt>
    <dgm:pt modelId="{A3887069-ECEF-4888-82E3-9E41E1D12D6A}" type="parTrans" cxnId="{99254FC3-FE0A-4155-80C3-C294216C7FEC}">
      <dgm:prSet/>
      <dgm:spPr/>
      <dgm:t>
        <a:bodyPr/>
        <a:lstStyle/>
        <a:p>
          <a:endParaRPr lang="en-US"/>
        </a:p>
      </dgm:t>
    </dgm:pt>
    <dgm:pt modelId="{5CFF4573-6C6F-4F1B-B50D-753C9EA55470}" type="sibTrans" cxnId="{99254FC3-FE0A-4155-80C3-C294216C7FEC}">
      <dgm:prSet/>
      <dgm:spPr/>
      <dgm:t>
        <a:bodyPr/>
        <a:lstStyle/>
        <a:p>
          <a:endParaRPr lang="en-US"/>
        </a:p>
      </dgm:t>
    </dgm:pt>
    <dgm:pt modelId="{BC72D729-BEDB-4A58-88FA-A8CA5373BD88}" type="pres">
      <dgm:prSet presAssocID="{8D7A04D3-6CD6-4B47-87B7-5E9848E93F50}" presName="diagram" presStyleCnt="0">
        <dgm:presLayoutVars>
          <dgm:dir/>
          <dgm:resizeHandles val="exact"/>
        </dgm:presLayoutVars>
      </dgm:prSet>
      <dgm:spPr/>
    </dgm:pt>
    <dgm:pt modelId="{BB22E673-2AFB-4553-B026-F2197DFEEB71}" type="pres">
      <dgm:prSet presAssocID="{0F8B1EA0-9EBA-43A7-ADBD-ED61D9F181B1}" presName="node" presStyleLbl="node1" presStyleIdx="0" presStyleCnt="10">
        <dgm:presLayoutVars>
          <dgm:bulletEnabled val="1"/>
        </dgm:presLayoutVars>
      </dgm:prSet>
      <dgm:spPr/>
    </dgm:pt>
    <dgm:pt modelId="{68BEE92D-38B2-41B9-B347-2C4EB6206BA1}" type="pres">
      <dgm:prSet presAssocID="{1B15D34B-7C08-4AF5-8711-1CD8CE65BE90}" presName="sibTrans" presStyleCnt="0"/>
      <dgm:spPr/>
    </dgm:pt>
    <dgm:pt modelId="{B0422F02-8E1D-4099-B194-F8CE322EE94D}" type="pres">
      <dgm:prSet presAssocID="{55882F75-D32F-4524-BC42-FDC011754231}" presName="node" presStyleLbl="node1" presStyleIdx="1" presStyleCnt="10">
        <dgm:presLayoutVars>
          <dgm:bulletEnabled val="1"/>
        </dgm:presLayoutVars>
      </dgm:prSet>
      <dgm:spPr/>
    </dgm:pt>
    <dgm:pt modelId="{DCAD5FC3-C8CD-49A7-AD99-88280B61471A}" type="pres">
      <dgm:prSet presAssocID="{C31BE2A3-9B95-43BF-A454-4228402D712D}" presName="sibTrans" presStyleCnt="0"/>
      <dgm:spPr/>
    </dgm:pt>
    <dgm:pt modelId="{C9E3893F-9DE0-4BB1-883C-B9D6A1F01D5B}" type="pres">
      <dgm:prSet presAssocID="{0A609325-43A6-48FF-B922-F7BEDA3252E3}" presName="node" presStyleLbl="node1" presStyleIdx="2" presStyleCnt="10">
        <dgm:presLayoutVars>
          <dgm:bulletEnabled val="1"/>
        </dgm:presLayoutVars>
      </dgm:prSet>
      <dgm:spPr/>
    </dgm:pt>
    <dgm:pt modelId="{E5449A81-6D32-4F1D-9769-F3760C4A2B94}" type="pres">
      <dgm:prSet presAssocID="{FFDFF15F-E395-4F1D-8B46-3663FACAFACB}" presName="sibTrans" presStyleCnt="0"/>
      <dgm:spPr/>
    </dgm:pt>
    <dgm:pt modelId="{4F980E06-A607-4155-8359-746012DC84C0}" type="pres">
      <dgm:prSet presAssocID="{D3111EB8-49E5-4F18-8DF8-3D6C1AA92098}" presName="node" presStyleLbl="node1" presStyleIdx="3" presStyleCnt="10">
        <dgm:presLayoutVars>
          <dgm:bulletEnabled val="1"/>
        </dgm:presLayoutVars>
      </dgm:prSet>
      <dgm:spPr/>
    </dgm:pt>
    <dgm:pt modelId="{450E797C-4865-43CA-BC92-81AF964FF420}" type="pres">
      <dgm:prSet presAssocID="{175093FE-A2EE-44D0-9B88-8D127EED60E7}" presName="sibTrans" presStyleCnt="0"/>
      <dgm:spPr/>
    </dgm:pt>
    <dgm:pt modelId="{E74E8FCC-4B8B-4534-BC44-87B99BBF1D11}" type="pres">
      <dgm:prSet presAssocID="{52AEA7B1-3D5C-4F60-8530-FF62DE6395CF}" presName="node" presStyleLbl="node1" presStyleIdx="4" presStyleCnt="10">
        <dgm:presLayoutVars>
          <dgm:bulletEnabled val="1"/>
        </dgm:presLayoutVars>
      </dgm:prSet>
      <dgm:spPr/>
    </dgm:pt>
    <dgm:pt modelId="{8FB49673-78B6-447E-B613-76E4A4A1C29D}" type="pres">
      <dgm:prSet presAssocID="{C3EF576A-5F33-4963-A0C1-DD6DC38910BE}" presName="sibTrans" presStyleCnt="0"/>
      <dgm:spPr/>
    </dgm:pt>
    <dgm:pt modelId="{8875AD12-06BD-479D-9AD2-BA5327B77635}" type="pres">
      <dgm:prSet presAssocID="{66AC7493-A0FB-4855-B334-ACA21D3E3A6D}" presName="node" presStyleLbl="node1" presStyleIdx="5" presStyleCnt="10" custLinFactNeighborX="552" custLinFactNeighborY="-11760">
        <dgm:presLayoutVars>
          <dgm:bulletEnabled val="1"/>
        </dgm:presLayoutVars>
      </dgm:prSet>
      <dgm:spPr/>
    </dgm:pt>
    <dgm:pt modelId="{3A8CA9AB-CD7E-4FE6-84D6-4C9510D6A99D}" type="pres">
      <dgm:prSet presAssocID="{F0171A1A-9998-45B2-BAE9-093A9B526A0C}" presName="sibTrans" presStyleCnt="0"/>
      <dgm:spPr/>
    </dgm:pt>
    <dgm:pt modelId="{40B58129-BDAB-4018-B8F9-5B98A01973D9}" type="pres">
      <dgm:prSet presAssocID="{264DC485-0074-4B75-A23B-E24585AB77A8}" presName="node" presStyleLbl="node1" presStyleIdx="6" presStyleCnt="10">
        <dgm:presLayoutVars>
          <dgm:bulletEnabled val="1"/>
        </dgm:presLayoutVars>
      </dgm:prSet>
      <dgm:spPr/>
    </dgm:pt>
    <dgm:pt modelId="{53EB47A4-38A6-480E-8FF6-F89D35987765}" type="pres">
      <dgm:prSet presAssocID="{331136FD-AFEC-4799-BF6D-63CC774E42C6}" presName="sibTrans" presStyleCnt="0"/>
      <dgm:spPr/>
    </dgm:pt>
    <dgm:pt modelId="{5E48C72E-AAA5-4C4D-B5C3-C56500963286}" type="pres">
      <dgm:prSet presAssocID="{25F9CC46-F448-43DC-AF68-450ADCE8430A}" presName="node" presStyleLbl="node1" presStyleIdx="7" presStyleCnt="10">
        <dgm:presLayoutVars>
          <dgm:bulletEnabled val="1"/>
        </dgm:presLayoutVars>
      </dgm:prSet>
      <dgm:spPr/>
    </dgm:pt>
    <dgm:pt modelId="{DDEABE6A-87AA-499F-89F2-28C043D9E5EC}" type="pres">
      <dgm:prSet presAssocID="{F315ACF9-D15A-4DC4-89B3-132593D56ABC}" presName="sibTrans" presStyleCnt="0"/>
      <dgm:spPr/>
    </dgm:pt>
    <dgm:pt modelId="{BF4BAE88-5585-4B4C-BF90-D8327118C72A}" type="pres">
      <dgm:prSet presAssocID="{888972E9-D039-408F-8004-355DCA2C1AD3}" presName="node" presStyleLbl="node1" presStyleIdx="8" presStyleCnt="10">
        <dgm:presLayoutVars>
          <dgm:bulletEnabled val="1"/>
        </dgm:presLayoutVars>
      </dgm:prSet>
      <dgm:spPr/>
    </dgm:pt>
    <dgm:pt modelId="{1C8A59CE-A79D-46BC-91A3-31A2826E9196}" type="pres">
      <dgm:prSet presAssocID="{EDEFDAE2-DEEF-415B-8ADA-7D16F45AA070}" presName="sibTrans" presStyleCnt="0"/>
      <dgm:spPr/>
    </dgm:pt>
    <dgm:pt modelId="{856C5E66-59E6-4951-9B85-3E3D6801D98D}" type="pres">
      <dgm:prSet presAssocID="{58A09C4C-EA81-4936-A64A-BC373E3541B0}" presName="node" presStyleLbl="node1" presStyleIdx="9" presStyleCnt="10">
        <dgm:presLayoutVars>
          <dgm:bulletEnabled val="1"/>
        </dgm:presLayoutVars>
      </dgm:prSet>
      <dgm:spPr/>
    </dgm:pt>
  </dgm:ptLst>
  <dgm:cxnLst>
    <dgm:cxn modelId="{8ABABB21-299F-4C6A-A7BD-E415E98976BE}" type="presOf" srcId="{264DC485-0074-4B75-A23B-E24585AB77A8}" destId="{40B58129-BDAB-4018-B8F9-5B98A01973D9}" srcOrd="0" destOrd="0" presId="urn:microsoft.com/office/officeart/2005/8/layout/default"/>
    <dgm:cxn modelId="{52EA7524-4791-4D2A-B577-3882962C326A}" type="presOf" srcId="{25F9CC46-F448-43DC-AF68-450ADCE8430A}" destId="{5E48C72E-AAA5-4C4D-B5C3-C56500963286}" srcOrd="0" destOrd="0" presId="urn:microsoft.com/office/officeart/2005/8/layout/default"/>
    <dgm:cxn modelId="{DA1C265B-0E34-46E0-8C40-C5ACCCC21787}" type="presOf" srcId="{0A609325-43A6-48FF-B922-F7BEDA3252E3}" destId="{C9E3893F-9DE0-4BB1-883C-B9D6A1F01D5B}" srcOrd="0" destOrd="0" presId="urn:microsoft.com/office/officeart/2005/8/layout/default"/>
    <dgm:cxn modelId="{EDECD161-5AED-4F21-89D7-AB142656355B}" srcId="{8D7A04D3-6CD6-4B47-87B7-5E9848E93F50}" destId="{66AC7493-A0FB-4855-B334-ACA21D3E3A6D}" srcOrd="5" destOrd="0" parTransId="{1FCF6017-FD7C-4513-A816-DC74CFF13F2E}" sibTransId="{F0171A1A-9998-45B2-BAE9-093A9B526A0C}"/>
    <dgm:cxn modelId="{E7E82D65-42D2-4FA6-B61F-59F21341323C}" type="presOf" srcId="{D3111EB8-49E5-4F18-8DF8-3D6C1AA92098}" destId="{4F980E06-A607-4155-8359-746012DC84C0}" srcOrd="0" destOrd="0" presId="urn:microsoft.com/office/officeart/2005/8/layout/default"/>
    <dgm:cxn modelId="{498C5670-7581-42A7-BE21-EBA3429803BC}" srcId="{8D7A04D3-6CD6-4B47-87B7-5E9848E93F50}" destId="{D3111EB8-49E5-4F18-8DF8-3D6C1AA92098}" srcOrd="3" destOrd="0" parTransId="{1F40B80D-196A-4543-B56D-F9AC4C1B974F}" sibTransId="{175093FE-A2EE-44D0-9B88-8D127EED60E7}"/>
    <dgm:cxn modelId="{6C924855-9D97-41C6-8B25-A9B1001CE3C9}" type="presOf" srcId="{66AC7493-A0FB-4855-B334-ACA21D3E3A6D}" destId="{8875AD12-06BD-479D-9AD2-BA5327B77635}" srcOrd="0" destOrd="0" presId="urn:microsoft.com/office/officeart/2005/8/layout/default"/>
    <dgm:cxn modelId="{28557956-531E-4A49-8A0F-B1E1BB2F7DF5}" type="presOf" srcId="{58A09C4C-EA81-4936-A64A-BC373E3541B0}" destId="{856C5E66-59E6-4951-9B85-3E3D6801D98D}" srcOrd="0" destOrd="0" presId="urn:microsoft.com/office/officeart/2005/8/layout/default"/>
    <dgm:cxn modelId="{48ACF885-0638-435E-B54B-286EA205934A}" srcId="{8D7A04D3-6CD6-4B47-87B7-5E9848E93F50}" destId="{25F9CC46-F448-43DC-AF68-450ADCE8430A}" srcOrd="7" destOrd="0" parTransId="{7FDB68F0-8763-4AE0-B428-B9768B479859}" sibTransId="{F315ACF9-D15A-4DC4-89B3-132593D56ABC}"/>
    <dgm:cxn modelId="{7C7BA28C-2720-4093-BD7A-59F2A2891959}" srcId="{8D7A04D3-6CD6-4B47-87B7-5E9848E93F50}" destId="{0A609325-43A6-48FF-B922-F7BEDA3252E3}" srcOrd="2" destOrd="0" parTransId="{4B7CC3E3-DAF5-4437-A695-FDFFFC7549B4}" sibTransId="{FFDFF15F-E395-4F1D-8B46-3663FACAFACB}"/>
    <dgm:cxn modelId="{F4E25592-F4DD-4BFF-BFC8-0A1C04C1EBAA}" type="presOf" srcId="{8D7A04D3-6CD6-4B47-87B7-5E9848E93F50}" destId="{BC72D729-BEDB-4A58-88FA-A8CA5373BD88}" srcOrd="0" destOrd="0" presId="urn:microsoft.com/office/officeart/2005/8/layout/default"/>
    <dgm:cxn modelId="{B16FA5A9-1836-42CB-BC6A-7DC3D986492A}" srcId="{8D7A04D3-6CD6-4B47-87B7-5E9848E93F50}" destId="{55882F75-D32F-4524-BC42-FDC011754231}" srcOrd="1" destOrd="0" parTransId="{A876F872-93C6-4FC9-A1A6-55F8003CF547}" sibTransId="{C31BE2A3-9B95-43BF-A454-4228402D712D}"/>
    <dgm:cxn modelId="{99254FC3-FE0A-4155-80C3-C294216C7FEC}" srcId="{8D7A04D3-6CD6-4B47-87B7-5E9848E93F50}" destId="{58A09C4C-EA81-4936-A64A-BC373E3541B0}" srcOrd="9" destOrd="0" parTransId="{A3887069-ECEF-4888-82E3-9E41E1D12D6A}" sibTransId="{5CFF4573-6C6F-4F1B-B50D-753C9EA55470}"/>
    <dgm:cxn modelId="{DDF8C9CE-A5EB-47FE-B3E6-0A3C82BE1A90}" type="presOf" srcId="{52AEA7B1-3D5C-4F60-8530-FF62DE6395CF}" destId="{E74E8FCC-4B8B-4534-BC44-87B99BBF1D11}" srcOrd="0" destOrd="0" presId="urn:microsoft.com/office/officeart/2005/8/layout/default"/>
    <dgm:cxn modelId="{B10999CF-F438-4F3D-A678-C266E31D6458}" srcId="{8D7A04D3-6CD6-4B47-87B7-5E9848E93F50}" destId="{52AEA7B1-3D5C-4F60-8530-FF62DE6395CF}" srcOrd="4" destOrd="0" parTransId="{62271E48-F4E6-4C41-95A0-D229F5AC6274}" sibTransId="{C3EF576A-5F33-4963-A0C1-DD6DC38910BE}"/>
    <dgm:cxn modelId="{75603ED3-F12D-46CC-9F16-E43118F2EA5D}" srcId="{8D7A04D3-6CD6-4B47-87B7-5E9848E93F50}" destId="{888972E9-D039-408F-8004-355DCA2C1AD3}" srcOrd="8" destOrd="0" parTransId="{AFBCB07D-2012-4A09-8EB4-6060963D2655}" sibTransId="{EDEFDAE2-DEEF-415B-8ADA-7D16F45AA070}"/>
    <dgm:cxn modelId="{F13E3EDD-25FC-4678-8CF7-7CEDCD592AD0}" srcId="{8D7A04D3-6CD6-4B47-87B7-5E9848E93F50}" destId="{264DC485-0074-4B75-A23B-E24585AB77A8}" srcOrd="6" destOrd="0" parTransId="{16968C43-894D-495F-9E63-0D16E73FAF23}" sibTransId="{331136FD-AFEC-4799-BF6D-63CC774E42C6}"/>
    <dgm:cxn modelId="{6E72B8E4-6065-4A1E-B92B-684B145ED551}" type="presOf" srcId="{888972E9-D039-408F-8004-355DCA2C1AD3}" destId="{BF4BAE88-5585-4B4C-BF90-D8327118C72A}" srcOrd="0" destOrd="0" presId="urn:microsoft.com/office/officeart/2005/8/layout/default"/>
    <dgm:cxn modelId="{95F25DE7-6C95-449C-A12F-CBB11466E872}" srcId="{8D7A04D3-6CD6-4B47-87B7-5E9848E93F50}" destId="{0F8B1EA0-9EBA-43A7-ADBD-ED61D9F181B1}" srcOrd="0" destOrd="0" parTransId="{0D420064-1406-4CE7-96D8-AA9B121142D3}" sibTransId="{1B15D34B-7C08-4AF5-8711-1CD8CE65BE90}"/>
    <dgm:cxn modelId="{73C794EB-0180-40AE-BDF3-BCCE490B7583}" type="presOf" srcId="{55882F75-D32F-4524-BC42-FDC011754231}" destId="{B0422F02-8E1D-4099-B194-F8CE322EE94D}" srcOrd="0" destOrd="0" presId="urn:microsoft.com/office/officeart/2005/8/layout/default"/>
    <dgm:cxn modelId="{804AB7FC-9161-47EB-AD16-2AD243A28923}" type="presOf" srcId="{0F8B1EA0-9EBA-43A7-ADBD-ED61D9F181B1}" destId="{BB22E673-2AFB-4553-B026-F2197DFEEB71}" srcOrd="0" destOrd="0" presId="urn:microsoft.com/office/officeart/2005/8/layout/default"/>
    <dgm:cxn modelId="{E0C3C8FE-6F2D-462E-9FD2-2324CBF0E56B}" type="presParOf" srcId="{BC72D729-BEDB-4A58-88FA-A8CA5373BD88}" destId="{BB22E673-2AFB-4553-B026-F2197DFEEB71}" srcOrd="0" destOrd="0" presId="urn:microsoft.com/office/officeart/2005/8/layout/default"/>
    <dgm:cxn modelId="{813171B5-3B99-4B7E-AEF9-D5664D102575}" type="presParOf" srcId="{BC72D729-BEDB-4A58-88FA-A8CA5373BD88}" destId="{68BEE92D-38B2-41B9-B347-2C4EB6206BA1}" srcOrd="1" destOrd="0" presId="urn:microsoft.com/office/officeart/2005/8/layout/default"/>
    <dgm:cxn modelId="{744EB2D6-62FC-4D97-9ECB-3FFBC48B7D5A}" type="presParOf" srcId="{BC72D729-BEDB-4A58-88FA-A8CA5373BD88}" destId="{B0422F02-8E1D-4099-B194-F8CE322EE94D}" srcOrd="2" destOrd="0" presId="urn:microsoft.com/office/officeart/2005/8/layout/default"/>
    <dgm:cxn modelId="{DF89EA9B-045D-4D47-81EB-272DECFA7EF1}" type="presParOf" srcId="{BC72D729-BEDB-4A58-88FA-A8CA5373BD88}" destId="{DCAD5FC3-C8CD-49A7-AD99-88280B61471A}" srcOrd="3" destOrd="0" presId="urn:microsoft.com/office/officeart/2005/8/layout/default"/>
    <dgm:cxn modelId="{8163CE3A-645C-4BC7-91E1-2AACAC20FA0F}" type="presParOf" srcId="{BC72D729-BEDB-4A58-88FA-A8CA5373BD88}" destId="{C9E3893F-9DE0-4BB1-883C-B9D6A1F01D5B}" srcOrd="4" destOrd="0" presId="urn:microsoft.com/office/officeart/2005/8/layout/default"/>
    <dgm:cxn modelId="{E45BA47F-A619-41A0-AF1C-93B7681BE023}" type="presParOf" srcId="{BC72D729-BEDB-4A58-88FA-A8CA5373BD88}" destId="{E5449A81-6D32-4F1D-9769-F3760C4A2B94}" srcOrd="5" destOrd="0" presId="urn:microsoft.com/office/officeart/2005/8/layout/default"/>
    <dgm:cxn modelId="{42BD5AC9-44F1-44F2-8312-B1217CC3D298}" type="presParOf" srcId="{BC72D729-BEDB-4A58-88FA-A8CA5373BD88}" destId="{4F980E06-A607-4155-8359-746012DC84C0}" srcOrd="6" destOrd="0" presId="urn:microsoft.com/office/officeart/2005/8/layout/default"/>
    <dgm:cxn modelId="{D39FE338-D7D3-4716-BEC8-248D2FA8019D}" type="presParOf" srcId="{BC72D729-BEDB-4A58-88FA-A8CA5373BD88}" destId="{450E797C-4865-43CA-BC92-81AF964FF420}" srcOrd="7" destOrd="0" presId="urn:microsoft.com/office/officeart/2005/8/layout/default"/>
    <dgm:cxn modelId="{D94F844E-6A57-4541-A41E-A04BF29737C3}" type="presParOf" srcId="{BC72D729-BEDB-4A58-88FA-A8CA5373BD88}" destId="{E74E8FCC-4B8B-4534-BC44-87B99BBF1D11}" srcOrd="8" destOrd="0" presId="urn:microsoft.com/office/officeart/2005/8/layout/default"/>
    <dgm:cxn modelId="{F2B79314-9515-43EF-9776-EF09DC5CC42F}" type="presParOf" srcId="{BC72D729-BEDB-4A58-88FA-A8CA5373BD88}" destId="{8FB49673-78B6-447E-B613-76E4A4A1C29D}" srcOrd="9" destOrd="0" presId="urn:microsoft.com/office/officeart/2005/8/layout/default"/>
    <dgm:cxn modelId="{92000FD3-BA7B-42EE-B872-8941CE39C472}" type="presParOf" srcId="{BC72D729-BEDB-4A58-88FA-A8CA5373BD88}" destId="{8875AD12-06BD-479D-9AD2-BA5327B77635}" srcOrd="10" destOrd="0" presId="urn:microsoft.com/office/officeart/2005/8/layout/default"/>
    <dgm:cxn modelId="{690B5FF5-FA52-467D-A0D2-C73F401E56A8}" type="presParOf" srcId="{BC72D729-BEDB-4A58-88FA-A8CA5373BD88}" destId="{3A8CA9AB-CD7E-4FE6-84D6-4C9510D6A99D}" srcOrd="11" destOrd="0" presId="urn:microsoft.com/office/officeart/2005/8/layout/default"/>
    <dgm:cxn modelId="{3F05C9EC-84B8-4FF3-B115-E1E806578475}" type="presParOf" srcId="{BC72D729-BEDB-4A58-88FA-A8CA5373BD88}" destId="{40B58129-BDAB-4018-B8F9-5B98A01973D9}" srcOrd="12" destOrd="0" presId="urn:microsoft.com/office/officeart/2005/8/layout/default"/>
    <dgm:cxn modelId="{2CFC2075-0E94-4071-AC8E-979DDE40A77D}" type="presParOf" srcId="{BC72D729-BEDB-4A58-88FA-A8CA5373BD88}" destId="{53EB47A4-38A6-480E-8FF6-F89D35987765}" srcOrd="13" destOrd="0" presId="urn:microsoft.com/office/officeart/2005/8/layout/default"/>
    <dgm:cxn modelId="{5722D469-7B2D-47B9-85F3-459BD81C7E77}" type="presParOf" srcId="{BC72D729-BEDB-4A58-88FA-A8CA5373BD88}" destId="{5E48C72E-AAA5-4C4D-B5C3-C56500963286}" srcOrd="14" destOrd="0" presId="urn:microsoft.com/office/officeart/2005/8/layout/default"/>
    <dgm:cxn modelId="{15B58BEB-70EE-4321-A2C5-677CCF4C2BB6}" type="presParOf" srcId="{BC72D729-BEDB-4A58-88FA-A8CA5373BD88}" destId="{DDEABE6A-87AA-499F-89F2-28C043D9E5EC}" srcOrd="15" destOrd="0" presId="urn:microsoft.com/office/officeart/2005/8/layout/default"/>
    <dgm:cxn modelId="{A4961825-FDCA-44E4-8215-7FA13B52E921}" type="presParOf" srcId="{BC72D729-BEDB-4A58-88FA-A8CA5373BD88}" destId="{BF4BAE88-5585-4B4C-BF90-D8327118C72A}" srcOrd="16" destOrd="0" presId="urn:microsoft.com/office/officeart/2005/8/layout/default"/>
    <dgm:cxn modelId="{7F54B9C4-A701-493C-8F61-16EDD12EF3D5}" type="presParOf" srcId="{BC72D729-BEDB-4A58-88FA-A8CA5373BD88}" destId="{1C8A59CE-A79D-46BC-91A3-31A2826E9196}" srcOrd="17" destOrd="0" presId="urn:microsoft.com/office/officeart/2005/8/layout/default"/>
    <dgm:cxn modelId="{DE239512-3335-4ADF-914A-638791384798}" type="presParOf" srcId="{BC72D729-BEDB-4A58-88FA-A8CA5373BD88}" destId="{856C5E66-59E6-4951-9B85-3E3D6801D98D}"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6F9BE1-7302-404D-82F9-49D9E884BD60}" type="doc">
      <dgm:prSet loTypeId="urn:microsoft.com/office/officeart/2005/8/layout/default" loCatId="list" qsTypeId="urn:microsoft.com/office/officeart/2005/8/quickstyle/simple3" qsCatId="simple" csTypeId="urn:microsoft.com/office/officeart/2005/8/colors/accent2_1" csCatId="accent2" phldr="1"/>
      <dgm:spPr/>
      <dgm:t>
        <a:bodyPr/>
        <a:lstStyle/>
        <a:p>
          <a:endParaRPr lang="en-US"/>
        </a:p>
      </dgm:t>
    </dgm:pt>
    <dgm:pt modelId="{A7BC3662-A770-4197-9C1B-1228C79213BD}">
      <dgm:prSet phldrT="[Text]"/>
      <dgm:spPr>
        <a:solidFill>
          <a:schemeClr val="accent2">
            <a:lumMod val="20000"/>
            <a:lumOff val="80000"/>
          </a:schemeClr>
        </a:solidFill>
      </dgm:spPr>
      <dgm:t>
        <a:bodyPr/>
        <a:lstStyle/>
        <a:p>
          <a:r>
            <a:rPr lang="en-US" spc="-5">
              <a:cs typeface="Segoe UI Symbol"/>
            </a:rPr>
            <a:t>Share patient information with family, friends, news reporters, etc. without prior approval from the patient</a:t>
          </a:r>
          <a:endParaRPr lang="en-US"/>
        </a:p>
      </dgm:t>
    </dgm:pt>
    <dgm:pt modelId="{255D95B2-67BD-46AE-B06C-BE5C2EE53915}" type="parTrans" cxnId="{0B266230-D2B3-47D9-ADB2-D7CCA4EF9065}">
      <dgm:prSet/>
      <dgm:spPr/>
      <dgm:t>
        <a:bodyPr/>
        <a:lstStyle/>
        <a:p>
          <a:endParaRPr lang="en-US"/>
        </a:p>
      </dgm:t>
    </dgm:pt>
    <dgm:pt modelId="{6C6B16CA-179E-4EB7-BB23-93C29C00A1C5}" type="sibTrans" cxnId="{0B266230-D2B3-47D9-ADB2-D7CCA4EF9065}">
      <dgm:prSet/>
      <dgm:spPr/>
      <dgm:t>
        <a:bodyPr/>
        <a:lstStyle/>
        <a:p>
          <a:endParaRPr lang="en-US"/>
        </a:p>
      </dgm:t>
    </dgm:pt>
    <dgm:pt modelId="{E20E81CC-E6E7-483C-9180-187C01A3A854}">
      <dgm:prSet phldrT="[Text]"/>
      <dgm:spPr>
        <a:solidFill>
          <a:schemeClr val="accent2">
            <a:lumMod val="20000"/>
            <a:lumOff val="80000"/>
          </a:schemeClr>
        </a:solidFill>
      </dgm:spPr>
      <dgm:t>
        <a:bodyPr/>
        <a:lstStyle/>
        <a:p>
          <a:r>
            <a:rPr lang="en-US" spc="-5">
              <a:cs typeface="Arial"/>
            </a:rPr>
            <a:t>Talk about patients in public places, such as elevators, hallways or</a:t>
          </a:r>
          <a:r>
            <a:rPr lang="en-US" spc="160">
              <a:cs typeface="Arial"/>
            </a:rPr>
            <a:t> </a:t>
          </a:r>
          <a:r>
            <a:rPr lang="en-US" spc="-5">
              <a:cs typeface="Arial"/>
            </a:rPr>
            <a:t>cafeteria</a:t>
          </a:r>
          <a:r>
            <a:rPr lang="en-US">
              <a:cs typeface="Arial"/>
            </a:rPr>
            <a:t> </a:t>
          </a:r>
          <a:r>
            <a:rPr lang="en-US" spc="-5">
              <a:cs typeface="Arial"/>
            </a:rPr>
            <a:t>lines</a:t>
          </a:r>
          <a:endParaRPr lang="en-US"/>
        </a:p>
      </dgm:t>
    </dgm:pt>
    <dgm:pt modelId="{0671821C-80F9-4759-84E7-061C8146FACC}" type="parTrans" cxnId="{7416D8B1-A4B2-427E-AD16-9B2CDB2C5E41}">
      <dgm:prSet/>
      <dgm:spPr/>
      <dgm:t>
        <a:bodyPr/>
        <a:lstStyle/>
        <a:p>
          <a:endParaRPr lang="en-US"/>
        </a:p>
      </dgm:t>
    </dgm:pt>
    <dgm:pt modelId="{A2167FFC-F524-4016-82EE-7937FE1106F1}" type="sibTrans" cxnId="{7416D8B1-A4B2-427E-AD16-9B2CDB2C5E41}">
      <dgm:prSet/>
      <dgm:spPr/>
      <dgm:t>
        <a:bodyPr/>
        <a:lstStyle/>
        <a:p>
          <a:endParaRPr lang="en-US"/>
        </a:p>
      </dgm:t>
    </dgm:pt>
    <dgm:pt modelId="{4ECBA5CA-7528-4726-810A-35164C3BC1DF}">
      <dgm:prSet phldrT="[Text]"/>
      <dgm:spPr>
        <a:solidFill>
          <a:schemeClr val="accent2">
            <a:lumMod val="20000"/>
            <a:lumOff val="80000"/>
          </a:schemeClr>
        </a:solidFill>
      </dgm:spPr>
      <dgm:t>
        <a:bodyPr/>
        <a:lstStyle/>
        <a:p>
          <a:r>
            <a:rPr lang="en-US" spc="-5">
              <a:cs typeface="Segoe UI Symbol"/>
            </a:rPr>
            <a:t>Allow faxes or printed e-mails containing PHI to lie around the office</a:t>
          </a:r>
          <a:endParaRPr lang="en-US"/>
        </a:p>
      </dgm:t>
    </dgm:pt>
    <dgm:pt modelId="{9EAAC9CA-AD1F-4DF8-9687-5EF4A696D773}" type="parTrans" cxnId="{5C23EDA7-A450-4F93-B52A-55240DC2F258}">
      <dgm:prSet/>
      <dgm:spPr/>
      <dgm:t>
        <a:bodyPr/>
        <a:lstStyle/>
        <a:p>
          <a:endParaRPr lang="en-US"/>
        </a:p>
      </dgm:t>
    </dgm:pt>
    <dgm:pt modelId="{AB388268-7276-4A01-9A9D-546315C08C18}" type="sibTrans" cxnId="{5C23EDA7-A450-4F93-B52A-55240DC2F258}">
      <dgm:prSet/>
      <dgm:spPr/>
      <dgm:t>
        <a:bodyPr/>
        <a:lstStyle/>
        <a:p>
          <a:endParaRPr lang="en-US"/>
        </a:p>
      </dgm:t>
    </dgm:pt>
    <dgm:pt modelId="{58CF0CDA-D12C-4E3B-9492-3D2E1B62B4D9}">
      <dgm:prSet phldrT="[Text]"/>
      <dgm:spPr>
        <a:solidFill>
          <a:schemeClr val="accent2">
            <a:lumMod val="20000"/>
            <a:lumOff val="80000"/>
          </a:schemeClr>
        </a:solidFill>
      </dgm:spPr>
      <dgm:t>
        <a:bodyPr/>
        <a:lstStyle/>
        <a:p>
          <a:r>
            <a:rPr lang="en-US" spc="-5">
              <a:cs typeface="Segoe UI Symbol"/>
            </a:rPr>
            <a:t>Leave a medical record open while you leave the room to care for another patient</a:t>
          </a:r>
          <a:endParaRPr lang="en-US"/>
        </a:p>
      </dgm:t>
    </dgm:pt>
    <dgm:pt modelId="{E9B6A341-6F52-427C-9E57-7443F81F7038}" type="parTrans" cxnId="{9979230E-5CE5-4943-BEEF-41AE4540DF4D}">
      <dgm:prSet/>
      <dgm:spPr/>
      <dgm:t>
        <a:bodyPr/>
        <a:lstStyle/>
        <a:p>
          <a:endParaRPr lang="en-US"/>
        </a:p>
      </dgm:t>
    </dgm:pt>
    <dgm:pt modelId="{20CF4018-8AA3-45C3-A297-285845101DFE}" type="sibTrans" cxnId="{9979230E-5CE5-4943-BEEF-41AE4540DF4D}">
      <dgm:prSet/>
      <dgm:spPr/>
      <dgm:t>
        <a:bodyPr/>
        <a:lstStyle/>
        <a:p>
          <a:endParaRPr lang="en-US"/>
        </a:p>
      </dgm:t>
    </dgm:pt>
    <dgm:pt modelId="{68AC1E37-078F-4F81-8572-5FC062CCE25E}">
      <dgm:prSet phldrT="[Text]"/>
      <dgm:spPr>
        <a:solidFill>
          <a:schemeClr val="accent2">
            <a:lumMod val="20000"/>
            <a:lumOff val="80000"/>
          </a:schemeClr>
        </a:solidFill>
      </dgm:spPr>
      <dgm:t>
        <a:bodyPr/>
        <a:lstStyle/>
        <a:p>
          <a:r>
            <a:rPr lang="en-US" spc="-5">
              <a:cs typeface="Segoe UI Symbol"/>
            </a:rPr>
            <a:t>Keep materials that connect patients’ names with their conditions out in the open where anyone can see them</a:t>
          </a:r>
          <a:endParaRPr lang="en-US"/>
        </a:p>
      </dgm:t>
    </dgm:pt>
    <dgm:pt modelId="{A801CBB5-6CDF-4C58-9303-87A28F971B0B}" type="parTrans" cxnId="{A2F41D29-2896-45F2-9F02-8900C75EF4E8}">
      <dgm:prSet/>
      <dgm:spPr/>
      <dgm:t>
        <a:bodyPr/>
        <a:lstStyle/>
        <a:p>
          <a:endParaRPr lang="en-US"/>
        </a:p>
      </dgm:t>
    </dgm:pt>
    <dgm:pt modelId="{29E21BBB-B390-466C-94B2-E3892A7F98E4}" type="sibTrans" cxnId="{A2F41D29-2896-45F2-9F02-8900C75EF4E8}">
      <dgm:prSet/>
      <dgm:spPr/>
      <dgm:t>
        <a:bodyPr/>
        <a:lstStyle/>
        <a:p>
          <a:endParaRPr lang="en-US"/>
        </a:p>
      </dgm:t>
    </dgm:pt>
    <dgm:pt modelId="{3C4EE491-0824-44F7-BA65-D4352E702C73}">
      <dgm:prSet/>
      <dgm:spPr>
        <a:solidFill>
          <a:schemeClr val="accent2">
            <a:lumMod val="20000"/>
            <a:lumOff val="80000"/>
          </a:schemeClr>
        </a:solidFill>
      </dgm:spPr>
      <dgm:t>
        <a:bodyPr/>
        <a:lstStyle/>
        <a:p>
          <a:r>
            <a:rPr lang="en-US" spc="-5">
              <a:cs typeface="Segoe UI Symbol"/>
            </a:rPr>
            <a:t>Leave phone messages containing sensitive patient information on  answering machines or voicemail systems</a:t>
          </a:r>
          <a:endParaRPr lang="en-US"/>
        </a:p>
      </dgm:t>
    </dgm:pt>
    <dgm:pt modelId="{02DBBB54-1B76-4BF9-B4BD-AF8F45F93FE2}" type="parTrans" cxnId="{40E3371A-58BD-4D2F-9D07-0416745934F3}">
      <dgm:prSet/>
      <dgm:spPr/>
      <dgm:t>
        <a:bodyPr/>
        <a:lstStyle/>
        <a:p>
          <a:endParaRPr lang="en-US"/>
        </a:p>
      </dgm:t>
    </dgm:pt>
    <dgm:pt modelId="{FBA8B153-85E4-41CA-9D1B-054E7491EAD3}" type="sibTrans" cxnId="{40E3371A-58BD-4D2F-9D07-0416745934F3}">
      <dgm:prSet/>
      <dgm:spPr/>
      <dgm:t>
        <a:bodyPr/>
        <a:lstStyle/>
        <a:p>
          <a:endParaRPr lang="en-US"/>
        </a:p>
      </dgm:t>
    </dgm:pt>
    <dgm:pt modelId="{2F80FF65-995A-4783-B1B2-54658EDED6A3}">
      <dgm:prSet/>
      <dgm:spPr>
        <a:solidFill>
          <a:schemeClr val="accent2">
            <a:lumMod val="20000"/>
            <a:lumOff val="80000"/>
          </a:schemeClr>
        </a:solidFill>
      </dgm:spPr>
      <dgm:t>
        <a:bodyPr/>
        <a:lstStyle/>
        <a:p>
          <a:r>
            <a:rPr lang="en-US" spc="-5">
              <a:cs typeface="Segoe UI Symbol"/>
            </a:rPr>
            <a:t>Go into patient medical records unless you have a clinical or business  need to do so</a:t>
          </a:r>
          <a:endParaRPr lang="en-US"/>
        </a:p>
      </dgm:t>
    </dgm:pt>
    <dgm:pt modelId="{2CCD2EC3-E552-4867-9E0E-8FC67D7124B3}" type="parTrans" cxnId="{4F42A40C-D898-4EFD-8F22-31F3DE7F293F}">
      <dgm:prSet/>
      <dgm:spPr/>
      <dgm:t>
        <a:bodyPr/>
        <a:lstStyle/>
        <a:p>
          <a:endParaRPr lang="en-US"/>
        </a:p>
      </dgm:t>
    </dgm:pt>
    <dgm:pt modelId="{9D0DC880-6DBB-47B7-A9F3-D1BEE8414BB7}" type="sibTrans" cxnId="{4F42A40C-D898-4EFD-8F22-31F3DE7F293F}">
      <dgm:prSet/>
      <dgm:spPr/>
      <dgm:t>
        <a:bodyPr/>
        <a:lstStyle/>
        <a:p>
          <a:endParaRPr lang="en-US"/>
        </a:p>
      </dgm:t>
    </dgm:pt>
    <dgm:pt modelId="{9AAB8094-EB60-444B-A81A-15B463158594}" type="pres">
      <dgm:prSet presAssocID="{3E6F9BE1-7302-404D-82F9-49D9E884BD60}" presName="diagram" presStyleCnt="0">
        <dgm:presLayoutVars>
          <dgm:dir/>
          <dgm:resizeHandles val="exact"/>
        </dgm:presLayoutVars>
      </dgm:prSet>
      <dgm:spPr/>
    </dgm:pt>
    <dgm:pt modelId="{64DDA46A-CC23-4BA6-8113-1B2EF946BAC9}" type="pres">
      <dgm:prSet presAssocID="{A7BC3662-A770-4197-9C1B-1228C79213BD}" presName="node" presStyleLbl="node1" presStyleIdx="0" presStyleCnt="7">
        <dgm:presLayoutVars>
          <dgm:bulletEnabled val="1"/>
        </dgm:presLayoutVars>
      </dgm:prSet>
      <dgm:spPr/>
    </dgm:pt>
    <dgm:pt modelId="{4A1CA598-6B3B-4E68-9BA4-F64EC825BFB6}" type="pres">
      <dgm:prSet presAssocID="{6C6B16CA-179E-4EB7-BB23-93C29C00A1C5}" presName="sibTrans" presStyleCnt="0"/>
      <dgm:spPr/>
    </dgm:pt>
    <dgm:pt modelId="{9B817591-1A92-4A8F-8FE9-226933C78C77}" type="pres">
      <dgm:prSet presAssocID="{E20E81CC-E6E7-483C-9180-187C01A3A854}" presName="node" presStyleLbl="node1" presStyleIdx="1" presStyleCnt="7">
        <dgm:presLayoutVars>
          <dgm:bulletEnabled val="1"/>
        </dgm:presLayoutVars>
      </dgm:prSet>
      <dgm:spPr/>
    </dgm:pt>
    <dgm:pt modelId="{91B65FE7-1E71-4917-8048-0B7276F180AB}" type="pres">
      <dgm:prSet presAssocID="{A2167FFC-F524-4016-82EE-7937FE1106F1}" presName="sibTrans" presStyleCnt="0"/>
      <dgm:spPr/>
    </dgm:pt>
    <dgm:pt modelId="{D67EE89F-4805-4736-8F69-8FC29DE6B03B}" type="pres">
      <dgm:prSet presAssocID="{4ECBA5CA-7528-4726-810A-35164C3BC1DF}" presName="node" presStyleLbl="node1" presStyleIdx="2" presStyleCnt="7">
        <dgm:presLayoutVars>
          <dgm:bulletEnabled val="1"/>
        </dgm:presLayoutVars>
      </dgm:prSet>
      <dgm:spPr/>
    </dgm:pt>
    <dgm:pt modelId="{D913DF38-D5C1-43B9-BA63-AB1EEB89B020}" type="pres">
      <dgm:prSet presAssocID="{AB388268-7276-4A01-9A9D-546315C08C18}" presName="sibTrans" presStyleCnt="0"/>
      <dgm:spPr/>
    </dgm:pt>
    <dgm:pt modelId="{61C6C877-A20A-4B65-9590-CE9294AC3CA2}" type="pres">
      <dgm:prSet presAssocID="{58CF0CDA-D12C-4E3B-9492-3D2E1B62B4D9}" presName="node" presStyleLbl="node1" presStyleIdx="3" presStyleCnt="7">
        <dgm:presLayoutVars>
          <dgm:bulletEnabled val="1"/>
        </dgm:presLayoutVars>
      </dgm:prSet>
      <dgm:spPr/>
    </dgm:pt>
    <dgm:pt modelId="{AF8A0E27-91D6-4B59-81B9-A2B8C9C1560E}" type="pres">
      <dgm:prSet presAssocID="{20CF4018-8AA3-45C3-A297-285845101DFE}" presName="sibTrans" presStyleCnt="0"/>
      <dgm:spPr/>
    </dgm:pt>
    <dgm:pt modelId="{AB1B74E8-D2A5-4EDC-B469-7EC0FFAD1329}" type="pres">
      <dgm:prSet presAssocID="{68AC1E37-078F-4F81-8572-5FC062CCE25E}" presName="node" presStyleLbl="node1" presStyleIdx="4" presStyleCnt="7" custLinFactNeighborX="852">
        <dgm:presLayoutVars>
          <dgm:bulletEnabled val="1"/>
        </dgm:presLayoutVars>
      </dgm:prSet>
      <dgm:spPr/>
    </dgm:pt>
    <dgm:pt modelId="{CC41A761-880A-47C9-8846-4DECEB9CDC54}" type="pres">
      <dgm:prSet presAssocID="{29E21BBB-B390-466C-94B2-E3892A7F98E4}" presName="sibTrans" presStyleCnt="0"/>
      <dgm:spPr/>
    </dgm:pt>
    <dgm:pt modelId="{3D0A6B94-4B2E-4D10-8FE6-CDB9F7F0119B}" type="pres">
      <dgm:prSet presAssocID="{3C4EE491-0824-44F7-BA65-D4352E702C73}" presName="node" presStyleLbl="node1" presStyleIdx="5" presStyleCnt="7">
        <dgm:presLayoutVars>
          <dgm:bulletEnabled val="1"/>
        </dgm:presLayoutVars>
      </dgm:prSet>
      <dgm:spPr/>
    </dgm:pt>
    <dgm:pt modelId="{E3BCFBEA-7111-4F36-A5F9-2F9C5DA0BD43}" type="pres">
      <dgm:prSet presAssocID="{FBA8B153-85E4-41CA-9D1B-054E7491EAD3}" presName="sibTrans" presStyleCnt="0"/>
      <dgm:spPr/>
    </dgm:pt>
    <dgm:pt modelId="{744BB4D2-5110-409E-87BF-5FF72C122ABD}" type="pres">
      <dgm:prSet presAssocID="{2F80FF65-995A-4783-B1B2-54658EDED6A3}" presName="node" presStyleLbl="node1" presStyleIdx="6" presStyleCnt="7">
        <dgm:presLayoutVars>
          <dgm:bulletEnabled val="1"/>
        </dgm:presLayoutVars>
      </dgm:prSet>
      <dgm:spPr/>
    </dgm:pt>
  </dgm:ptLst>
  <dgm:cxnLst>
    <dgm:cxn modelId="{83D2AE05-3812-4B5D-9471-40541C821DAA}" type="presOf" srcId="{68AC1E37-078F-4F81-8572-5FC062CCE25E}" destId="{AB1B74E8-D2A5-4EDC-B469-7EC0FFAD1329}" srcOrd="0" destOrd="0" presId="urn:microsoft.com/office/officeart/2005/8/layout/default"/>
    <dgm:cxn modelId="{4F42A40C-D898-4EFD-8F22-31F3DE7F293F}" srcId="{3E6F9BE1-7302-404D-82F9-49D9E884BD60}" destId="{2F80FF65-995A-4783-B1B2-54658EDED6A3}" srcOrd="6" destOrd="0" parTransId="{2CCD2EC3-E552-4867-9E0E-8FC67D7124B3}" sibTransId="{9D0DC880-6DBB-47B7-A9F3-D1BEE8414BB7}"/>
    <dgm:cxn modelId="{BAC8310D-9078-4EFF-90C8-D5BE0CCB507B}" type="presOf" srcId="{A7BC3662-A770-4197-9C1B-1228C79213BD}" destId="{64DDA46A-CC23-4BA6-8113-1B2EF946BAC9}" srcOrd="0" destOrd="0" presId="urn:microsoft.com/office/officeart/2005/8/layout/default"/>
    <dgm:cxn modelId="{9979230E-5CE5-4943-BEEF-41AE4540DF4D}" srcId="{3E6F9BE1-7302-404D-82F9-49D9E884BD60}" destId="{58CF0CDA-D12C-4E3B-9492-3D2E1B62B4D9}" srcOrd="3" destOrd="0" parTransId="{E9B6A341-6F52-427C-9E57-7443F81F7038}" sibTransId="{20CF4018-8AA3-45C3-A297-285845101DFE}"/>
    <dgm:cxn modelId="{40886017-3474-44C6-85BD-A72839816B8B}" type="presOf" srcId="{3C4EE491-0824-44F7-BA65-D4352E702C73}" destId="{3D0A6B94-4B2E-4D10-8FE6-CDB9F7F0119B}" srcOrd="0" destOrd="0" presId="urn:microsoft.com/office/officeart/2005/8/layout/default"/>
    <dgm:cxn modelId="{40E3371A-58BD-4D2F-9D07-0416745934F3}" srcId="{3E6F9BE1-7302-404D-82F9-49D9E884BD60}" destId="{3C4EE491-0824-44F7-BA65-D4352E702C73}" srcOrd="5" destOrd="0" parTransId="{02DBBB54-1B76-4BF9-B4BD-AF8F45F93FE2}" sibTransId="{FBA8B153-85E4-41CA-9D1B-054E7491EAD3}"/>
    <dgm:cxn modelId="{E308C41F-50E5-422B-B0F0-1F29D27B1719}" type="presOf" srcId="{E20E81CC-E6E7-483C-9180-187C01A3A854}" destId="{9B817591-1A92-4A8F-8FE9-226933C78C77}" srcOrd="0" destOrd="0" presId="urn:microsoft.com/office/officeart/2005/8/layout/default"/>
    <dgm:cxn modelId="{A2F41D29-2896-45F2-9F02-8900C75EF4E8}" srcId="{3E6F9BE1-7302-404D-82F9-49D9E884BD60}" destId="{68AC1E37-078F-4F81-8572-5FC062CCE25E}" srcOrd="4" destOrd="0" parTransId="{A801CBB5-6CDF-4C58-9303-87A28F971B0B}" sibTransId="{29E21BBB-B390-466C-94B2-E3892A7F98E4}"/>
    <dgm:cxn modelId="{0B266230-D2B3-47D9-ADB2-D7CCA4EF9065}" srcId="{3E6F9BE1-7302-404D-82F9-49D9E884BD60}" destId="{A7BC3662-A770-4197-9C1B-1228C79213BD}" srcOrd="0" destOrd="0" parTransId="{255D95B2-67BD-46AE-B06C-BE5C2EE53915}" sibTransId="{6C6B16CA-179E-4EB7-BB23-93C29C00A1C5}"/>
    <dgm:cxn modelId="{F480F145-85CB-46F3-BFCE-172A7CBD82C3}" type="presOf" srcId="{3E6F9BE1-7302-404D-82F9-49D9E884BD60}" destId="{9AAB8094-EB60-444B-A81A-15B463158594}" srcOrd="0" destOrd="0" presId="urn:microsoft.com/office/officeart/2005/8/layout/default"/>
    <dgm:cxn modelId="{E4F9CE7A-EBC9-486F-8535-F6A71299C100}" type="presOf" srcId="{58CF0CDA-D12C-4E3B-9492-3D2E1B62B4D9}" destId="{61C6C877-A20A-4B65-9590-CE9294AC3CA2}" srcOrd="0" destOrd="0" presId="urn:microsoft.com/office/officeart/2005/8/layout/default"/>
    <dgm:cxn modelId="{57A67E87-3F69-4274-97F2-B0E2C022DA1E}" type="presOf" srcId="{4ECBA5CA-7528-4726-810A-35164C3BC1DF}" destId="{D67EE89F-4805-4736-8F69-8FC29DE6B03B}" srcOrd="0" destOrd="0" presId="urn:microsoft.com/office/officeart/2005/8/layout/default"/>
    <dgm:cxn modelId="{5C23EDA7-A450-4F93-B52A-55240DC2F258}" srcId="{3E6F9BE1-7302-404D-82F9-49D9E884BD60}" destId="{4ECBA5CA-7528-4726-810A-35164C3BC1DF}" srcOrd="2" destOrd="0" parTransId="{9EAAC9CA-AD1F-4DF8-9687-5EF4A696D773}" sibTransId="{AB388268-7276-4A01-9A9D-546315C08C18}"/>
    <dgm:cxn modelId="{7416D8B1-A4B2-427E-AD16-9B2CDB2C5E41}" srcId="{3E6F9BE1-7302-404D-82F9-49D9E884BD60}" destId="{E20E81CC-E6E7-483C-9180-187C01A3A854}" srcOrd="1" destOrd="0" parTransId="{0671821C-80F9-4759-84E7-061C8146FACC}" sibTransId="{A2167FFC-F524-4016-82EE-7937FE1106F1}"/>
    <dgm:cxn modelId="{2FB6EEC7-452B-4598-AEDA-A29BB0B643B5}" type="presOf" srcId="{2F80FF65-995A-4783-B1B2-54658EDED6A3}" destId="{744BB4D2-5110-409E-87BF-5FF72C122ABD}" srcOrd="0" destOrd="0" presId="urn:microsoft.com/office/officeart/2005/8/layout/default"/>
    <dgm:cxn modelId="{6F8DAEB5-2F40-4B22-8D14-23D881D6C2D2}" type="presParOf" srcId="{9AAB8094-EB60-444B-A81A-15B463158594}" destId="{64DDA46A-CC23-4BA6-8113-1B2EF946BAC9}" srcOrd="0" destOrd="0" presId="urn:microsoft.com/office/officeart/2005/8/layout/default"/>
    <dgm:cxn modelId="{D0BFA331-908F-40B3-B1A6-755EF02AC1F7}" type="presParOf" srcId="{9AAB8094-EB60-444B-A81A-15B463158594}" destId="{4A1CA598-6B3B-4E68-9BA4-F64EC825BFB6}" srcOrd="1" destOrd="0" presId="urn:microsoft.com/office/officeart/2005/8/layout/default"/>
    <dgm:cxn modelId="{0D90C783-A442-4D13-929A-CA33C6E3848B}" type="presParOf" srcId="{9AAB8094-EB60-444B-A81A-15B463158594}" destId="{9B817591-1A92-4A8F-8FE9-226933C78C77}" srcOrd="2" destOrd="0" presId="urn:microsoft.com/office/officeart/2005/8/layout/default"/>
    <dgm:cxn modelId="{72A1BDB4-7C49-4D70-BB5E-9E204D27F6BB}" type="presParOf" srcId="{9AAB8094-EB60-444B-A81A-15B463158594}" destId="{91B65FE7-1E71-4917-8048-0B7276F180AB}" srcOrd="3" destOrd="0" presId="urn:microsoft.com/office/officeart/2005/8/layout/default"/>
    <dgm:cxn modelId="{053518A1-99C9-447A-A4F2-5122B841EFF9}" type="presParOf" srcId="{9AAB8094-EB60-444B-A81A-15B463158594}" destId="{D67EE89F-4805-4736-8F69-8FC29DE6B03B}" srcOrd="4" destOrd="0" presId="urn:microsoft.com/office/officeart/2005/8/layout/default"/>
    <dgm:cxn modelId="{4C9A0A24-1B66-40BA-9F1E-D9B6279EDBE6}" type="presParOf" srcId="{9AAB8094-EB60-444B-A81A-15B463158594}" destId="{D913DF38-D5C1-43B9-BA63-AB1EEB89B020}" srcOrd="5" destOrd="0" presId="urn:microsoft.com/office/officeart/2005/8/layout/default"/>
    <dgm:cxn modelId="{26B30359-CE89-469E-89B4-BA9F2D39E24C}" type="presParOf" srcId="{9AAB8094-EB60-444B-A81A-15B463158594}" destId="{61C6C877-A20A-4B65-9590-CE9294AC3CA2}" srcOrd="6" destOrd="0" presId="urn:microsoft.com/office/officeart/2005/8/layout/default"/>
    <dgm:cxn modelId="{427CA203-D973-4DCF-91F7-55336BE9E37D}" type="presParOf" srcId="{9AAB8094-EB60-444B-A81A-15B463158594}" destId="{AF8A0E27-91D6-4B59-81B9-A2B8C9C1560E}" srcOrd="7" destOrd="0" presId="urn:microsoft.com/office/officeart/2005/8/layout/default"/>
    <dgm:cxn modelId="{E08F8D59-18CD-4C51-B163-BB325462FA32}" type="presParOf" srcId="{9AAB8094-EB60-444B-A81A-15B463158594}" destId="{AB1B74E8-D2A5-4EDC-B469-7EC0FFAD1329}" srcOrd="8" destOrd="0" presId="urn:microsoft.com/office/officeart/2005/8/layout/default"/>
    <dgm:cxn modelId="{0D22433D-60DC-4D58-B9B7-DD3D2B8A644C}" type="presParOf" srcId="{9AAB8094-EB60-444B-A81A-15B463158594}" destId="{CC41A761-880A-47C9-8846-4DECEB9CDC54}" srcOrd="9" destOrd="0" presId="urn:microsoft.com/office/officeart/2005/8/layout/default"/>
    <dgm:cxn modelId="{E7BD343F-50E4-4003-803B-7A3541015A1E}" type="presParOf" srcId="{9AAB8094-EB60-444B-A81A-15B463158594}" destId="{3D0A6B94-4B2E-4D10-8FE6-CDB9F7F0119B}" srcOrd="10" destOrd="0" presId="urn:microsoft.com/office/officeart/2005/8/layout/default"/>
    <dgm:cxn modelId="{A1C4C1BB-5776-45AE-A137-F8A485B1AF8C}" type="presParOf" srcId="{9AAB8094-EB60-444B-A81A-15B463158594}" destId="{E3BCFBEA-7111-4F36-A5F9-2F9C5DA0BD43}" srcOrd="11" destOrd="0" presId="urn:microsoft.com/office/officeart/2005/8/layout/default"/>
    <dgm:cxn modelId="{73F20795-450A-4015-A2EF-DBC6D8136595}" type="presParOf" srcId="{9AAB8094-EB60-444B-A81A-15B463158594}" destId="{744BB4D2-5110-409E-87BF-5FF72C122ABD}"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5097C7-587F-4095-AE70-A8655F898E2B}"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5F029A53-DD4B-4AF7-B275-CBB4FFEC3488}">
      <dgm:prSet phldrT="[Text]"/>
      <dgm:spPr/>
      <dgm:t>
        <a:bodyPr/>
        <a:lstStyle/>
        <a:p>
          <a:r>
            <a:rPr lang="en-US" b="1">
              <a:solidFill>
                <a:srgbClr val="002060"/>
              </a:solidFill>
            </a:rPr>
            <a:t>What is a business conflict of interest? </a:t>
          </a:r>
          <a:endParaRPr lang="en-US">
            <a:solidFill>
              <a:srgbClr val="002060"/>
            </a:solidFill>
          </a:endParaRPr>
        </a:p>
      </dgm:t>
    </dgm:pt>
    <dgm:pt modelId="{1A7C3D2F-87B1-48D8-9161-CE5CBCC6A7F3}" type="parTrans" cxnId="{3B341AE3-74B7-410D-9FF9-E7F5B49BFC8C}">
      <dgm:prSet/>
      <dgm:spPr/>
      <dgm:t>
        <a:bodyPr/>
        <a:lstStyle/>
        <a:p>
          <a:endParaRPr lang="en-US"/>
        </a:p>
      </dgm:t>
    </dgm:pt>
    <dgm:pt modelId="{84D021E9-AA8F-445C-862B-C1674D0AE3C7}" type="sibTrans" cxnId="{3B341AE3-74B7-410D-9FF9-E7F5B49BFC8C}">
      <dgm:prSet/>
      <dgm:spPr/>
      <dgm:t>
        <a:bodyPr/>
        <a:lstStyle/>
        <a:p>
          <a:endParaRPr lang="en-US"/>
        </a:p>
      </dgm:t>
    </dgm:pt>
    <dgm:pt modelId="{0295C018-94F8-486A-8751-1C6DF79C9E42}">
      <dgm:prSet phldrT="[Text]"/>
      <dgm:spPr/>
      <dgm:t>
        <a:bodyPr/>
        <a:lstStyle/>
        <a:p>
          <a:r>
            <a:rPr lang="en-US"/>
            <a:t>Any situation in which you or a family member have a personal interest (including a financial interest) that may influence, or may reasonably appear to influence, how you carry out your job </a:t>
          </a:r>
        </a:p>
      </dgm:t>
    </dgm:pt>
    <dgm:pt modelId="{FED5D0CA-5F5F-476B-951E-FF2CA4DA3881}" type="parTrans" cxnId="{0C3A51B7-5E66-4505-80D6-0C01E1743992}">
      <dgm:prSet/>
      <dgm:spPr/>
      <dgm:t>
        <a:bodyPr/>
        <a:lstStyle/>
        <a:p>
          <a:endParaRPr lang="en-US"/>
        </a:p>
      </dgm:t>
    </dgm:pt>
    <dgm:pt modelId="{BE772DAB-D41D-40F3-B544-2A38BF7CFA59}" type="sibTrans" cxnId="{0C3A51B7-5E66-4505-80D6-0C01E1743992}">
      <dgm:prSet/>
      <dgm:spPr/>
      <dgm:t>
        <a:bodyPr/>
        <a:lstStyle/>
        <a:p>
          <a:endParaRPr lang="en-US"/>
        </a:p>
      </dgm:t>
    </dgm:pt>
    <dgm:pt modelId="{049B210E-0D34-4756-AC38-D413443CE011}">
      <dgm:prSet phldrT="[Text]"/>
      <dgm:spPr/>
      <dgm:t>
        <a:bodyPr/>
        <a:lstStyle/>
        <a:p>
          <a:r>
            <a:rPr lang="en-US" b="1">
              <a:solidFill>
                <a:srgbClr val="002060"/>
              </a:solidFill>
            </a:rPr>
            <a:t>Who may be involved? </a:t>
          </a:r>
          <a:endParaRPr lang="en-US">
            <a:solidFill>
              <a:srgbClr val="002060"/>
            </a:solidFill>
          </a:endParaRPr>
        </a:p>
      </dgm:t>
    </dgm:pt>
    <dgm:pt modelId="{4D1E6F7D-48E8-464B-A520-28D93F56048E}" type="parTrans" cxnId="{8F9E37BF-A4B7-4E7D-A109-B6F488BFF3E0}">
      <dgm:prSet/>
      <dgm:spPr/>
      <dgm:t>
        <a:bodyPr/>
        <a:lstStyle/>
        <a:p>
          <a:endParaRPr lang="en-US"/>
        </a:p>
      </dgm:t>
    </dgm:pt>
    <dgm:pt modelId="{ACEFB444-B8D1-4C6E-8A72-869498A65F42}" type="sibTrans" cxnId="{8F9E37BF-A4B7-4E7D-A109-B6F488BFF3E0}">
      <dgm:prSet/>
      <dgm:spPr/>
      <dgm:t>
        <a:bodyPr/>
        <a:lstStyle/>
        <a:p>
          <a:endParaRPr lang="en-US"/>
        </a:p>
      </dgm:t>
    </dgm:pt>
    <dgm:pt modelId="{871CE341-EB47-4175-8940-E60DF4D37FAD}">
      <dgm:prSet phldrT="[Text]"/>
      <dgm:spPr/>
      <dgm:t>
        <a:bodyPr/>
        <a:lstStyle/>
        <a:p>
          <a:r>
            <a:rPr lang="en-US"/>
            <a:t>In addition to yourself, a family member who is a spouse or domestic partner, child, parent, sibling or any person living in the same household </a:t>
          </a:r>
        </a:p>
      </dgm:t>
    </dgm:pt>
    <dgm:pt modelId="{C5C1CF50-5090-42FD-86B1-61CA44E2B6B4}" type="parTrans" cxnId="{8A45C441-9A65-46DC-9263-5D38E729AFEE}">
      <dgm:prSet/>
      <dgm:spPr/>
      <dgm:t>
        <a:bodyPr/>
        <a:lstStyle/>
        <a:p>
          <a:endParaRPr lang="en-US"/>
        </a:p>
      </dgm:t>
    </dgm:pt>
    <dgm:pt modelId="{48A8B318-85D3-4C59-A001-A69D00BE35E1}" type="sibTrans" cxnId="{8A45C441-9A65-46DC-9263-5D38E729AFEE}">
      <dgm:prSet/>
      <dgm:spPr/>
      <dgm:t>
        <a:bodyPr/>
        <a:lstStyle/>
        <a:p>
          <a:endParaRPr lang="en-US"/>
        </a:p>
      </dgm:t>
    </dgm:pt>
    <dgm:pt modelId="{077D2E14-7E80-4541-8100-F4CD6C84DBCC}">
      <dgm:prSet phldrT="[Text]"/>
      <dgm:spPr/>
      <dgm:t>
        <a:bodyPr/>
        <a:lstStyle/>
        <a:p>
          <a:r>
            <a:rPr lang="en-US" b="1">
              <a:solidFill>
                <a:srgbClr val="002060"/>
              </a:solidFill>
            </a:rPr>
            <a:t>What do I need to do? </a:t>
          </a:r>
          <a:endParaRPr lang="en-US">
            <a:solidFill>
              <a:srgbClr val="002060"/>
            </a:solidFill>
          </a:endParaRPr>
        </a:p>
      </dgm:t>
    </dgm:pt>
    <dgm:pt modelId="{6FFE77E0-E50B-4CD6-B6EC-9F0137870F63}" type="parTrans" cxnId="{4E38DCA5-BFB0-4A91-A318-BECD231F62A9}">
      <dgm:prSet/>
      <dgm:spPr/>
      <dgm:t>
        <a:bodyPr/>
        <a:lstStyle/>
        <a:p>
          <a:endParaRPr lang="en-US"/>
        </a:p>
      </dgm:t>
    </dgm:pt>
    <dgm:pt modelId="{5ACB2A73-30A5-40EE-8180-4A030C83EAF0}" type="sibTrans" cxnId="{4E38DCA5-BFB0-4A91-A318-BECD231F62A9}">
      <dgm:prSet/>
      <dgm:spPr/>
      <dgm:t>
        <a:bodyPr/>
        <a:lstStyle/>
        <a:p>
          <a:endParaRPr lang="en-US"/>
        </a:p>
      </dgm:t>
    </dgm:pt>
    <dgm:pt modelId="{121B486F-06FD-4665-8B3F-9624364B5016}">
      <dgm:prSet phldrT="[Text]"/>
      <dgm:spPr/>
      <dgm:t>
        <a:bodyPr/>
        <a:lstStyle/>
        <a:p>
          <a:r>
            <a:rPr lang="en-US"/>
            <a:t>Let your manager or leader know if this situation comes up; you may need to formally disclose your interest to the organization </a:t>
          </a:r>
        </a:p>
      </dgm:t>
    </dgm:pt>
    <dgm:pt modelId="{D1B27E24-9033-489F-82E5-E255BF9F7218}" type="parTrans" cxnId="{58FD3B6D-3D1A-47D3-90F7-822C1FF0C0E9}">
      <dgm:prSet/>
      <dgm:spPr/>
      <dgm:t>
        <a:bodyPr/>
        <a:lstStyle/>
        <a:p>
          <a:endParaRPr lang="en-US"/>
        </a:p>
      </dgm:t>
    </dgm:pt>
    <dgm:pt modelId="{13E31BED-5631-40C7-A930-FF989FAC98BD}" type="sibTrans" cxnId="{58FD3B6D-3D1A-47D3-90F7-822C1FF0C0E9}">
      <dgm:prSet/>
      <dgm:spPr/>
      <dgm:t>
        <a:bodyPr/>
        <a:lstStyle/>
        <a:p>
          <a:endParaRPr lang="en-US"/>
        </a:p>
      </dgm:t>
    </dgm:pt>
    <dgm:pt modelId="{8F930BD3-94F2-4A33-BC11-E862E659D559}" type="pres">
      <dgm:prSet presAssocID="{525097C7-587F-4095-AE70-A8655F898E2B}" presName="Name0" presStyleCnt="0">
        <dgm:presLayoutVars>
          <dgm:dir/>
          <dgm:animLvl val="lvl"/>
          <dgm:resizeHandles val="exact"/>
        </dgm:presLayoutVars>
      </dgm:prSet>
      <dgm:spPr/>
    </dgm:pt>
    <dgm:pt modelId="{DCD42B23-7F19-4C7B-BFF5-A5EBE3AA1599}" type="pres">
      <dgm:prSet presAssocID="{5F029A53-DD4B-4AF7-B275-CBB4FFEC3488}" presName="linNode" presStyleCnt="0"/>
      <dgm:spPr/>
    </dgm:pt>
    <dgm:pt modelId="{3A6AB0B3-EE36-42C2-BC7B-16FCEFC069A9}" type="pres">
      <dgm:prSet presAssocID="{5F029A53-DD4B-4AF7-B275-CBB4FFEC3488}" presName="parTx" presStyleLbl="revTx" presStyleIdx="0" presStyleCnt="3">
        <dgm:presLayoutVars>
          <dgm:chMax val="1"/>
          <dgm:bulletEnabled val="1"/>
        </dgm:presLayoutVars>
      </dgm:prSet>
      <dgm:spPr/>
    </dgm:pt>
    <dgm:pt modelId="{A72A3DBE-462B-442C-8749-2B234170C93A}" type="pres">
      <dgm:prSet presAssocID="{5F029A53-DD4B-4AF7-B275-CBB4FFEC3488}" presName="bracket" presStyleLbl="parChTrans1D1" presStyleIdx="0" presStyleCnt="3"/>
      <dgm:spPr/>
    </dgm:pt>
    <dgm:pt modelId="{8B2B912C-4B17-4BD0-BE40-C535ED017E40}" type="pres">
      <dgm:prSet presAssocID="{5F029A53-DD4B-4AF7-B275-CBB4FFEC3488}" presName="spH" presStyleCnt="0"/>
      <dgm:spPr/>
    </dgm:pt>
    <dgm:pt modelId="{AC918F41-CC4C-4920-B62B-56A76B3E6EDA}" type="pres">
      <dgm:prSet presAssocID="{5F029A53-DD4B-4AF7-B275-CBB4FFEC3488}" presName="desTx" presStyleLbl="node1" presStyleIdx="0" presStyleCnt="3">
        <dgm:presLayoutVars>
          <dgm:bulletEnabled val="1"/>
        </dgm:presLayoutVars>
      </dgm:prSet>
      <dgm:spPr/>
    </dgm:pt>
    <dgm:pt modelId="{C32F1778-57F3-481D-A34D-B06247948EB7}" type="pres">
      <dgm:prSet presAssocID="{84D021E9-AA8F-445C-862B-C1674D0AE3C7}" presName="spV" presStyleCnt="0"/>
      <dgm:spPr/>
    </dgm:pt>
    <dgm:pt modelId="{ED5550B0-C870-4823-94D3-377E9886A7FA}" type="pres">
      <dgm:prSet presAssocID="{049B210E-0D34-4756-AC38-D413443CE011}" presName="linNode" presStyleCnt="0"/>
      <dgm:spPr/>
    </dgm:pt>
    <dgm:pt modelId="{E9739853-8AFA-410A-BA66-C009286D6B68}" type="pres">
      <dgm:prSet presAssocID="{049B210E-0D34-4756-AC38-D413443CE011}" presName="parTx" presStyleLbl="revTx" presStyleIdx="1" presStyleCnt="3">
        <dgm:presLayoutVars>
          <dgm:chMax val="1"/>
          <dgm:bulletEnabled val="1"/>
        </dgm:presLayoutVars>
      </dgm:prSet>
      <dgm:spPr/>
    </dgm:pt>
    <dgm:pt modelId="{142D6730-B17B-4507-9B5C-36D25CAA151F}" type="pres">
      <dgm:prSet presAssocID="{049B210E-0D34-4756-AC38-D413443CE011}" presName="bracket" presStyleLbl="parChTrans1D1" presStyleIdx="1" presStyleCnt="3"/>
      <dgm:spPr/>
    </dgm:pt>
    <dgm:pt modelId="{697096E8-4019-4C55-890A-1A8A68BF6BCB}" type="pres">
      <dgm:prSet presAssocID="{049B210E-0D34-4756-AC38-D413443CE011}" presName="spH" presStyleCnt="0"/>
      <dgm:spPr/>
    </dgm:pt>
    <dgm:pt modelId="{667A9C2B-8348-4C3C-8F30-EE8FAB26EBB9}" type="pres">
      <dgm:prSet presAssocID="{049B210E-0D34-4756-AC38-D413443CE011}" presName="desTx" presStyleLbl="node1" presStyleIdx="1" presStyleCnt="3">
        <dgm:presLayoutVars>
          <dgm:bulletEnabled val="1"/>
        </dgm:presLayoutVars>
      </dgm:prSet>
      <dgm:spPr/>
    </dgm:pt>
    <dgm:pt modelId="{DAC93A67-ECA6-4944-96C1-BBA685694D08}" type="pres">
      <dgm:prSet presAssocID="{ACEFB444-B8D1-4C6E-8A72-869498A65F42}" presName="spV" presStyleCnt="0"/>
      <dgm:spPr/>
    </dgm:pt>
    <dgm:pt modelId="{470C6501-A611-4C28-8C76-EDE4FFD6CE43}" type="pres">
      <dgm:prSet presAssocID="{077D2E14-7E80-4541-8100-F4CD6C84DBCC}" presName="linNode" presStyleCnt="0"/>
      <dgm:spPr/>
    </dgm:pt>
    <dgm:pt modelId="{459C0421-131F-4EEE-B4FC-B5F1552DCFB9}" type="pres">
      <dgm:prSet presAssocID="{077D2E14-7E80-4541-8100-F4CD6C84DBCC}" presName="parTx" presStyleLbl="revTx" presStyleIdx="2" presStyleCnt="3">
        <dgm:presLayoutVars>
          <dgm:chMax val="1"/>
          <dgm:bulletEnabled val="1"/>
        </dgm:presLayoutVars>
      </dgm:prSet>
      <dgm:spPr/>
    </dgm:pt>
    <dgm:pt modelId="{FB1EC07C-9152-4543-91E7-0058B018D7E1}" type="pres">
      <dgm:prSet presAssocID="{077D2E14-7E80-4541-8100-F4CD6C84DBCC}" presName="bracket" presStyleLbl="parChTrans1D1" presStyleIdx="2" presStyleCnt="3"/>
      <dgm:spPr/>
    </dgm:pt>
    <dgm:pt modelId="{75051447-4933-4734-B00C-B10A59E21C9C}" type="pres">
      <dgm:prSet presAssocID="{077D2E14-7E80-4541-8100-F4CD6C84DBCC}" presName="spH" presStyleCnt="0"/>
      <dgm:spPr/>
    </dgm:pt>
    <dgm:pt modelId="{7ABEB642-601C-4379-8FE2-2B87D6429BA6}" type="pres">
      <dgm:prSet presAssocID="{077D2E14-7E80-4541-8100-F4CD6C84DBCC}" presName="desTx" presStyleLbl="node1" presStyleIdx="2" presStyleCnt="3">
        <dgm:presLayoutVars>
          <dgm:bulletEnabled val="1"/>
        </dgm:presLayoutVars>
      </dgm:prSet>
      <dgm:spPr/>
    </dgm:pt>
  </dgm:ptLst>
  <dgm:cxnLst>
    <dgm:cxn modelId="{54C4DF02-2068-4751-8D83-5DEF3DEFE99B}" type="presOf" srcId="{077D2E14-7E80-4541-8100-F4CD6C84DBCC}" destId="{459C0421-131F-4EEE-B4FC-B5F1552DCFB9}" srcOrd="0" destOrd="0" presId="urn:diagrams.loki3.com/BracketList"/>
    <dgm:cxn modelId="{EF757321-8678-46A6-9E2F-880B0D0FBB3F}" type="presOf" srcId="{0295C018-94F8-486A-8751-1C6DF79C9E42}" destId="{AC918F41-CC4C-4920-B62B-56A76B3E6EDA}" srcOrd="0" destOrd="0" presId="urn:diagrams.loki3.com/BracketList"/>
    <dgm:cxn modelId="{E73B6926-3E91-46CB-8A68-AEC93CF14313}" type="presOf" srcId="{5F029A53-DD4B-4AF7-B275-CBB4FFEC3488}" destId="{3A6AB0B3-EE36-42C2-BC7B-16FCEFC069A9}" srcOrd="0" destOrd="0" presId="urn:diagrams.loki3.com/BracketList"/>
    <dgm:cxn modelId="{A7A1485E-7021-4294-A284-1026446A13AB}" type="presOf" srcId="{121B486F-06FD-4665-8B3F-9624364B5016}" destId="{7ABEB642-601C-4379-8FE2-2B87D6429BA6}" srcOrd="0" destOrd="0" presId="urn:diagrams.loki3.com/BracketList"/>
    <dgm:cxn modelId="{8A45C441-9A65-46DC-9263-5D38E729AFEE}" srcId="{049B210E-0D34-4756-AC38-D413443CE011}" destId="{871CE341-EB47-4175-8940-E60DF4D37FAD}" srcOrd="0" destOrd="0" parTransId="{C5C1CF50-5090-42FD-86B1-61CA44E2B6B4}" sibTransId="{48A8B318-85D3-4C59-A001-A69D00BE35E1}"/>
    <dgm:cxn modelId="{58FD3B6D-3D1A-47D3-90F7-822C1FF0C0E9}" srcId="{077D2E14-7E80-4541-8100-F4CD6C84DBCC}" destId="{121B486F-06FD-4665-8B3F-9624364B5016}" srcOrd="0" destOrd="0" parTransId="{D1B27E24-9033-489F-82E5-E255BF9F7218}" sibTransId="{13E31BED-5631-40C7-A930-FF989FAC98BD}"/>
    <dgm:cxn modelId="{5C6EAC7C-0F99-4B66-97AE-82A37CF206A5}" type="presOf" srcId="{871CE341-EB47-4175-8940-E60DF4D37FAD}" destId="{667A9C2B-8348-4C3C-8F30-EE8FAB26EBB9}" srcOrd="0" destOrd="0" presId="urn:diagrams.loki3.com/BracketList"/>
    <dgm:cxn modelId="{4E38DCA5-BFB0-4A91-A318-BECD231F62A9}" srcId="{525097C7-587F-4095-AE70-A8655F898E2B}" destId="{077D2E14-7E80-4541-8100-F4CD6C84DBCC}" srcOrd="2" destOrd="0" parTransId="{6FFE77E0-E50B-4CD6-B6EC-9F0137870F63}" sibTransId="{5ACB2A73-30A5-40EE-8180-4A030C83EAF0}"/>
    <dgm:cxn modelId="{0C3A51B7-5E66-4505-80D6-0C01E1743992}" srcId="{5F029A53-DD4B-4AF7-B275-CBB4FFEC3488}" destId="{0295C018-94F8-486A-8751-1C6DF79C9E42}" srcOrd="0" destOrd="0" parTransId="{FED5D0CA-5F5F-476B-951E-FF2CA4DA3881}" sibTransId="{BE772DAB-D41D-40F3-B544-2A38BF7CFA59}"/>
    <dgm:cxn modelId="{8F9E37BF-A4B7-4E7D-A109-B6F488BFF3E0}" srcId="{525097C7-587F-4095-AE70-A8655F898E2B}" destId="{049B210E-0D34-4756-AC38-D413443CE011}" srcOrd="1" destOrd="0" parTransId="{4D1E6F7D-48E8-464B-A520-28D93F56048E}" sibTransId="{ACEFB444-B8D1-4C6E-8A72-869498A65F42}"/>
    <dgm:cxn modelId="{5323D6D6-E90F-43B4-8F84-093CF14D68C5}" type="presOf" srcId="{525097C7-587F-4095-AE70-A8655F898E2B}" destId="{8F930BD3-94F2-4A33-BC11-E862E659D559}" srcOrd="0" destOrd="0" presId="urn:diagrams.loki3.com/BracketList"/>
    <dgm:cxn modelId="{3B341AE3-74B7-410D-9FF9-E7F5B49BFC8C}" srcId="{525097C7-587F-4095-AE70-A8655F898E2B}" destId="{5F029A53-DD4B-4AF7-B275-CBB4FFEC3488}" srcOrd="0" destOrd="0" parTransId="{1A7C3D2F-87B1-48D8-9161-CE5CBCC6A7F3}" sibTransId="{84D021E9-AA8F-445C-862B-C1674D0AE3C7}"/>
    <dgm:cxn modelId="{13B006EE-2DD2-4260-8B45-44B5CFD959ED}" type="presOf" srcId="{049B210E-0D34-4756-AC38-D413443CE011}" destId="{E9739853-8AFA-410A-BA66-C009286D6B68}" srcOrd="0" destOrd="0" presId="urn:diagrams.loki3.com/BracketList"/>
    <dgm:cxn modelId="{1A209E9E-913F-466F-826F-11D0DBD969F1}" type="presParOf" srcId="{8F930BD3-94F2-4A33-BC11-E862E659D559}" destId="{DCD42B23-7F19-4C7B-BFF5-A5EBE3AA1599}" srcOrd="0" destOrd="0" presId="urn:diagrams.loki3.com/BracketList"/>
    <dgm:cxn modelId="{05E38690-305D-4705-BE90-61E4944E54D6}" type="presParOf" srcId="{DCD42B23-7F19-4C7B-BFF5-A5EBE3AA1599}" destId="{3A6AB0B3-EE36-42C2-BC7B-16FCEFC069A9}" srcOrd="0" destOrd="0" presId="urn:diagrams.loki3.com/BracketList"/>
    <dgm:cxn modelId="{9F44A011-B7B2-4CB0-BF11-D71DC46FE8E7}" type="presParOf" srcId="{DCD42B23-7F19-4C7B-BFF5-A5EBE3AA1599}" destId="{A72A3DBE-462B-442C-8749-2B234170C93A}" srcOrd="1" destOrd="0" presId="urn:diagrams.loki3.com/BracketList"/>
    <dgm:cxn modelId="{E65C0447-6FDF-4CB3-9B59-83EE0C274A56}" type="presParOf" srcId="{DCD42B23-7F19-4C7B-BFF5-A5EBE3AA1599}" destId="{8B2B912C-4B17-4BD0-BE40-C535ED017E40}" srcOrd="2" destOrd="0" presId="urn:diagrams.loki3.com/BracketList"/>
    <dgm:cxn modelId="{1A4D7A15-D62C-4872-82C6-1F4FED3E7225}" type="presParOf" srcId="{DCD42B23-7F19-4C7B-BFF5-A5EBE3AA1599}" destId="{AC918F41-CC4C-4920-B62B-56A76B3E6EDA}" srcOrd="3" destOrd="0" presId="urn:diagrams.loki3.com/BracketList"/>
    <dgm:cxn modelId="{62ECB567-FE6C-4F16-BB5B-9E841E7DDBD8}" type="presParOf" srcId="{8F930BD3-94F2-4A33-BC11-E862E659D559}" destId="{C32F1778-57F3-481D-A34D-B06247948EB7}" srcOrd="1" destOrd="0" presId="urn:diagrams.loki3.com/BracketList"/>
    <dgm:cxn modelId="{B028FEF4-B886-4A16-A0AB-8E9CD7003699}" type="presParOf" srcId="{8F930BD3-94F2-4A33-BC11-E862E659D559}" destId="{ED5550B0-C870-4823-94D3-377E9886A7FA}" srcOrd="2" destOrd="0" presId="urn:diagrams.loki3.com/BracketList"/>
    <dgm:cxn modelId="{78BDD549-E28A-4B55-9A21-B161D86F63C6}" type="presParOf" srcId="{ED5550B0-C870-4823-94D3-377E9886A7FA}" destId="{E9739853-8AFA-410A-BA66-C009286D6B68}" srcOrd="0" destOrd="0" presId="urn:diagrams.loki3.com/BracketList"/>
    <dgm:cxn modelId="{DF82EAAC-92D7-4577-ABC8-E01B3019B3C0}" type="presParOf" srcId="{ED5550B0-C870-4823-94D3-377E9886A7FA}" destId="{142D6730-B17B-4507-9B5C-36D25CAA151F}" srcOrd="1" destOrd="0" presId="urn:diagrams.loki3.com/BracketList"/>
    <dgm:cxn modelId="{54B62BFC-BA46-4FBB-9E45-EEAC6DA1675D}" type="presParOf" srcId="{ED5550B0-C870-4823-94D3-377E9886A7FA}" destId="{697096E8-4019-4C55-890A-1A8A68BF6BCB}" srcOrd="2" destOrd="0" presId="urn:diagrams.loki3.com/BracketList"/>
    <dgm:cxn modelId="{C8E870FD-94D4-4157-A018-084BA00AA0FF}" type="presParOf" srcId="{ED5550B0-C870-4823-94D3-377E9886A7FA}" destId="{667A9C2B-8348-4C3C-8F30-EE8FAB26EBB9}" srcOrd="3" destOrd="0" presId="urn:diagrams.loki3.com/BracketList"/>
    <dgm:cxn modelId="{8C9A08A7-6640-4971-83AC-5384362214DE}" type="presParOf" srcId="{8F930BD3-94F2-4A33-BC11-E862E659D559}" destId="{DAC93A67-ECA6-4944-96C1-BBA685694D08}" srcOrd="3" destOrd="0" presId="urn:diagrams.loki3.com/BracketList"/>
    <dgm:cxn modelId="{53EAA7DA-90B0-45D0-B69C-637A4C386E6F}" type="presParOf" srcId="{8F930BD3-94F2-4A33-BC11-E862E659D559}" destId="{470C6501-A611-4C28-8C76-EDE4FFD6CE43}" srcOrd="4" destOrd="0" presId="urn:diagrams.loki3.com/BracketList"/>
    <dgm:cxn modelId="{D4E2BF33-B720-4A40-B000-BD1A7F55AED6}" type="presParOf" srcId="{470C6501-A611-4C28-8C76-EDE4FFD6CE43}" destId="{459C0421-131F-4EEE-B4FC-B5F1552DCFB9}" srcOrd="0" destOrd="0" presId="urn:diagrams.loki3.com/BracketList"/>
    <dgm:cxn modelId="{9BB285EF-F797-4722-98B4-CA867A9A34A6}" type="presParOf" srcId="{470C6501-A611-4C28-8C76-EDE4FFD6CE43}" destId="{FB1EC07C-9152-4543-91E7-0058B018D7E1}" srcOrd="1" destOrd="0" presId="urn:diagrams.loki3.com/BracketList"/>
    <dgm:cxn modelId="{E5D9C419-FD71-4DAE-91EF-130C2901D66F}" type="presParOf" srcId="{470C6501-A611-4C28-8C76-EDE4FFD6CE43}" destId="{75051447-4933-4734-B00C-B10A59E21C9C}" srcOrd="2" destOrd="0" presId="urn:diagrams.loki3.com/BracketList"/>
    <dgm:cxn modelId="{3B1B5608-AEAF-46BF-9FC3-276929404B3B}" type="presParOf" srcId="{470C6501-A611-4C28-8C76-EDE4FFD6CE43}" destId="{7ABEB642-601C-4379-8FE2-2B87D6429BA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9DCBDB-F144-4CD6-88C3-611441D1E09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71A734A3-DC31-4E03-B457-4DE2E9B184FB}">
      <dgm:prSet phldrT="[Text]"/>
      <dgm:spPr>
        <a:solidFill>
          <a:srgbClr val="009EDF"/>
        </a:solidFill>
      </dgm:spPr>
      <dgm:t>
        <a:bodyPr/>
        <a:lstStyle/>
        <a:p>
          <a:r>
            <a:rPr lang="en-US"/>
            <a:t>Compliance &amp; Privacy Officer: (Eileen </a:t>
          </a:r>
          <a:r>
            <a:rPr lang="en-US" err="1"/>
            <a:t>Helle</a:t>
          </a:r>
          <a:r>
            <a:rPr lang="en-US"/>
            <a:t>)</a:t>
          </a:r>
        </a:p>
      </dgm:t>
    </dgm:pt>
    <dgm:pt modelId="{8098416D-1650-426F-9807-F3B4E6D99192}" type="parTrans" cxnId="{6B2E5C80-B463-4165-A5C2-A26D84F76C4A}">
      <dgm:prSet/>
      <dgm:spPr/>
      <dgm:t>
        <a:bodyPr/>
        <a:lstStyle/>
        <a:p>
          <a:endParaRPr lang="en-US">
            <a:solidFill>
              <a:srgbClr val="183E75"/>
            </a:solidFill>
          </a:endParaRPr>
        </a:p>
      </dgm:t>
    </dgm:pt>
    <dgm:pt modelId="{50131EF2-F616-4BF1-9F80-ACA522E42782}" type="sibTrans" cxnId="{6B2E5C80-B463-4165-A5C2-A26D84F76C4A}">
      <dgm:prSet/>
      <dgm:spPr/>
      <dgm:t>
        <a:bodyPr/>
        <a:lstStyle/>
        <a:p>
          <a:endParaRPr lang="en-US">
            <a:solidFill>
              <a:srgbClr val="183E75"/>
            </a:solidFill>
          </a:endParaRPr>
        </a:p>
      </dgm:t>
    </dgm:pt>
    <dgm:pt modelId="{464CBBC0-A3E9-4964-87A2-D731B4C36973}">
      <dgm:prSet phldrT="[Text]"/>
      <dgm:spPr>
        <a:solidFill>
          <a:srgbClr val="99CCFF"/>
        </a:solidFill>
      </dgm:spPr>
      <dgm:t>
        <a:bodyPr/>
        <a:lstStyle/>
        <a:p>
          <a:r>
            <a:rPr lang="en-US"/>
            <a:t>Speak Up Hotline (Allows for anonymous reporting)</a:t>
          </a:r>
        </a:p>
      </dgm:t>
    </dgm:pt>
    <dgm:pt modelId="{CEB6D002-E71F-4E4D-A05D-51B96176FDAC}" type="parTrans" cxnId="{1C0042C6-B55B-43ED-A4DD-52F48A79C50B}">
      <dgm:prSet/>
      <dgm:spPr/>
      <dgm:t>
        <a:bodyPr/>
        <a:lstStyle/>
        <a:p>
          <a:endParaRPr lang="en-US">
            <a:solidFill>
              <a:srgbClr val="183E75"/>
            </a:solidFill>
          </a:endParaRPr>
        </a:p>
      </dgm:t>
    </dgm:pt>
    <dgm:pt modelId="{75CA4607-A723-4E49-AE7D-EAEAB2C9B240}" type="sibTrans" cxnId="{1C0042C6-B55B-43ED-A4DD-52F48A79C50B}">
      <dgm:prSet/>
      <dgm:spPr/>
      <dgm:t>
        <a:bodyPr/>
        <a:lstStyle/>
        <a:p>
          <a:endParaRPr lang="en-US">
            <a:solidFill>
              <a:srgbClr val="183E75"/>
            </a:solidFill>
          </a:endParaRPr>
        </a:p>
      </dgm:t>
    </dgm:pt>
    <dgm:pt modelId="{4AFA5375-4B78-4F7E-9BFA-0386A37D64ED}">
      <dgm:prSet phldrT="[Text]"/>
      <dgm:spPr>
        <a:solidFill>
          <a:srgbClr val="7030A0"/>
        </a:solidFill>
      </dgm:spPr>
      <dgm:t>
        <a:bodyPr/>
        <a:lstStyle/>
        <a:p>
          <a:r>
            <a:rPr lang="en-US"/>
            <a:t>Integrity &amp; Compliance Main Line &amp; Email</a:t>
          </a:r>
        </a:p>
      </dgm:t>
    </dgm:pt>
    <dgm:pt modelId="{33511682-4F19-4CC7-92A6-F3E3444E4115}" type="parTrans" cxnId="{919C0C18-7A7F-4953-992A-46C9E2CE2B55}">
      <dgm:prSet/>
      <dgm:spPr/>
      <dgm:t>
        <a:bodyPr/>
        <a:lstStyle/>
        <a:p>
          <a:endParaRPr lang="en-US">
            <a:solidFill>
              <a:srgbClr val="183E75"/>
            </a:solidFill>
          </a:endParaRPr>
        </a:p>
      </dgm:t>
    </dgm:pt>
    <dgm:pt modelId="{0D0569EA-C67B-4EB5-9E76-A908A5A421FB}" type="sibTrans" cxnId="{919C0C18-7A7F-4953-992A-46C9E2CE2B55}">
      <dgm:prSet/>
      <dgm:spPr/>
      <dgm:t>
        <a:bodyPr/>
        <a:lstStyle/>
        <a:p>
          <a:endParaRPr lang="en-US">
            <a:solidFill>
              <a:srgbClr val="183E75"/>
            </a:solidFill>
          </a:endParaRPr>
        </a:p>
      </dgm:t>
    </dgm:pt>
    <dgm:pt modelId="{3E155F1C-6318-4416-9EFC-AFD5370F8715}">
      <dgm:prSet/>
      <dgm:spPr>
        <a:ln>
          <a:solidFill>
            <a:srgbClr val="99CCFF"/>
          </a:solidFill>
        </a:ln>
      </dgm:spPr>
      <dgm:t>
        <a:bodyPr/>
        <a:lstStyle/>
        <a:p>
          <a:r>
            <a:rPr lang="en-US" b="0">
              <a:solidFill>
                <a:srgbClr val="002060"/>
              </a:solidFill>
              <a:latin typeface="+mn-lt"/>
              <a:cs typeface="Arial"/>
            </a:rPr>
            <a:t>By phone: 888-753-6533</a:t>
          </a:r>
          <a:endParaRPr lang="en-US" b="0">
            <a:solidFill>
              <a:srgbClr val="002060"/>
            </a:solidFill>
            <a:latin typeface="+mn-lt"/>
          </a:endParaRPr>
        </a:p>
      </dgm:t>
    </dgm:pt>
    <dgm:pt modelId="{0C2B33CC-7654-4E6C-98DE-9654DF995731}" type="parTrans" cxnId="{BF928496-2217-47B3-B538-3CE8EF8F7681}">
      <dgm:prSet/>
      <dgm:spPr/>
      <dgm:t>
        <a:bodyPr/>
        <a:lstStyle/>
        <a:p>
          <a:endParaRPr lang="en-US">
            <a:solidFill>
              <a:srgbClr val="183E75"/>
            </a:solidFill>
          </a:endParaRPr>
        </a:p>
      </dgm:t>
    </dgm:pt>
    <dgm:pt modelId="{FCE3C3B4-048C-4643-8A6C-6F894B72B3F6}" type="sibTrans" cxnId="{BF928496-2217-47B3-B538-3CE8EF8F7681}">
      <dgm:prSet/>
      <dgm:spPr/>
      <dgm:t>
        <a:bodyPr/>
        <a:lstStyle/>
        <a:p>
          <a:endParaRPr lang="en-US">
            <a:solidFill>
              <a:srgbClr val="183E75"/>
            </a:solidFill>
          </a:endParaRPr>
        </a:p>
      </dgm:t>
    </dgm:pt>
    <dgm:pt modelId="{B560CEFE-DDA5-4FCD-9E64-DD4D1D4E6044}">
      <dgm:prSet/>
      <dgm:spPr>
        <a:ln>
          <a:solidFill>
            <a:srgbClr val="99CCFF"/>
          </a:solidFill>
        </a:ln>
      </dgm:spPr>
      <dgm:t>
        <a:bodyPr/>
        <a:lstStyle/>
        <a:p>
          <a:r>
            <a:rPr lang="en-US" b="0">
              <a:solidFill>
                <a:srgbClr val="002060"/>
              </a:solidFill>
              <a:latin typeface="+mn-lt"/>
            </a:rPr>
            <a:t>By Website: </a:t>
          </a:r>
          <a:r>
            <a:rPr lang="en-US" b="0" i="1">
              <a:solidFill>
                <a:srgbClr val="002060"/>
              </a:solidFill>
              <a:latin typeface="+mn-lt"/>
              <a:cs typeface="Arial"/>
              <a:hlinkClick xmlns:r="http://schemas.openxmlformats.org/officeDocument/2006/relationships" r:id="rId1"/>
            </a:rPr>
            <a:t>www.bilh.ethicspoint.com</a:t>
          </a:r>
          <a:endParaRPr lang="en-US" b="0">
            <a:solidFill>
              <a:srgbClr val="002060"/>
            </a:solidFill>
            <a:latin typeface="+mn-lt"/>
          </a:endParaRPr>
        </a:p>
      </dgm:t>
    </dgm:pt>
    <dgm:pt modelId="{CF6FDCC2-F5CA-4831-821E-4369CDF40DC1}" type="parTrans" cxnId="{3951BE9B-FD03-44D2-85AD-4A21B1ED5409}">
      <dgm:prSet/>
      <dgm:spPr/>
      <dgm:t>
        <a:bodyPr/>
        <a:lstStyle/>
        <a:p>
          <a:endParaRPr lang="en-US">
            <a:solidFill>
              <a:srgbClr val="183E75"/>
            </a:solidFill>
          </a:endParaRPr>
        </a:p>
      </dgm:t>
    </dgm:pt>
    <dgm:pt modelId="{FA0014F0-50AD-4659-AB35-0F2011151CFA}" type="sibTrans" cxnId="{3951BE9B-FD03-44D2-85AD-4A21B1ED5409}">
      <dgm:prSet/>
      <dgm:spPr/>
      <dgm:t>
        <a:bodyPr/>
        <a:lstStyle/>
        <a:p>
          <a:endParaRPr lang="en-US">
            <a:solidFill>
              <a:srgbClr val="183E75"/>
            </a:solidFill>
          </a:endParaRPr>
        </a:p>
      </dgm:t>
    </dgm:pt>
    <dgm:pt modelId="{4A89CF40-E3ED-41B8-984B-59072CD5E545}">
      <dgm:prSet/>
      <dgm:spPr>
        <a:ln>
          <a:solidFill>
            <a:srgbClr val="0070C0"/>
          </a:solidFill>
        </a:ln>
      </dgm:spPr>
      <dgm:t>
        <a:bodyPr/>
        <a:lstStyle/>
        <a:p>
          <a:r>
            <a:rPr lang="en-US">
              <a:solidFill>
                <a:srgbClr val="002060"/>
              </a:solidFill>
            </a:rPr>
            <a:t>Phone:  857-345-0157</a:t>
          </a:r>
        </a:p>
      </dgm:t>
    </dgm:pt>
    <dgm:pt modelId="{69E879C8-B6F2-4985-A9A3-2DE517BBFCC7}" type="parTrans" cxnId="{F70C7C06-5DD8-4DD2-A4DE-9B87882F5FDF}">
      <dgm:prSet/>
      <dgm:spPr/>
      <dgm:t>
        <a:bodyPr/>
        <a:lstStyle/>
        <a:p>
          <a:endParaRPr lang="en-US">
            <a:solidFill>
              <a:srgbClr val="183E75"/>
            </a:solidFill>
          </a:endParaRPr>
        </a:p>
      </dgm:t>
    </dgm:pt>
    <dgm:pt modelId="{978FBEE5-D7CD-468F-86FF-E2FDB3E97A46}" type="sibTrans" cxnId="{F70C7C06-5DD8-4DD2-A4DE-9B87882F5FDF}">
      <dgm:prSet/>
      <dgm:spPr/>
      <dgm:t>
        <a:bodyPr/>
        <a:lstStyle/>
        <a:p>
          <a:endParaRPr lang="en-US">
            <a:solidFill>
              <a:srgbClr val="183E75"/>
            </a:solidFill>
          </a:endParaRPr>
        </a:p>
      </dgm:t>
    </dgm:pt>
    <dgm:pt modelId="{21452FBD-D956-44C6-86E1-EA1A3C5BDD41}">
      <dgm:prSet/>
      <dgm:spPr>
        <a:ln>
          <a:solidFill>
            <a:srgbClr val="0070C0"/>
          </a:solidFill>
        </a:ln>
      </dgm:spPr>
      <dgm:t>
        <a:bodyPr/>
        <a:lstStyle/>
        <a:p>
          <a:r>
            <a:rPr lang="en-US">
              <a:solidFill>
                <a:srgbClr val="002060"/>
              </a:solidFill>
            </a:rPr>
            <a:t>Email: Eileen.Helle@BILH.org</a:t>
          </a:r>
        </a:p>
      </dgm:t>
    </dgm:pt>
    <dgm:pt modelId="{B1AC8D7E-A5E2-40DA-841D-F01C3B45433D}" type="parTrans" cxnId="{757C9573-B197-4B7C-A297-0D305F329FCF}">
      <dgm:prSet/>
      <dgm:spPr/>
      <dgm:t>
        <a:bodyPr/>
        <a:lstStyle/>
        <a:p>
          <a:endParaRPr lang="en-US">
            <a:solidFill>
              <a:srgbClr val="183E75"/>
            </a:solidFill>
          </a:endParaRPr>
        </a:p>
      </dgm:t>
    </dgm:pt>
    <dgm:pt modelId="{F14D0894-52A9-4AAD-92EF-2FCB5FCC4A89}" type="sibTrans" cxnId="{757C9573-B197-4B7C-A297-0D305F329FCF}">
      <dgm:prSet/>
      <dgm:spPr/>
      <dgm:t>
        <a:bodyPr/>
        <a:lstStyle/>
        <a:p>
          <a:endParaRPr lang="en-US">
            <a:solidFill>
              <a:srgbClr val="183E75"/>
            </a:solidFill>
          </a:endParaRPr>
        </a:p>
      </dgm:t>
    </dgm:pt>
    <dgm:pt modelId="{B2BA254C-8EE0-45DA-BCE5-1032189CBEFB}">
      <dgm:prSet/>
      <dgm:spPr>
        <a:ln>
          <a:solidFill>
            <a:srgbClr val="7030A0"/>
          </a:solidFill>
        </a:ln>
      </dgm:spPr>
      <dgm:t>
        <a:bodyPr/>
        <a:lstStyle/>
        <a:p>
          <a:r>
            <a:rPr lang="en-US">
              <a:solidFill>
                <a:srgbClr val="002060"/>
              </a:solidFill>
            </a:rPr>
            <a:t>617-278-8300</a:t>
          </a:r>
        </a:p>
      </dgm:t>
    </dgm:pt>
    <dgm:pt modelId="{933B1D5E-8E14-41D7-98B2-2CA0D29DB249}" type="parTrans" cxnId="{80CE05BB-DEF5-4F8A-8803-1E178E4C1292}">
      <dgm:prSet/>
      <dgm:spPr/>
      <dgm:t>
        <a:bodyPr/>
        <a:lstStyle/>
        <a:p>
          <a:endParaRPr lang="en-US">
            <a:solidFill>
              <a:srgbClr val="183E75"/>
            </a:solidFill>
          </a:endParaRPr>
        </a:p>
      </dgm:t>
    </dgm:pt>
    <dgm:pt modelId="{C3907C36-1A87-4C86-B5E5-8C682D984728}" type="sibTrans" cxnId="{80CE05BB-DEF5-4F8A-8803-1E178E4C1292}">
      <dgm:prSet/>
      <dgm:spPr/>
      <dgm:t>
        <a:bodyPr/>
        <a:lstStyle/>
        <a:p>
          <a:endParaRPr lang="en-US">
            <a:solidFill>
              <a:srgbClr val="183E75"/>
            </a:solidFill>
          </a:endParaRPr>
        </a:p>
      </dgm:t>
    </dgm:pt>
    <dgm:pt modelId="{49B12A47-58B3-4925-ACC4-C8D65B1B3DC3}">
      <dgm:prSet/>
      <dgm:spPr>
        <a:ln>
          <a:solidFill>
            <a:srgbClr val="7030A0"/>
          </a:solidFill>
        </a:ln>
      </dgm:spPr>
      <dgm:t>
        <a:bodyPr/>
        <a:lstStyle/>
        <a:p>
          <a:r>
            <a:rPr lang="en-US">
              <a:solidFill>
                <a:srgbClr val="002060"/>
              </a:solidFill>
            </a:rPr>
            <a:t>bilhintegrityandcompliance@bilh.org</a:t>
          </a:r>
        </a:p>
      </dgm:t>
    </dgm:pt>
    <dgm:pt modelId="{B7377CDB-306F-493A-918C-07926B365B6E}" type="parTrans" cxnId="{12C405E0-2726-44D1-B470-A11FBBF1EF1E}">
      <dgm:prSet/>
      <dgm:spPr/>
      <dgm:t>
        <a:bodyPr/>
        <a:lstStyle/>
        <a:p>
          <a:endParaRPr lang="en-US"/>
        </a:p>
      </dgm:t>
    </dgm:pt>
    <dgm:pt modelId="{979164DB-AD23-40F1-82B0-F1FE27F88BDA}" type="sibTrans" cxnId="{12C405E0-2726-44D1-B470-A11FBBF1EF1E}">
      <dgm:prSet/>
      <dgm:spPr/>
      <dgm:t>
        <a:bodyPr/>
        <a:lstStyle/>
        <a:p>
          <a:endParaRPr lang="en-US"/>
        </a:p>
      </dgm:t>
    </dgm:pt>
    <dgm:pt modelId="{55330008-0403-42FD-A0FC-7B5AC5715260}" type="pres">
      <dgm:prSet presAssocID="{4D9DCBDB-F144-4CD6-88C3-611441D1E092}" presName="linear" presStyleCnt="0">
        <dgm:presLayoutVars>
          <dgm:dir/>
          <dgm:animLvl val="lvl"/>
          <dgm:resizeHandles val="exact"/>
        </dgm:presLayoutVars>
      </dgm:prSet>
      <dgm:spPr/>
    </dgm:pt>
    <dgm:pt modelId="{2F0E0DF8-346A-4047-895A-5AA9FBEA4658}" type="pres">
      <dgm:prSet presAssocID="{71A734A3-DC31-4E03-B457-4DE2E9B184FB}" presName="parentLin" presStyleCnt="0"/>
      <dgm:spPr/>
    </dgm:pt>
    <dgm:pt modelId="{3DBC6FB5-2801-4DCA-BC3E-85C130C36C84}" type="pres">
      <dgm:prSet presAssocID="{71A734A3-DC31-4E03-B457-4DE2E9B184FB}" presName="parentLeftMargin" presStyleLbl="node1" presStyleIdx="0" presStyleCnt="3"/>
      <dgm:spPr/>
    </dgm:pt>
    <dgm:pt modelId="{4DF6A439-CF64-40BE-96A8-7A06092665E3}" type="pres">
      <dgm:prSet presAssocID="{71A734A3-DC31-4E03-B457-4DE2E9B184FB}" presName="parentText" presStyleLbl="node1" presStyleIdx="0" presStyleCnt="3">
        <dgm:presLayoutVars>
          <dgm:chMax val="0"/>
          <dgm:bulletEnabled val="1"/>
        </dgm:presLayoutVars>
      </dgm:prSet>
      <dgm:spPr/>
    </dgm:pt>
    <dgm:pt modelId="{4077F342-C1B7-4F6F-9194-FDC5CDBE9814}" type="pres">
      <dgm:prSet presAssocID="{71A734A3-DC31-4E03-B457-4DE2E9B184FB}" presName="negativeSpace" presStyleCnt="0"/>
      <dgm:spPr/>
    </dgm:pt>
    <dgm:pt modelId="{2B141909-7568-4DE0-ABFB-D9337E7C997C}" type="pres">
      <dgm:prSet presAssocID="{71A734A3-DC31-4E03-B457-4DE2E9B184FB}" presName="childText" presStyleLbl="conFgAcc1" presStyleIdx="0" presStyleCnt="3">
        <dgm:presLayoutVars>
          <dgm:bulletEnabled val="1"/>
        </dgm:presLayoutVars>
      </dgm:prSet>
      <dgm:spPr/>
    </dgm:pt>
    <dgm:pt modelId="{089DA87F-D998-4B40-92EA-041B5AEEEA26}" type="pres">
      <dgm:prSet presAssocID="{50131EF2-F616-4BF1-9F80-ACA522E42782}" presName="spaceBetweenRectangles" presStyleCnt="0"/>
      <dgm:spPr/>
    </dgm:pt>
    <dgm:pt modelId="{B65466A1-A94D-466B-A78F-3CEC92BBF11B}" type="pres">
      <dgm:prSet presAssocID="{464CBBC0-A3E9-4964-87A2-D731B4C36973}" presName="parentLin" presStyleCnt="0"/>
      <dgm:spPr/>
    </dgm:pt>
    <dgm:pt modelId="{BF43661A-C7DE-4349-A710-7D6CCA6D0A9B}" type="pres">
      <dgm:prSet presAssocID="{464CBBC0-A3E9-4964-87A2-D731B4C36973}" presName="parentLeftMargin" presStyleLbl="node1" presStyleIdx="0" presStyleCnt="3"/>
      <dgm:spPr/>
    </dgm:pt>
    <dgm:pt modelId="{B84E0352-CC48-471B-B80E-4BD4A9B8C4AE}" type="pres">
      <dgm:prSet presAssocID="{464CBBC0-A3E9-4964-87A2-D731B4C36973}" presName="parentText" presStyleLbl="node1" presStyleIdx="1" presStyleCnt="3">
        <dgm:presLayoutVars>
          <dgm:chMax val="0"/>
          <dgm:bulletEnabled val="1"/>
        </dgm:presLayoutVars>
      </dgm:prSet>
      <dgm:spPr/>
    </dgm:pt>
    <dgm:pt modelId="{DFF6A880-D2AC-4C2C-811A-4AD90202A680}" type="pres">
      <dgm:prSet presAssocID="{464CBBC0-A3E9-4964-87A2-D731B4C36973}" presName="negativeSpace" presStyleCnt="0"/>
      <dgm:spPr/>
    </dgm:pt>
    <dgm:pt modelId="{78D1AF8C-5C6B-47DC-BD3C-0EF7345F9C45}" type="pres">
      <dgm:prSet presAssocID="{464CBBC0-A3E9-4964-87A2-D731B4C36973}" presName="childText" presStyleLbl="conFgAcc1" presStyleIdx="1" presStyleCnt="3">
        <dgm:presLayoutVars>
          <dgm:bulletEnabled val="1"/>
        </dgm:presLayoutVars>
      </dgm:prSet>
      <dgm:spPr/>
    </dgm:pt>
    <dgm:pt modelId="{8651EF11-7FBA-43E7-88C6-ABD34C26A597}" type="pres">
      <dgm:prSet presAssocID="{75CA4607-A723-4E49-AE7D-EAEAB2C9B240}" presName="spaceBetweenRectangles" presStyleCnt="0"/>
      <dgm:spPr/>
    </dgm:pt>
    <dgm:pt modelId="{AE1E20A6-AEF1-497B-BC2F-6A1CAC41149F}" type="pres">
      <dgm:prSet presAssocID="{4AFA5375-4B78-4F7E-9BFA-0386A37D64ED}" presName="parentLin" presStyleCnt="0"/>
      <dgm:spPr/>
    </dgm:pt>
    <dgm:pt modelId="{6806F298-4F64-4C0E-B9E3-9287FF33D347}" type="pres">
      <dgm:prSet presAssocID="{4AFA5375-4B78-4F7E-9BFA-0386A37D64ED}" presName="parentLeftMargin" presStyleLbl="node1" presStyleIdx="1" presStyleCnt="3"/>
      <dgm:spPr/>
    </dgm:pt>
    <dgm:pt modelId="{B6E7DB3A-C885-4B5D-8450-9CE181A5CAC5}" type="pres">
      <dgm:prSet presAssocID="{4AFA5375-4B78-4F7E-9BFA-0386A37D64ED}" presName="parentText" presStyleLbl="node1" presStyleIdx="2" presStyleCnt="3">
        <dgm:presLayoutVars>
          <dgm:chMax val="0"/>
          <dgm:bulletEnabled val="1"/>
        </dgm:presLayoutVars>
      </dgm:prSet>
      <dgm:spPr/>
    </dgm:pt>
    <dgm:pt modelId="{017E57D7-BB1D-4504-A800-86D0DD7CC7D2}" type="pres">
      <dgm:prSet presAssocID="{4AFA5375-4B78-4F7E-9BFA-0386A37D64ED}" presName="negativeSpace" presStyleCnt="0"/>
      <dgm:spPr/>
    </dgm:pt>
    <dgm:pt modelId="{11EB7ACA-18CB-43FC-8D37-BE51A3572511}" type="pres">
      <dgm:prSet presAssocID="{4AFA5375-4B78-4F7E-9BFA-0386A37D64ED}" presName="childText" presStyleLbl="conFgAcc1" presStyleIdx="2" presStyleCnt="3" custLinFactNeighborX="-7364">
        <dgm:presLayoutVars>
          <dgm:bulletEnabled val="1"/>
        </dgm:presLayoutVars>
      </dgm:prSet>
      <dgm:spPr/>
    </dgm:pt>
  </dgm:ptLst>
  <dgm:cxnLst>
    <dgm:cxn modelId="{F70C7C06-5DD8-4DD2-A4DE-9B87882F5FDF}" srcId="{71A734A3-DC31-4E03-B457-4DE2E9B184FB}" destId="{4A89CF40-E3ED-41B8-984B-59072CD5E545}" srcOrd="0" destOrd="0" parTransId="{69E879C8-B6F2-4985-A9A3-2DE517BBFCC7}" sibTransId="{978FBEE5-D7CD-468F-86FF-E2FDB3E97A46}"/>
    <dgm:cxn modelId="{CB1AAA0A-7080-4476-B3CC-E4389B931C8A}" type="presOf" srcId="{4D9DCBDB-F144-4CD6-88C3-611441D1E092}" destId="{55330008-0403-42FD-A0FC-7B5AC5715260}" srcOrd="0" destOrd="0" presId="urn:microsoft.com/office/officeart/2005/8/layout/list1"/>
    <dgm:cxn modelId="{867A7B0F-5750-49FA-877B-34A1EB818511}" type="presOf" srcId="{21452FBD-D956-44C6-86E1-EA1A3C5BDD41}" destId="{2B141909-7568-4DE0-ABFB-D9337E7C997C}" srcOrd="0" destOrd="1" presId="urn:microsoft.com/office/officeart/2005/8/layout/list1"/>
    <dgm:cxn modelId="{919C0C18-7A7F-4953-992A-46C9E2CE2B55}" srcId="{4D9DCBDB-F144-4CD6-88C3-611441D1E092}" destId="{4AFA5375-4B78-4F7E-9BFA-0386A37D64ED}" srcOrd="2" destOrd="0" parTransId="{33511682-4F19-4CC7-92A6-F3E3444E4115}" sibTransId="{0D0569EA-C67B-4EB5-9E76-A908A5A421FB}"/>
    <dgm:cxn modelId="{760D5422-B782-4AE2-A0EB-9808E7AE58B1}" type="presOf" srcId="{71A734A3-DC31-4E03-B457-4DE2E9B184FB}" destId="{3DBC6FB5-2801-4DCA-BC3E-85C130C36C84}" srcOrd="0" destOrd="0" presId="urn:microsoft.com/office/officeart/2005/8/layout/list1"/>
    <dgm:cxn modelId="{9A0B0F2C-9937-4743-8B76-5116D9325331}" type="presOf" srcId="{B560CEFE-DDA5-4FCD-9E64-DD4D1D4E6044}" destId="{78D1AF8C-5C6B-47DC-BD3C-0EF7345F9C45}" srcOrd="0" destOrd="1" presId="urn:microsoft.com/office/officeart/2005/8/layout/list1"/>
    <dgm:cxn modelId="{90CAD63E-1D6E-4BDC-A2B1-444D20D7F9A3}" type="presOf" srcId="{4A89CF40-E3ED-41B8-984B-59072CD5E545}" destId="{2B141909-7568-4DE0-ABFB-D9337E7C997C}" srcOrd="0" destOrd="0" presId="urn:microsoft.com/office/officeart/2005/8/layout/list1"/>
    <dgm:cxn modelId="{EFE21D43-5F85-4BCB-B19B-8D48A5DBA966}" type="presOf" srcId="{4AFA5375-4B78-4F7E-9BFA-0386A37D64ED}" destId="{B6E7DB3A-C885-4B5D-8450-9CE181A5CAC5}" srcOrd="1" destOrd="0" presId="urn:microsoft.com/office/officeart/2005/8/layout/list1"/>
    <dgm:cxn modelId="{78016C68-790E-4B29-9E4B-8984F546CC46}" type="presOf" srcId="{464CBBC0-A3E9-4964-87A2-D731B4C36973}" destId="{B84E0352-CC48-471B-B80E-4BD4A9B8C4AE}" srcOrd="1" destOrd="0" presId="urn:microsoft.com/office/officeart/2005/8/layout/list1"/>
    <dgm:cxn modelId="{757C9573-B197-4B7C-A297-0D305F329FCF}" srcId="{71A734A3-DC31-4E03-B457-4DE2E9B184FB}" destId="{21452FBD-D956-44C6-86E1-EA1A3C5BDD41}" srcOrd="1" destOrd="0" parTransId="{B1AC8D7E-A5E2-40DA-841D-F01C3B45433D}" sibTransId="{F14D0894-52A9-4AAD-92EF-2FCB5FCC4A89}"/>
    <dgm:cxn modelId="{6B2E5C80-B463-4165-A5C2-A26D84F76C4A}" srcId="{4D9DCBDB-F144-4CD6-88C3-611441D1E092}" destId="{71A734A3-DC31-4E03-B457-4DE2E9B184FB}" srcOrd="0" destOrd="0" parTransId="{8098416D-1650-426F-9807-F3B4E6D99192}" sibTransId="{50131EF2-F616-4BF1-9F80-ACA522E42782}"/>
    <dgm:cxn modelId="{BF928496-2217-47B3-B538-3CE8EF8F7681}" srcId="{464CBBC0-A3E9-4964-87A2-D731B4C36973}" destId="{3E155F1C-6318-4416-9EFC-AFD5370F8715}" srcOrd="0" destOrd="0" parTransId="{0C2B33CC-7654-4E6C-98DE-9654DF995731}" sibTransId="{FCE3C3B4-048C-4643-8A6C-6F894B72B3F6}"/>
    <dgm:cxn modelId="{DC1BE696-F822-4D83-BF1F-229CCEAF34DA}" type="presOf" srcId="{4AFA5375-4B78-4F7E-9BFA-0386A37D64ED}" destId="{6806F298-4F64-4C0E-B9E3-9287FF33D347}" srcOrd="0" destOrd="0" presId="urn:microsoft.com/office/officeart/2005/8/layout/list1"/>
    <dgm:cxn modelId="{53308498-859E-420E-BB1B-73939EEF2445}" type="presOf" srcId="{3E155F1C-6318-4416-9EFC-AFD5370F8715}" destId="{78D1AF8C-5C6B-47DC-BD3C-0EF7345F9C45}" srcOrd="0" destOrd="0" presId="urn:microsoft.com/office/officeart/2005/8/layout/list1"/>
    <dgm:cxn modelId="{3951BE9B-FD03-44D2-85AD-4A21B1ED5409}" srcId="{464CBBC0-A3E9-4964-87A2-D731B4C36973}" destId="{B560CEFE-DDA5-4FCD-9E64-DD4D1D4E6044}" srcOrd="1" destOrd="0" parTransId="{CF6FDCC2-F5CA-4831-821E-4369CDF40DC1}" sibTransId="{FA0014F0-50AD-4659-AB35-0F2011151CFA}"/>
    <dgm:cxn modelId="{80CE05BB-DEF5-4F8A-8803-1E178E4C1292}" srcId="{4AFA5375-4B78-4F7E-9BFA-0386A37D64ED}" destId="{B2BA254C-8EE0-45DA-BCE5-1032189CBEFB}" srcOrd="0" destOrd="0" parTransId="{933B1D5E-8E14-41D7-98B2-2CA0D29DB249}" sibTransId="{C3907C36-1A87-4C86-B5E5-8C682D984728}"/>
    <dgm:cxn modelId="{D76388C2-71F7-4030-94FE-F4C9F6E11D50}" type="presOf" srcId="{71A734A3-DC31-4E03-B457-4DE2E9B184FB}" destId="{4DF6A439-CF64-40BE-96A8-7A06092665E3}" srcOrd="1" destOrd="0" presId="urn:microsoft.com/office/officeart/2005/8/layout/list1"/>
    <dgm:cxn modelId="{E6D047C4-E915-4835-A518-E48858B99B33}" type="presOf" srcId="{B2BA254C-8EE0-45DA-BCE5-1032189CBEFB}" destId="{11EB7ACA-18CB-43FC-8D37-BE51A3572511}" srcOrd="0" destOrd="0" presId="urn:microsoft.com/office/officeart/2005/8/layout/list1"/>
    <dgm:cxn modelId="{1C0042C6-B55B-43ED-A4DD-52F48A79C50B}" srcId="{4D9DCBDB-F144-4CD6-88C3-611441D1E092}" destId="{464CBBC0-A3E9-4964-87A2-D731B4C36973}" srcOrd="1" destOrd="0" parTransId="{CEB6D002-E71F-4E4D-A05D-51B96176FDAC}" sibTransId="{75CA4607-A723-4E49-AE7D-EAEAB2C9B240}"/>
    <dgm:cxn modelId="{2A94B9DA-3641-4AE5-B133-BE796B9BDD1E}" type="presOf" srcId="{49B12A47-58B3-4925-ACC4-C8D65B1B3DC3}" destId="{11EB7ACA-18CB-43FC-8D37-BE51A3572511}" srcOrd="0" destOrd="1" presId="urn:microsoft.com/office/officeart/2005/8/layout/list1"/>
    <dgm:cxn modelId="{12C405E0-2726-44D1-B470-A11FBBF1EF1E}" srcId="{4AFA5375-4B78-4F7E-9BFA-0386A37D64ED}" destId="{49B12A47-58B3-4925-ACC4-C8D65B1B3DC3}" srcOrd="1" destOrd="0" parTransId="{B7377CDB-306F-493A-918C-07926B365B6E}" sibTransId="{979164DB-AD23-40F1-82B0-F1FE27F88BDA}"/>
    <dgm:cxn modelId="{8336FEFC-8518-434C-A250-F340D1EB1414}" type="presOf" srcId="{464CBBC0-A3E9-4964-87A2-D731B4C36973}" destId="{BF43661A-C7DE-4349-A710-7D6CCA6D0A9B}" srcOrd="0" destOrd="0" presId="urn:microsoft.com/office/officeart/2005/8/layout/list1"/>
    <dgm:cxn modelId="{6230E0F4-7624-41CA-AA73-9296AFF6E3D5}" type="presParOf" srcId="{55330008-0403-42FD-A0FC-7B5AC5715260}" destId="{2F0E0DF8-346A-4047-895A-5AA9FBEA4658}" srcOrd="0" destOrd="0" presId="urn:microsoft.com/office/officeart/2005/8/layout/list1"/>
    <dgm:cxn modelId="{45E4F1FA-D3D7-47E0-859C-43747FD7A019}" type="presParOf" srcId="{2F0E0DF8-346A-4047-895A-5AA9FBEA4658}" destId="{3DBC6FB5-2801-4DCA-BC3E-85C130C36C84}" srcOrd="0" destOrd="0" presId="urn:microsoft.com/office/officeart/2005/8/layout/list1"/>
    <dgm:cxn modelId="{00EE156F-3D7A-40D1-A21E-11EE79CB9E42}" type="presParOf" srcId="{2F0E0DF8-346A-4047-895A-5AA9FBEA4658}" destId="{4DF6A439-CF64-40BE-96A8-7A06092665E3}" srcOrd="1" destOrd="0" presId="urn:microsoft.com/office/officeart/2005/8/layout/list1"/>
    <dgm:cxn modelId="{9991C969-59E0-40C2-AF46-1054DF8C67F2}" type="presParOf" srcId="{55330008-0403-42FD-A0FC-7B5AC5715260}" destId="{4077F342-C1B7-4F6F-9194-FDC5CDBE9814}" srcOrd="1" destOrd="0" presId="urn:microsoft.com/office/officeart/2005/8/layout/list1"/>
    <dgm:cxn modelId="{7ED5C082-D317-4FDE-9E5F-0F06D293A9F3}" type="presParOf" srcId="{55330008-0403-42FD-A0FC-7B5AC5715260}" destId="{2B141909-7568-4DE0-ABFB-D9337E7C997C}" srcOrd="2" destOrd="0" presId="urn:microsoft.com/office/officeart/2005/8/layout/list1"/>
    <dgm:cxn modelId="{075C6741-54FE-426A-BAAC-6169099E8650}" type="presParOf" srcId="{55330008-0403-42FD-A0FC-7B5AC5715260}" destId="{089DA87F-D998-4B40-92EA-041B5AEEEA26}" srcOrd="3" destOrd="0" presId="urn:microsoft.com/office/officeart/2005/8/layout/list1"/>
    <dgm:cxn modelId="{E2E765FD-F94B-43AE-A254-AB23221D6EE9}" type="presParOf" srcId="{55330008-0403-42FD-A0FC-7B5AC5715260}" destId="{B65466A1-A94D-466B-A78F-3CEC92BBF11B}" srcOrd="4" destOrd="0" presId="urn:microsoft.com/office/officeart/2005/8/layout/list1"/>
    <dgm:cxn modelId="{15EA50BC-AC87-4A97-B3BE-47D17076A8CE}" type="presParOf" srcId="{B65466A1-A94D-466B-A78F-3CEC92BBF11B}" destId="{BF43661A-C7DE-4349-A710-7D6CCA6D0A9B}" srcOrd="0" destOrd="0" presId="urn:microsoft.com/office/officeart/2005/8/layout/list1"/>
    <dgm:cxn modelId="{85B84E6A-9036-4208-B58D-0965928F55B0}" type="presParOf" srcId="{B65466A1-A94D-466B-A78F-3CEC92BBF11B}" destId="{B84E0352-CC48-471B-B80E-4BD4A9B8C4AE}" srcOrd="1" destOrd="0" presId="urn:microsoft.com/office/officeart/2005/8/layout/list1"/>
    <dgm:cxn modelId="{01740040-5A0F-4917-8517-2327A7219B10}" type="presParOf" srcId="{55330008-0403-42FD-A0FC-7B5AC5715260}" destId="{DFF6A880-D2AC-4C2C-811A-4AD90202A680}" srcOrd="5" destOrd="0" presId="urn:microsoft.com/office/officeart/2005/8/layout/list1"/>
    <dgm:cxn modelId="{D5AB5EF4-2094-427F-96F0-68A6FF9F78A8}" type="presParOf" srcId="{55330008-0403-42FD-A0FC-7B5AC5715260}" destId="{78D1AF8C-5C6B-47DC-BD3C-0EF7345F9C45}" srcOrd="6" destOrd="0" presId="urn:microsoft.com/office/officeart/2005/8/layout/list1"/>
    <dgm:cxn modelId="{AB822328-479E-4720-87D6-05BEB373029A}" type="presParOf" srcId="{55330008-0403-42FD-A0FC-7B5AC5715260}" destId="{8651EF11-7FBA-43E7-88C6-ABD34C26A597}" srcOrd="7" destOrd="0" presId="urn:microsoft.com/office/officeart/2005/8/layout/list1"/>
    <dgm:cxn modelId="{491D6A99-76F3-4E42-969F-92AA0489FDC9}" type="presParOf" srcId="{55330008-0403-42FD-A0FC-7B5AC5715260}" destId="{AE1E20A6-AEF1-497B-BC2F-6A1CAC41149F}" srcOrd="8" destOrd="0" presId="urn:microsoft.com/office/officeart/2005/8/layout/list1"/>
    <dgm:cxn modelId="{A6870B5A-4F3C-4B6C-8ED6-488DF5CD5BD1}" type="presParOf" srcId="{AE1E20A6-AEF1-497B-BC2F-6A1CAC41149F}" destId="{6806F298-4F64-4C0E-B9E3-9287FF33D347}" srcOrd="0" destOrd="0" presId="urn:microsoft.com/office/officeart/2005/8/layout/list1"/>
    <dgm:cxn modelId="{50346D5D-D430-4A73-9BBB-AFDF8FFC7AE5}" type="presParOf" srcId="{AE1E20A6-AEF1-497B-BC2F-6A1CAC41149F}" destId="{B6E7DB3A-C885-4B5D-8450-9CE181A5CAC5}" srcOrd="1" destOrd="0" presId="urn:microsoft.com/office/officeart/2005/8/layout/list1"/>
    <dgm:cxn modelId="{5C766943-94AA-4525-9416-2ABC3B9B7E44}" type="presParOf" srcId="{55330008-0403-42FD-A0FC-7B5AC5715260}" destId="{017E57D7-BB1D-4504-A800-86D0DD7CC7D2}" srcOrd="9" destOrd="0" presId="urn:microsoft.com/office/officeart/2005/8/layout/list1"/>
    <dgm:cxn modelId="{369F44A9-74AC-48A5-99C3-AE55DE6F0D18}" type="presParOf" srcId="{55330008-0403-42FD-A0FC-7B5AC5715260}" destId="{11EB7ACA-18CB-43FC-8D37-BE51A357251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EE510-1181-47CB-8347-AF369420030A}">
      <dsp:nvSpPr>
        <dsp:cNvPr id="0" name=""/>
        <dsp:cNvSpPr/>
      </dsp:nvSpPr>
      <dsp:spPr>
        <a:xfrm>
          <a:off x="1669" y="422998"/>
          <a:ext cx="1324748" cy="7948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name</a:t>
          </a:r>
        </a:p>
      </dsp:txBody>
      <dsp:txXfrm>
        <a:off x="1669" y="422998"/>
        <a:ext cx="1324748" cy="794849"/>
      </dsp:txXfrm>
    </dsp:sp>
    <dsp:sp modelId="{8F3E1AE5-C4AF-4A14-BDE3-8EB4A7E96CDB}">
      <dsp:nvSpPr>
        <dsp:cNvPr id="0" name=""/>
        <dsp:cNvSpPr/>
      </dsp:nvSpPr>
      <dsp:spPr>
        <a:xfrm>
          <a:off x="1458893" y="422998"/>
          <a:ext cx="1324748" cy="7948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Date of service</a:t>
          </a:r>
        </a:p>
      </dsp:txBody>
      <dsp:txXfrm>
        <a:off x="1458893" y="422998"/>
        <a:ext cx="1324748" cy="794849"/>
      </dsp:txXfrm>
    </dsp:sp>
    <dsp:sp modelId="{217C0F88-5E96-4966-8BF5-4FF492A444C5}">
      <dsp:nvSpPr>
        <dsp:cNvPr id="0" name=""/>
        <dsp:cNvSpPr/>
      </dsp:nvSpPr>
      <dsp:spPr>
        <a:xfrm>
          <a:off x="2916117" y="422998"/>
          <a:ext cx="1324748" cy="7948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email</a:t>
          </a:r>
        </a:p>
      </dsp:txBody>
      <dsp:txXfrm>
        <a:off x="2916117" y="422998"/>
        <a:ext cx="1324748" cy="794849"/>
      </dsp:txXfrm>
    </dsp:sp>
    <dsp:sp modelId="{08D05AD1-CB7C-41CA-AF3E-42B7E62DFABA}">
      <dsp:nvSpPr>
        <dsp:cNvPr id="0" name=""/>
        <dsp:cNvSpPr/>
      </dsp:nvSpPr>
      <dsp:spPr>
        <a:xfrm>
          <a:off x="4373341" y="422998"/>
          <a:ext cx="1324748" cy="7948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Phone #</a:t>
          </a:r>
        </a:p>
      </dsp:txBody>
      <dsp:txXfrm>
        <a:off x="4373341" y="422998"/>
        <a:ext cx="1324748" cy="794849"/>
      </dsp:txXfrm>
    </dsp:sp>
    <dsp:sp modelId="{FDEBDF70-BF4B-49E3-AB4F-9D209305CEF9}">
      <dsp:nvSpPr>
        <dsp:cNvPr id="0" name=""/>
        <dsp:cNvSpPr/>
      </dsp:nvSpPr>
      <dsp:spPr>
        <a:xfrm>
          <a:off x="1669" y="1350322"/>
          <a:ext cx="1324748" cy="7948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Medical/clinical information</a:t>
          </a:r>
        </a:p>
      </dsp:txBody>
      <dsp:txXfrm>
        <a:off x="1669" y="1350322"/>
        <a:ext cx="1324748" cy="794849"/>
      </dsp:txXfrm>
    </dsp:sp>
    <dsp:sp modelId="{ADAE8376-0B1B-44C4-9CA3-8631F5D54BD7}">
      <dsp:nvSpPr>
        <dsp:cNvPr id="0" name=""/>
        <dsp:cNvSpPr/>
      </dsp:nvSpPr>
      <dsp:spPr>
        <a:xfrm>
          <a:off x="1458893" y="1350322"/>
          <a:ext cx="1324748" cy="7948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photos</a:t>
          </a:r>
        </a:p>
      </dsp:txBody>
      <dsp:txXfrm>
        <a:off x="1458893" y="1350322"/>
        <a:ext cx="1324748" cy="794849"/>
      </dsp:txXfrm>
    </dsp:sp>
    <dsp:sp modelId="{AA604601-9005-4C03-A77E-43B0CF9A2125}">
      <dsp:nvSpPr>
        <dsp:cNvPr id="0" name=""/>
        <dsp:cNvSpPr/>
      </dsp:nvSpPr>
      <dsp:spPr>
        <a:xfrm>
          <a:off x="2916117" y="1350322"/>
          <a:ext cx="1324748" cy="7948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Medical record #</a:t>
          </a:r>
        </a:p>
      </dsp:txBody>
      <dsp:txXfrm>
        <a:off x="2916117" y="1350322"/>
        <a:ext cx="1324748" cy="794849"/>
      </dsp:txXfrm>
    </dsp:sp>
    <dsp:sp modelId="{9293475A-4A63-4448-9FB2-7C006E014D30}">
      <dsp:nvSpPr>
        <dsp:cNvPr id="0" name=""/>
        <dsp:cNvSpPr/>
      </dsp:nvSpPr>
      <dsp:spPr>
        <a:xfrm>
          <a:off x="4373341" y="1350322"/>
          <a:ext cx="1324748" cy="7948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ea typeface="Arial"/>
              <a:cs typeface="Arial"/>
              <a:sym typeface="Arial"/>
            </a:rPr>
            <a:t>Any other identifying code, number, picture, etc.</a:t>
          </a:r>
        </a:p>
      </dsp:txBody>
      <dsp:txXfrm>
        <a:off x="4373341" y="1350322"/>
        <a:ext cx="1324748" cy="794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EE510-1181-47CB-8347-AF369420030A}">
      <dsp:nvSpPr>
        <dsp:cNvPr id="0" name=""/>
        <dsp:cNvSpPr/>
      </dsp:nvSpPr>
      <dsp:spPr>
        <a:xfrm>
          <a:off x="2143" y="54970"/>
          <a:ext cx="1700212" cy="10201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Desktop computers, laptops, tablets, smartphones and other mobile devices</a:t>
          </a:r>
        </a:p>
      </dsp:txBody>
      <dsp:txXfrm>
        <a:off x="2143" y="54970"/>
        <a:ext cx="1700212" cy="1020127"/>
      </dsp:txXfrm>
    </dsp:sp>
    <dsp:sp modelId="{8F3E1AE5-C4AF-4A14-BDE3-8EB4A7E96CDB}">
      <dsp:nvSpPr>
        <dsp:cNvPr id="0" name=""/>
        <dsp:cNvSpPr/>
      </dsp:nvSpPr>
      <dsp:spPr>
        <a:xfrm>
          <a:off x="1872376" y="54970"/>
          <a:ext cx="1700212" cy="10201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Memory sticks (USB, thumb drives)</a:t>
          </a:r>
        </a:p>
      </dsp:txBody>
      <dsp:txXfrm>
        <a:off x="1872376" y="54970"/>
        <a:ext cx="1700212" cy="1020127"/>
      </dsp:txXfrm>
    </dsp:sp>
    <dsp:sp modelId="{FDEBDF70-BF4B-49E3-AB4F-9D209305CEF9}">
      <dsp:nvSpPr>
        <dsp:cNvPr id="0" name=""/>
        <dsp:cNvSpPr/>
      </dsp:nvSpPr>
      <dsp:spPr>
        <a:xfrm>
          <a:off x="3742610" y="54970"/>
          <a:ext cx="1700212" cy="10201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Email or websites</a:t>
          </a:r>
        </a:p>
      </dsp:txBody>
      <dsp:txXfrm>
        <a:off x="3742610" y="54970"/>
        <a:ext cx="1700212" cy="1020127"/>
      </dsp:txXfrm>
    </dsp:sp>
    <dsp:sp modelId="{ADAE8376-0B1B-44C4-9CA3-8631F5D54BD7}">
      <dsp:nvSpPr>
        <dsp:cNvPr id="0" name=""/>
        <dsp:cNvSpPr/>
      </dsp:nvSpPr>
      <dsp:spPr>
        <a:xfrm>
          <a:off x="5612843" y="54970"/>
          <a:ext cx="1700212" cy="10201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Computer network</a:t>
          </a:r>
        </a:p>
      </dsp:txBody>
      <dsp:txXfrm>
        <a:off x="5612843" y="54970"/>
        <a:ext cx="1700212" cy="10201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2E673-2AFB-4553-B026-F2197DFEEB71}">
      <dsp:nvSpPr>
        <dsp:cNvPr id="0" name=""/>
        <dsp:cNvSpPr/>
      </dsp:nvSpPr>
      <dsp:spPr>
        <a:xfrm>
          <a:off x="640556" y="719"/>
          <a:ext cx="1504652" cy="90279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spc="15">
              <a:cs typeface="Arial"/>
            </a:rPr>
            <a:t>Close </a:t>
          </a:r>
          <a:r>
            <a:rPr lang="en-US" sz="1100" kern="1200" spc="10">
              <a:cs typeface="Arial"/>
            </a:rPr>
            <a:t>exam </a:t>
          </a:r>
          <a:r>
            <a:rPr lang="en-US" sz="1100" kern="1200" spc="15">
              <a:cs typeface="Arial"/>
            </a:rPr>
            <a:t>room </a:t>
          </a:r>
          <a:r>
            <a:rPr lang="en-US" sz="1100" kern="1200" spc="10">
              <a:cs typeface="Arial"/>
            </a:rPr>
            <a:t>doors when caring for patients or discussing their health</a:t>
          </a:r>
          <a:r>
            <a:rPr lang="en-US" sz="1100" kern="1200" spc="-120">
              <a:cs typeface="Arial"/>
            </a:rPr>
            <a:t> </a:t>
          </a:r>
          <a:r>
            <a:rPr lang="en-US" sz="1100" kern="1200" spc="10">
              <a:cs typeface="Arial"/>
            </a:rPr>
            <a:t>concerns</a:t>
          </a:r>
          <a:endParaRPr lang="en-US" sz="1100" kern="1200"/>
        </a:p>
      </dsp:txBody>
      <dsp:txXfrm>
        <a:off x="640556" y="719"/>
        <a:ext cx="1504652" cy="902791"/>
      </dsp:txXfrm>
    </dsp:sp>
    <dsp:sp modelId="{B0422F02-8E1D-4099-B194-F8CE322EE94D}">
      <dsp:nvSpPr>
        <dsp:cNvPr id="0" name=""/>
        <dsp:cNvSpPr/>
      </dsp:nvSpPr>
      <dsp:spPr>
        <a:xfrm>
          <a:off x="2295673" y="719"/>
          <a:ext cx="1504652" cy="90279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spc="10">
              <a:cs typeface="Arial"/>
            </a:rPr>
            <a:t>Tell </a:t>
          </a:r>
          <a:r>
            <a:rPr lang="en-US" sz="1100" kern="1200" spc="5">
              <a:cs typeface="Arial"/>
            </a:rPr>
            <a:t>your </a:t>
          </a:r>
          <a:r>
            <a:rPr lang="en-US" sz="1100" kern="1200" spc="10">
              <a:cs typeface="Arial"/>
            </a:rPr>
            <a:t>supervisor </a:t>
          </a:r>
          <a:r>
            <a:rPr lang="en-US" sz="1100" kern="1200" spc="5">
              <a:cs typeface="Arial"/>
            </a:rPr>
            <a:t>/ </a:t>
          </a:r>
          <a:r>
            <a:rPr lang="en-US" sz="1100" kern="1200" spc="10">
              <a:cs typeface="Arial"/>
            </a:rPr>
            <a:t>compliance </a:t>
          </a:r>
          <a:r>
            <a:rPr lang="en-US" sz="1100" kern="1200" spc="5">
              <a:cs typeface="Arial"/>
            </a:rPr>
            <a:t>if you </a:t>
          </a:r>
          <a:r>
            <a:rPr lang="en-US" sz="1100" kern="1200" spc="15">
              <a:cs typeface="Arial"/>
            </a:rPr>
            <a:t>see </a:t>
          </a:r>
          <a:r>
            <a:rPr lang="en-US" sz="1100" kern="1200" spc="10">
              <a:cs typeface="Arial"/>
            </a:rPr>
            <a:t>patient information in </a:t>
          </a:r>
          <a:r>
            <a:rPr lang="en-US" sz="1100" kern="1200" spc="15">
              <a:cs typeface="Arial"/>
            </a:rPr>
            <a:t>an open</a:t>
          </a:r>
          <a:r>
            <a:rPr lang="en-US" sz="1100" kern="1200" spc="-110">
              <a:cs typeface="Arial"/>
            </a:rPr>
            <a:t> </a:t>
          </a:r>
          <a:r>
            <a:rPr lang="en-US" sz="1100" kern="1200" spc="10">
              <a:cs typeface="Arial"/>
            </a:rPr>
            <a:t>trash container</a:t>
          </a:r>
          <a:endParaRPr lang="en-US" sz="1100" kern="1200"/>
        </a:p>
      </dsp:txBody>
      <dsp:txXfrm>
        <a:off x="2295673" y="719"/>
        <a:ext cx="1504652" cy="902791"/>
      </dsp:txXfrm>
    </dsp:sp>
    <dsp:sp modelId="{C9E3893F-9DE0-4BB1-883C-B9D6A1F01D5B}">
      <dsp:nvSpPr>
        <dsp:cNvPr id="0" name=""/>
        <dsp:cNvSpPr/>
      </dsp:nvSpPr>
      <dsp:spPr>
        <a:xfrm>
          <a:off x="3950791" y="719"/>
          <a:ext cx="1504652" cy="90279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Dispose of all paper with patient information using the shredder bins provided  </a:t>
          </a:r>
          <a:endParaRPr lang="en-US" sz="1100" kern="1200">
            <a:cs typeface="Arial"/>
          </a:endParaRPr>
        </a:p>
      </dsp:txBody>
      <dsp:txXfrm>
        <a:off x="3950791" y="719"/>
        <a:ext cx="1504652" cy="902791"/>
      </dsp:txXfrm>
    </dsp:sp>
    <dsp:sp modelId="{4F980E06-A607-4155-8359-746012DC84C0}">
      <dsp:nvSpPr>
        <dsp:cNvPr id="0" name=""/>
        <dsp:cNvSpPr/>
      </dsp:nvSpPr>
      <dsp:spPr>
        <a:xfrm>
          <a:off x="640556" y="1053975"/>
          <a:ext cx="1504652" cy="90279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spc="10">
              <a:cs typeface="Arial"/>
            </a:rPr>
            <a:t>Turn computer screens </a:t>
          </a:r>
          <a:r>
            <a:rPr lang="en-US" sz="1100" kern="1200" spc="15">
              <a:cs typeface="Arial"/>
            </a:rPr>
            <a:t>so </a:t>
          </a:r>
          <a:r>
            <a:rPr lang="en-US" sz="1100" kern="1200" spc="5">
              <a:cs typeface="Arial"/>
            </a:rPr>
            <a:t>patients </a:t>
          </a:r>
          <a:r>
            <a:rPr lang="en-US" sz="1100" kern="1200" spc="10">
              <a:cs typeface="Arial"/>
            </a:rPr>
            <a:t>and other </a:t>
          </a:r>
          <a:r>
            <a:rPr lang="en-US" sz="1100" kern="1200" spc="5">
              <a:cs typeface="Arial"/>
            </a:rPr>
            <a:t>individuals </a:t>
          </a:r>
          <a:r>
            <a:rPr lang="en-US" sz="1100" kern="1200" spc="10">
              <a:cs typeface="Arial"/>
            </a:rPr>
            <a:t>can’t </a:t>
          </a:r>
          <a:r>
            <a:rPr lang="en-US" sz="1100" kern="1200" spc="15">
              <a:cs typeface="Arial"/>
            </a:rPr>
            <a:t>see </a:t>
          </a:r>
          <a:r>
            <a:rPr lang="en-US" sz="1100" kern="1200" spc="10">
              <a:cs typeface="Arial"/>
            </a:rPr>
            <a:t>information </a:t>
          </a:r>
          <a:r>
            <a:rPr lang="en-US" sz="1100" kern="1200" spc="15">
              <a:cs typeface="Arial"/>
            </a:rPr>
            <a:t>on</a:t>
          </a:r>
          <a:r>
            <a:rPr lang="en-US" sz="1100" kern="1200" spc="-215">
              <a:cs typeface="Arial"/>
            </a:rPr>
            <a:t> </a:t>
          </a:r>
          <a:r>
            <a:rPr lang="en-US" sz="1100" kern="1200" spc="15">
              <a:cs typeface="Arial"/>
            </a:rPr>
            <a:t>the</a:t>
          </a:r>
          <a:r>
            <a:rPr lang="en-US" sz="1100" kern="1200">
              <a:cs typeface="Arial"/>
            </a:rPr>
            <a:t> </a:t>
          </a:r>
          <a:r>
            <a:rPr lang="en-US" sz="1100" kern="1200" spc="10">
              <a:cs typeface="Arial"/>
            </a:rPr>
            <a:t>screen</a:t>
          </a:r>
          <a:endParaRPr lang="en-US" sz="1100" kern="1200"/>
        </a:p>
      </dsp:txBody>
      <dsp:txXfrm>
        <a:off x="640556" y="1053975"/>
        <a:ext cx="1504652" cy="902791"/>
      </dsp:txXfrm>
    </dsp:sp>
    <dsp:sp modelId="{E74E8FCC-4B8B-4534-BC44-87B99BBF1D11}">
      <dsp:nvSpPr>
        <dsp:cNvPr id="0" name=""/>
        <dsp:cNvSpPr/>
      </dsp:nvSpPr>
      <dsp:spPr>
        <a:xfrm>
          <a:off x="2295673" y="1053975"/>
          <a:ext cx="1504652" cy="90279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spc="10">
              <a:cs typeface="Arial"/>
            </a:rPr>
            <a:t>Double-check e-mail </a:t>
          </a:r>
          <a:r>
            <a:rPr lang="en-US" sz="1100" kern="1200" spc="15">
              <a:cs typeface="Arial"/>
            </a:rPr>
            <a:t>addresses and </a:t>
          </a:r>
          <a:r>
            <a:rPr lang="en-US" sz="1100" kern="1200" spc="10">
              <a:cs typeface="Arial"/>
            </a:rPr>
            <a:t>fax </a:t>
          </a:r>
          <a:r>
            <a:rPr lang="en-US" sz="1100" kern="1200" spc="15">
              <a:cs typeface="Arial"/>
            </a:rPr>
            <a:t>numbers </a:t>
          </a:r>
          <a:r>
            <a:rPr lang="en-US" sz="1100" kern="1200" spc="10">
              <a:cs typeface="Arial"/>
            </a:rPr>
            <a:t>before securely </a:t>
          </a:r>
          <a:r>
            <a:rPr lang="en-US" sz="1100" kern="1200" spc="15">
              <a:cs typeface="Arial"/>
            </a:rPr>
            <a:t>sending </a:t>
          </a:r>
          <a:r>
            <a:rPr lang="en-US" sz="1100" kern="1200" spc="10">
              <a:cs typeface="Arial"/>
            </a:rPr>
            <a:t>patient </a:t>
          </a:r>
          <a:r>
            <a:rPr lang="en-US" sz="1100" kern="1200" spc="-195">
              <a:cs typeface="Arial"/>
            </a:rPr>
            <a:t> </a:t>
          </a:r>
          <a:r>
            <a:rPr lang="en-US" sz="1100" kern="1200" spc="10">
              <a:cs typeface="Arial"/>
            </a:rPr>
            <a:t>information</a:t>
          </a:r>
          <a:endParaRPr lang="en-US" sz="1100" kern="1200"/>
        </a:p>
      </dsp:txBody>
      <dsp:txXfrm>
        <a:off x="2295673" y="1053975"/>
        <a:ext cx="1504652" cy="902791"/>
      </dsp:txXfrm>
    </dsp:sp>
    <dsp:sp modelId="{8875AD12-06BD-479D-9AD2-BA5327B77635}">
      <dsp:nvSpPr>
        <dsp:cNvPr id="0" name=""/>
        <dsp:cNvSpPr/>
      </dsp:nvSpPr>
      <dsp:spPr>
        <a:xfrm>
          <a:off x="3959097" y="947807"/>
          <a:ext cx="1504652" cy="90279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spc="10">
              <a:cs typeface="Arial"/>
            </a:rPr>
            <a:t>Request </a:t>
          </a:r>
          <a:r>
            <a:rPr lang="en-US" sz="1100" kern="1200" spc="15">
              <a:cs typeface="Arial"/>
            </a:rPr>
            <a:t>2 </a:t>
          </a:r>
          <a:r>
            <a:rPr lang="en-US" sz="1100" kern="1200" spc="5">
              <a:cs typeface="Arial"/>
            </a:rPr>
            <a:t>identifiers </a:t>
          </a:r>
          <a:r>
            <a:rPr lang="en-US" sz="1100" kern="1200" spc="15">
              <a:cs typeface="Arial"/>
            </a:rPr>
            <a:t>(name </a:t>
          </a:r>
          <a:r>
            <a:rPr lang="en-US" sz="1100" kern="1200" spc="20">
              <a:cs typeface="Arial"/>
            </a:rPr>
            <a:t>&amp; </a:t>
          </a:r>
          <a:r>
            <a:rPr lang="en-US" sz="1100" kern="1200" spc="15">
              <a:cs typeface="Arial"/>
            </a:rPr>
            <a:t>DOB) </a:t>
          </a:r>
          <a:r>
            <a:rPr lang="en-US" sz="1100" kern="1200" spc="10">
              <a:cs typeface="Arial"/>
            </a:rPr>
            <a:t>to </a:t>
          </a:r>
          <a:r>
            <a:rPr lang="en-US" sz="1100" kern="1200" spc="5">
              <a:cs typeface="Arial"/>
            </a:rPr>
            <a:t>verify </a:t>
          </a:r>
          <a:r>
            <a:rPr lang="en-US" sz="1100" kern="1200" spc="15">
              <a:cs typeface="Arial"/>
            </a:rPr>
            <a:t>a </a:t>
          </a:r>
          <a:r>
            <a:rPr lang="en-US" sz="1100" kern="1200" spc="5">
              <a:cs typeface="Arial"/>
            </a:rPr>
            <a:t>patient’s </a:t>
          </a:r>
          <a:r>
            <a:rPr lang="en-US" sz="1100" kern="1200" spc="10">
              <a:cs typeface="Arial"/>
            </a:rPr>
            <a:t>identity before </a:t>
          </a:r>
          <a:r>
            <a:rPr lang="en-US" sz="1100" kern="1200" spc="5">
              <a:cs typeface="Arial"/>
            </a:rPr>
            <a:t>disclosing</a:t>
          </a:r>
          <a:r>
            <a:rPr lang="en-US" sz="1100" kern="1200" spc="-175">
              <a:cs typeface="Arial"/>
            </a:rPr>
            <a:t> </a:t>
          </a:r>
          <a:r>
            <a:rPr lang="en-US" sz="1100" kern="1200" spc="10">
              <a:cs typeface="Arial"/>
            </a:rPr>
            <a:t>PHI</a:t>
          </a:r>
          <a:endParaRPr lang="en-US" sz="1100" kern="1200"/>
        </a:p>
      </dsp:txBody>
      <dsp:txXfrm>
        <a:off x="3959097" y="947807"/>
        <a:ext cx="1504652" cy="902791"/>
      </dsp:txXfrm>
    </dsp:sp>
    <dsp:sp modelId="{40B58129-BDAB-4018-B8F9-5B98A01973D9}">
      <dsp:nvSpPr>
        <dsp:cNvPr id="0" name=""/>
        <dsp:cNvSpPr/>
      </dsp:nvSpPr>
      <dsp:spPr>
        <a:xfrm>
          <a:off x="640556" y="2107232"/>
          <a:ext cx="1504652" cy="90279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Double check all sheets of paper before mailing or handing to a patient</a:t>
          </a:r>
        </a:p>
      </dsp:txBody>
      <dsp:txXfrm>
        <a:off x="640556" y="2107232"/>
        <a:ext cx="1504652" cy="902791"/>
      </dsp:txXfrm>
    </dsp:sp>
    <dsp:sp modelId="{5E48C72E-AAA5-4C4D-B5C3-C56500963286}">
      <dsp:nvSpPr>
        <dsp:cNvPr id="0" name=""/>
        <dsp:cNvSpPr/>
      </dsp:nvSpPr>
      <dsp:spPr>
        <a:xfrm>
          <a:off x="2295673" y="2107232"/>
          <a:ext cx="1504652" cy="90279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Use low voices and discretion when discussing patient protected health information (PHI)</a:t>
          </a:r>
        </a:p>
      </dsp:txBody>
      <dsp:txXfrm>
        <a:off x="2295673" y="2107232"/>
        <a:ext cx="1504652" cy="902791"/>
      </dsp:txXfrm>
    </dsp:sp>
    <dsp:sp modelId="{BF4BAE88-5585-4B4C-BF90-D8327118C72A}">
      <dsp:nvSpPr>
        <dsp:cNvPr id="0" name=""/>
        <dsp:cNvSpPr/>
      </dsp:nvSpPr>
      <dsp:spPr>
        <a:xfrm>
          <a:off x="3950791" y="2107232"/>
          <a:ext cx="1504652" cy="90279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Correctly register patients and process billing information </a:t>
          </a:r>
        </a:p>
      </dsp:txBody>
      <dsp:txXfrm>
        <a:off x="3950791" y="2107232"/>
        <a:ext cx="1504652" cy="902791"/>
      </dsp:txXfrm>
    </dsp:sp>
    <dsp:sp modelId="{856C5E66-59E6-4951-9B85-3E3D6801D98D}">
      <dsp:nvSpPr>
        <dsp:cNvPr id="0" name=""/>
        <dsp:cNvSpPr/>
      </dsp:nvSpPr>
      <dsp:spPr>
        <a:xfrm>
          <a:off x="2295673" y="3160489"/>
          <a:ext cx="1504652" cy="90279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spc="10">
              <a:cs typeface="Arial"/>
            </a:rPr>
            <a:t>Report </a:t>
          </a:r>
          <a:r>
            <a:rPr lang="en-US" sz="1100" b="1" kern="1200" spc="10">
              <a:cs typeface="Arial"/>
            </a:rPr>
            <a:t>ALL </a:t>
          </a:r>
          <a:r>
            <a:rPr lang="en-US" sz="1100" kern="1200" spc="10">
              <a:cs typeface="Arial"/>
            </a:rPr>
            <a:t>privacy </a:t>
          </a:r>
          <a:r>
            <a:rPr lang="en-US" sz="1100" kern="1200" spc="15">
              <a:cs typeface="Arial"/>
            </a:rPr>
            <a:t>concerns </a:t>
          </a:r>
          <a:r>
            <a:rPr lang="en-US" sz="1100" kern="1200" spc="10">
              <a:cs typeface="Arial"/>
            </a:rPr>
            <a:t>to </a:t>
          </a:r>
          <a:r>
            <a:rPr lang="en-US" sz="1100" kern="1200" spc="5">
              <a:cs typeface="Arial"/>
            </a:rPr>
            <a:t>your </a:t>
          </a:r>
          <a:r>
            <a:rPr lang="en-US" sz="1100" kern="1200" spc="10">
              <a:cs typeface="Arial"/>
            </a:rPr>
            <a:t>supervisor or privacy</a:t>
          </a:r>
          <a:r>
            <a:rPr lang="en-US" sz="1100" kern="1200" spc="-100">
              <a:cs typeface="Arial"/>
            </a:rPr>
            <a:t> </a:t>
          </a:r>
          <a:r>
            <a:rPr lang="en-US" sz="1100" kern="1200" spc="10">
              <a:cs typeface="Arial"/>
            </a:rPr>
            <a:t>officer including lost or stolen PHI</a:t>
          </a:r>
        </a:p>
      </dsp:txBody>
      <dsp:txXfrm>
        <a:off x="2295673" y="3160489"/>
        <a:ext cx="1504652" cy="9027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DA46A-CC23-4BA6-8113-1B2EF946BAC9}">
      <dsp:nvSpPr>
        <dsp:cNvPr id="0" name=""/>
        <dsp:cNvSpPr/>
      </dsp:nvSpPr>
      <dsp:spPr>
        <a:xfrm>
          <a:off x="0" y="127000"/>
          <a:ext cx="1904999" cy="1143000"/>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spc="-5">
              <a:cs typeface="Segoe UI Symbol"/>
            </a:rPr>
            <a:t>Share patient information with family, friends, news reporters, etc. without prior approval from the patient</a:t>
          </a:r>
          <a:endParaRPr lang="en-US" sz="1300" kern="1200"/>
        </a:p>
      </dsp:txBody>
      <dsp:txXfrm>
        <a:off x="0" y="127000"/>
        <a:ext cx="1904999" cy="1143000"/>
      </dsp:txXfrm>
    </dsp:sp>
    <dsp:sp modelId="{9B817591-1A92-4A8F-8FE9-226933C78C77}">
      <dsp:nvSpPr>
        <dsp:cNvPr id="0" name=""/>
        <dsp:cNvSpPr/>
      </dsp:nvSpPr>
      <dsp:spPr>
        <a:xfrm>
          <a:off x="2095500" y="127000"/>
          <a:ext cx="1904999" cy="1143000"/>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spc="-5">
              <a:cs typeface="Arial"/>
            </a:rPr>
            <a:t>Talk about patients in public places, such as elevators, hallways or</a:t>
          </a:r>
          <a:r>
            <a:rPr lang="en-US" sz="1300" kern="1200" spc="160">
              <a:cs typeface="Arial"/>
            </a:rPr>
            <a:t> </a:t>
          </a:r>
          <a:r>
            <a:rPr lang="en-US" sz="1300" kern="1200" spc="-5">
              <a:cs typeface="Arial"/>
            </a:rPr>
            <a:t>cafeteria</a:t>
          </a:r>
          <a:r>
            <a:rPr lang="en-US" sz="1300" kern="1200">
              <a:cs typeface="Arial"/>
            </a:rPr>
            <a:t> </a:t>
          </a:r>
          <a:r>
            <a:rPr lang="en-US" sz="1300" kern="1200" spc="-5">
              <a:cs typeface="Arial"/>
            </a:rPr>
            <a:t>lines</a:t>
          </a:r>
          <a:endParaRPr lang="en-US" sz="1300" kern="1200"/>
        </a:p>
      </dsp:txBody>
      <dsp:txXfrm>
        <a:off x="2095500" y="127000"/>
        <a:ext cx="1904999" cy="1143000"/>
      </dsp:txXfrm>
    </dsp:sp>
    <dsp:sp modelId="{D67EE89F-4805-4736-8F69-8FC29DE6B03B}">
      <dsp:nvSpPr>
        <dsp:cNvPr id="0" name=""/>
        <dsp:cNvSpPr/>
      </dsp:nvSpPr>
      <dsp:spPr>
        <a:xfrm>
          <a:off x="4191000" y="127000"/>
          <a:ext cx="1904999" cy="1143000"/>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spc="-5">
              <a:cs typeface="Segoe UI Symbol"/>
            </a:rPr>
            <a:t>Allow faxes or printed e-mails containing PHI to lie around the office</a:t>
          </a:r>
          <a:endParaRPr lang="en-US" sz="1300" kern="1200"/>
        </a:p>
      </dsp:txBody>
      <dsp:txXfrm>
        <a:off x="4191000" y="127000"/>
        <a:ext cx="1904999" cy="1143000"/>
      </dsp:txXfrm>
    </dsp:sp>
    <dsp:sp modelId="{61C6C877-A20A-4B65-9590-CE9294AC3CA2}">
      <dsp:nvSpPr>
        <dsp:cNvPr id="0" name=""/>
        <dsp:cNvSpPr/>
      </dsp:nvSpPr>
      <dsp:spPr>
        <a:xfrm>
          <a:off x="0" y="1460500"/>
          <a:ext cx="1904999" cy="1143000"/>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spc="-5">
              <a:cs typeface="Segoe UI Symbol"/>
            </a:rPr>
            <a:t>Leave a medical record open while you leave the room to care for another patient</a:t>
          </a:r>
          <a:endParaRPr lang="en-US" sz="1300" kern="1200"/>
        </a:p>
      </dsp:txBody>
      <dsp:txXfrm>
        <a:off x="0" y="1460500"/>
        <a:ext cx="1904999" cy="1143000"/>
      </dsp:txXfrm>
    </dsp:sp>
    <dsp:sp modelId="{AB1B74E8-D2A5-4EDC-B469-7EC0FFAD1329}">
      <dsp:nvSpPr>
        <dsp:cNvPr id="0" name=""/>
        <dsp:cNvSpPr/>
      </dsp:nvSpPr>
      <dsp:spPr>
        <a:xfrm>
          <a:off x="2111730" y="1460500"/>
          <a:ext cx="1904999" cy="1143000"/>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spc="-5">
              <a:cs typeface="Segoe UI Symbol"/>
            </a:rPr>
            <a:t>Keep materials that connect patients’ names with their conditions out in the open where anyone can see them</a:t>
          </a:r>
          <a:endParaRPr lang="en-US" sz="1300" kern="1200"/>
        </a:p>
      </dsp:txBody>
      <dsp:txXfrm>
        <a:off x="2111730" y="1460500"/>
        <a:ext cx="1904999" cy="1143000"/>
      </dsp:txXfrm>
    </dsp:sp>
    <dsp:sp modelId="{3D0A6B94-4B2E-4D10-8FE6-CDB9F7F0119B}">
      <dsp:nvSpPr>
        <dsp:cNvPr id="0" name=""/>
        <dsp:cNvSpPr/>
      </dsp:nvSpPr>
      <dsp:spPr>
        <a:xfrm>
          <a:off x="4191000" y="1460500"/>
          <a:ext cx="1904999" cy="1143000"/>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spc="-5">
              <a:cs typeface="Segoe UI Symbol"/>
            </a:rPr>
            <a:t>Leave phone messages containing sensitive patient information on  answering machines or voicemail systems</a:t>
          </a:r>
          <a:endParaRPr lang="en-US" sz="1300" kern="1200"/>
        </a:p>
      </dsp:txBody>
      <dsp:txXfrm>
        <a:off x="4191000" y="1460500"/>
        <a:ext cx="1904999" cy="1143000"/>
      </dsp:txXfrm>
    </dsp:sp>
    <dsp:sp modelId="{744BB4D2-5110-409E-87BF-5FF72C122ABD}">
      <dsp:nvSpPr>
        <dsp:cNvPr id="0" name=""/>
        <dsp:cNvSpPr/>
      </dsp:nvSpPr>
      <dsp:spPr>
        <a:xfrm>
          <a:off x="2095500" y="2793999"/>
          <a:ext cx="1904999" cy="1143000"/>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spc="-5">
              <a:cs typeface="Segoe UI Symbol"/>
            </a:rPr>
            <a:t>Go into patient medical records unless you have a clinical or business  need to do so</a:t>
          </a:r>
          <a:endParaRPr lang="en-US" sz="1300" kern="1200"/>
        </a:p>
      </dsp:txBody>
      <dsp:txXfrm>
        <a:off x="2095500" y="2793999"/>
        <a:ext cx="1904999" cy="1143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AB0B3-EE36-42C2-BC7B-16FCEFC069A9}">
      <dsp:nvSpPr>
        <dsp:cNvPr id="0" name=""/>
        <dsp:cNvSpPr/>
      </dsp:nvSpPr>
      <dsp:spPr>
        <a:xfrm>
          <a:off x="3364" y="205850"/>
          <a:ext cx="1721122" cy="1299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b="1" kern="1200">
              <a:solidFill>
                <a:srgbClr val="002060"/>
              </a:solidFill>
            </a:rPr>
            <a:t>What is a business conflict of interest? </a:t>
          </a:r>
          <a:endParaRPr lang="en-US" sz="2100" kern="1200">
            <a:solidFill>
              <a:srgbClr val="002060"/>
            </a:solidFill>
          </a:endParaRPr>
        </a:p>
      </dsp:txBody>
      <dsp:txXfrm>
        <a:off x="3364" y="205850"/>
        <a:ext cx="1721122" cy="1299375"/>
      </dsp:txXfrm>
    </dsp:sp>
    <dsp:sp modelId="{A72A3DBE-462B-442C-8749-2B234170C93A}">
      <dsp:nvSpPr>
        <dsp:cNvPr id="0" name=""/>
        <dsp:cNvSpPr/>
      </dsp:nvSpPr>
      <dsp:spPr>
        <a:xfrm>
          <a:off x="1724487" y="23125"/>
          <a:ext cx="344224" cy="166482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918F41-CC4C-4920-B62B-56A76B3E6EDA}">
      <dsp:nvSpPr>
        <dsp:cNvPr id="0" name=""/>
        <dsp:cNvSpPr/>
      </dsp:nvSpPr>
      <dsp:spPr>
        <a:xfrm>
          <a:off x="2206401" y="23125"/>
          <a:ext cx="4681452" cy="1664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a:t>Any situation in which you or a family member have a personal interest (including a financial interest) that may influence, or may reasonably appear to influence, how you carry out your job </a:t>
          </a:r>
        </a:p>
      </dsp:txBody>
      <dsp:txXfrm>
        <a:off x="2206401" y="23125"/>
        <a:ext cx="4681452" cy="1664824"/>
      </dsp:txXfrm>
    </dsp:sp>
    <dsp:sp modelId="{E9739853-8AFA-410A-BA66-C009286D6B68}">
      <dsp:nvSpPr>
        <dsp:cNvPr id="0" name=""/>
        <dsp:cNvSpPr/>
      </dsp:nvSpPr>
      <dsp:spPr>
        <a:xfrm>
          <a:off x="3364" y="2081490"/>
          <a:ext cx="1721122" cy="701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b="1" kern="1200">
              <a:solidFill>
                <a:srgbClr val="002060"/>
              </a:solidFill>
            </a:rPr>
            <a:t>Who may be involved? </a:t>
          </a:r>
          <a:endParaRPr lang="en-US" sz="2100" kern="1200">
            <a:solidFill>
              <a:srgbClr val="002060"/>
            </a:solidFill>
          </a:endParaRPr>
        </a:p>
      </dsp:txBody>
      <dsp:txXfrm>
        <a:off x="3364" y="2081490"/>
        <a:ext cx="1721122" cy="701662"/>
      </dsp:txXfrm>
    </dsp:sp>
    <dsp:sp modelId="{142D6730-B17B-4507-9B5C-36D25CAA151F}">
      <dsp:nvSpPr>
        <dsp:cNvPr id="0" name=""/>
        <dsp:cNvSpPr/>
      </dsp:nvSpPr>
      <dsp:spPr>
        <a:xfrm>
          <a:off x="1724487" y="1763549"/>
          <a:ext cx="344224" cy="133754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7A9C2B-8348-4C3C-8F30-EE8FAB26EBB9}">
      <dsp:nvSpPr>
        <dsp:cNvPr id="0" name=""/>
        <dsp:cNvSpPr/>
      </dsp:nvSpPr>
      <dsp:spPr>
        <a:xfrm>
          <a:off x="2206401" y="1763549"/>
          <a:ext cx="4681452" cy="13375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a:t>In addition to yourself, a family member who is a spouse or domestic partner, child, parent, sibling or any person living in the same household </a:t>
          </a:r>
        </a:p>
      </dsp:txBody>
      <dsp:txXfrm>
        <a:off x="2206401" y="1763549"/>
        <a:ext cx="4681452" cy="1337544"/>
      </dsp:txXfrm>
    </dsp:sp>
    <dsp:sp modelId="{459C0421-131F-4EEE-B4FC-B5F1552DCFB9}">
      <dsp:nvSpPr>
        <dsp:cNvPr id="0" name=""/>
        <dsp:cNvSpPr/>
      </dsp:nvSpPr>
      <dsp:spPr>
        <a:xfrm>
          <a:off x="3364" y="3494634"/>
          <a:ext cx="1721122" cy="701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b="1" kern="1200">
              <a:solidFill>
                <a:srgbClr val="002060"/>
              </a:solidFill>
            </a:rPr>
            <a:t>What do I need to do? </a:t>
          </a:r>
          <a:endParaRPr lang="en-US" sz="2100" kern="1200">
            <a:solidFill>
              <a:srgbClr val="002060"/>
            </a:solidFill>
          </a:endParaRPr>
        </a:p>
      </dsp:txBody>
      <dsp:txXfrm>
        <a:off x="3364" y="3494634"/>
        <a:ext cx="1721122" cy="701662"/>
      </dsp:txXfrm>
    </dsp:sp>
    <dsp:sp modelId="{FB1EC07C-9152-4543-91E7-0058B018D7E1}">
      <dsp:nvSpPr>
        <dsp:cNvPr id="0" name=""/>
        <dsp:cNvSpPr/>
      </dsp:nvSpPr>
      <dsp:spPr>
        <a:xfrm>
          <a:off x="1724487" y="3176694"/>
          <a:ext cx="344224" cy="133754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BEB642-601C-4379-8FE2-2B87D6429BA6}">
      <dsp:nvSpPr>
        <dsp:cNvPr id="0" name=""/>
        <dsp:cNvSpPr/>
      </dsp:nvSpPr>
      <dsp:spPr>
        <a:xfrm>
          <a:off x="2206401" y="3176694"/>
          <a:ext cx="4681452" cy="13375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a:t>Let your manager or leader know if this situation comes up; you may need to formally disclose your interest to the organization </a:t>
          </a:r>
        </a:p>
      </dsp:txBody>
      <dsp:txXfrm>
        <a:off x="2206401" y="3176694"/>
        <a:ext cx="4681452" cy="13375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41909-7568-4DE0-ABFB-D9337E7C997C}">
      <dsp:nvSpPr>
        <dsp:cNvPr id="0" name=""/>
        <dsp:cNvSpPr/>
      </dsp:nvSpPr>
      <dsp:spPr>
        <a:xfrm>
          <a:off x="0" y="398000"/>
          <a:ext cx="7353069" cy="990675"/>
        </a:xfrm>
        <a:prstGeom prst="rect">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680" tIns="354076" rIns="57068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solidFill>
                <a:srgbClr val="002060"/>
              </a:solidFill>
            </a:rPr>
            <a:t>Phone:  857-345-0157</a:t>
          </a:r>
        </a:p>
        <a:p>
          <a:pPr marL="171450" lvl="1" indent="-171450" algn="l" defTabSz="755650">
            <a:lnSpc>
              <a:spcPct val="90000"/>
            </a:lnSpc>
            <a:spcBef>
              <a:spcPct val="0"/>
            </a:spcBef>
            <a:spcAft>
              <a:spcPct val="15000"/>
            </a:spcAft>
            <a:buChar char="•"/>
          </a:pPr>
          <a:r>
            <a:rPr lang="en-US" sz="1700" kern="1200">
              <a:solidFill>
                <a:srgbClr val="002060"/>
              </a:solidFill>
            </a:rPr>
            <a:t>Email: Eileen.Helle@BILH.org</a:t>
          </a:r>
        </a:p>
      </dsp:txBody>
      <dsp:txXfrm>
        <a:off x="0" y="398000"/>
        <a:ext cx="7353069" cy="990675"/>
      </dsp:txXfrm>
    </dsp:sp>
    <dsp:sp modelId="{4DF6A439-CF64-40BE-96A8-7A06092665E3}">
      <dsp:nvSpPr>
        <dsp:cNvPr id="0" name=""/>
        <dsp:cNvSpPr/>
      </dsp:nvSpPr>
      <dsp:spPr>
        <a:xfrm>
          <a:off x="367653" y="147080"/>
          <a:ext cx="5147148" cy="501840"/>
        </a:xfrm>
        <a:prstGeom prst="roundRect">
          <a:avLst/>
        </a:prstGeom>
        <a:solidFill>
          <a:srgbClr val="009E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550" tIns="0" rIns="194550" bIns="0" numCol="1" spcCol="1270" anchor="ctr" anchorCtr="0">
          <a:noAutofit/>
        </a:bodyPr>
        <a:lstStyle/>
        <a:p>
          <a:pPr marL="0" lvl="0" indent="0" algn="l" defTabSz="755650">
            <a:lnSpc>
              <a:spcPct val="90000"/>
            </a:lnSpc>
            <a:spcBef>
              <a:spcPct val="0"/>
            </a:spcBef>
            <a:spcAft>
              <a:spcPct val="35000"/>
            </a:spcAft>
            <a:buNone/>
          </a:pPr>
          <a:r>
            <a:rPr lang="en-US" sz="1700" kern="1200"/>
            <a:t>Compliance &amp; Privacy Officer: (Eileen </a:t>
          </a:r>
          <a:r>
            <a:rPr lang="en-US" sz="1700" kern="1200" err="1"/>
            <a:t>Helle</a:t>
          </a:r>
          <a:r>
            <a:rPr lang="en-US" sz="1700" kern="1200"/>
            <a:t>)</a:t>
          </a:r>
        </a:p>
      </dsp:txBody>
      <dsp:txXfrm>
        <a:off x="392151" y="171578"/>
        <a:ext cx="5098152" cy="452844"/>
      </dsp:txXfrm>
    </dsp:sp>
    <dsp:sp modelId="{78D1AF8C-5C6B-47DC-BD3C-0EF7345F9C45}">
      <dsp:nvSpPr>
        <dsp:cNvPr id="0" name=""/>
        <dsp:cNvSpPr/>
      </dsp:nvSpPr>
      <dsp:spPr>
        <a:xfrm>
          <a:off x="0" y="1731395"/>
          <a:ext cx="7353069" cy="990675"/>
        </a:xfrm>
        <a:prstGeom prst="rect">
          <a:avLst/>
        </a:prstGeom>
        <a:solidFill>
          <a:schemeClr val="lt1">
            <a:alpha val="90000"/>
            <a:hueOff val="0"/>
            <a:satOff val="0"/>
            <a:lumOff val="0"/>
            <a:alphaOff val="0"/>
          </a:schemeClr>
        </a:solidFill>
        <a:ln w="12700" cap="flat" cmpd="sng" algn="ctr">
          <a:solidFill>
            <a:srgbClr val="99C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680" tIns="354076" rIns="570680" bIns="120904" numCol="1" spcCol="1270" anchor="t" anchorCtr="0">
          <a:noAutofit/>
        </a:bodyPr>
        <a:lstStyle/>
        <a:p>
          <a:pPr marL="171450" lvl="1" indent="-171450" algn="l" defTabSz="755650">
            <a:lnSpc>
              <a:spcPct val="90000"/>
            </a:lnSpc>
            <a:spcBef>
              <a:spcPct val="0"/>
            </a:spcBef>
            <a:spcAft>
              <a:spcPct val="15000"/>
            </a:spcAft>
            <a:buChar char="•"/>
          </a:pPr>
          <a:r>
            <a:rPr lang="en-US" sz="1700" b="0" kern="1200">
              <a:solidFill>
                <a:srgbClr val="002060"/>
              </a:solidFill>
              <a:latin typeface="+mn-lt"/>
              <a:cs typeface="Arial"/>
            </a:rPr>
            <a:t>By phone: 888-753-6533</a:t>
          </a:r>
          <a:endParaRPr lang="en-US" sz="1700" b="0" kern="1200">
            <a:solidFill>
              <a:srgbClr val="002060"/>
            </a:solidFill>
            <a:latin typeface="+mn-lt"/>
          </a:endParaRPr>
        </a:p>
        <a:p>
          <a:pPr marL="171450" lvl="1" indent="-171450" algn="l" defTabSz="755650">
            <a:lnSpc>
              <a:spcPct val="90000"/>
            </a:lnSpc>
            <a:spcBef>
              <a:spcPct val="0"/>
            </a:spcBef>
            <a:spcAft>
              <a:spcPct val="15000"/>
            </a:spcAft>
            <a:buChar char="•"/>
          </a:pPr>
          <a:r>
            <a:rPr lang="en-US" sz="1700" b="0" kern="1200">
              <a:solidFill>
                <a:srgbClr val="002060"/>
              </a:solidFill>
              <a:latin typeface="+mn-lt"/>
            </a:rPr>
            <a:t>By Website: </a:t>
          </a:r>
          <a:r>
            <a:rPr lang="en-US" sz="1700" b="0" i="1" kern="1200">
              <a:solidFill>
                <a:srgbClr val="002060"/>
              </a:solidFill>
              <a:latin typeface="+mn-lt"/>
              <a:cs typeface="Arial"/>
              <a:hlinkClick xmlns:r="http://schemas.openxmlformats.org/officeDocument/2006/relationships" r:id="rId1"/>
            </a:rPr>
            <a:t>www.bilh.ethicspoint.com</a:t>
          </a:r>
          <a:endParaRPr lang="en-US" sz="1700" b="0" kern="1200">
            <a:solidFill>
              <a:srgbClr val="002060"/>
            </a:solidFill>
            <a:latin typeface="+mn-lt"/>
          </a:endParaRPr>
        </a:p>
      </dsp:txBody>
      <dsp:txXfrm>
        <a:off x="0" y="1731395"/>
        <a:ext cx="7353069" cy="990675"/>
      </dsp:txXfrm>
    </dsp:sp>
    <dsp:sp modelId="{B84E0352-CC48-471B-B80E-4BD4A9B8C4AE}">
      <dsp:nvSpPr>
        <dsp:cNvPr id="0" name=""/>
        <dsp:cNvSpPr/>
      </dsp:nvSpPr>
      <dsp:spPr>
        <a:xfrm>
          <a:off x="367653" y="1480475"/>
          <a:ext cx="5147148" cy="501840"/>
        </a:xfrm>
        <a:prstGeom prst="round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550" tIns="0" rIns="194550" bIns="0" numCol="1" spcCol="1270" anchor="ctr" anchorCtr="0">
          <a:noAutofit/>
        </a:bodyPr>
        <a:lstStyle/>
        <a:p>
          <a:pPr marL="0" lvl="0" indent="0" algn="l" defTabSz="755650">
            <a:lnSpc>
              <a:spcPct val="90000"/>
            </a:lnSpc>
            <a:spcBef>
              <a:spcPct val="0"/>
            </a:spcBef>
            <a:spcAft>
              <a:spcPct val="35000"/>
            </a:spcAft>
            <a:buNone/>
          </a:pPr>
          <a:r>
            <a:rPr lang="en-US" sz="1700" kern="1200"/>
            <a:t>Speak Up Hotline (Allows for anonymous reporting)</a:t>
          </a:r>
        </a:p>
      </dsp:txBody>
      <dsp:txXfrm>
        <a:off x="392151" y="1504973"/>
        <a:ext cx="5098152" cy="452844"/>
      </dsp:txXfrm>
    </dsp:sp>
    <dsp:sp modelId="{11EB7ACA-18CB-43FC-8D37-BE51A3572511}">
      <dsp:nvSpPr>
        <dsp:cNvPr id="0" name=""/>
        <dsp:cNvSpPr/>
      </dsp:nvSpPr>
      <dsp:spPr>
        <a:xfrm>
          <a:off x="0" y="3064790"/>
          <a:ext cx="7353069" cy="990675"/>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680" tIns="354076" rIns="57068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solidFill>
                <a:srgbClr val="002060"/>
              </a:solidFill>
            </a:rPr>
            <a:t>617-278-8300</a:t>
          </a:r>
        </a:p>
        <a:p>
          <a:pPr marL="171450" lvl="1" indent="-171450" algn="l" defTabSz="755650">
            <a:lnSpc>
              <a:spcPct val="90000"/>
            </a:lnSpc>
            <a:spcBef>
              <a:spcPct val="0"/>
            </a:spcBef>
            <a:spcAft>
              <a:spcPct val="15000"/>
            </a:spcAft>
            <a:buChar char="•"/>
          </a:pPr>
          <a:r>
            <a:rPr lang="en-US" sz="1700" kern="1200">
              <a:solidFill>
                <a:srgbClr val="002060"/>
              </a:solidFill>
            </a:rPr>
            <a:t>bilhintegrityandcompliance@bilh.org</a:t>
          </a:r>
        </a:p>
      </dsp:txBody>
      <dsp:txXfrm>
        <a:off x="0" y="3064790"/>
        <a:ext cx="7353069" cy="990675"/>
      </dsp:txXfrm>
    </dsp:sp>
    <dsp:sp modelId="{B6E7DB3A-C885-4B5D-8450-9CE181A5CAC5}">
      <dsp:nvSpPr>
        <dsp:cNvPr id="0" name=""/>
        <dsp:cNvSpPr/>
      </dsp:nvSpPr>
      <dsp:spPr>
        <a:xfrm>
          <a:off x="367653" y="2813870"/>
          <a:ext cx="5147148" cy="50184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550" tIns="0" rIns="194550" bIns="0" numCol="1" spcCol="1270" anchor="ctr" anchorCtr="0">
          <a:noAutofit/>
        </a:bodyPr>
        <a:lstStyle/>
        <a:p>
          <a:pPr marL="0" lvl="0" indent="0" algn="l" defTabSz="755650">
            <a:lnSpc>
              <a:spcPct val="90000"/>
            </a:lnSpc>
            <a:spcBef>
              <a:spcPct val="0"/>
            </a:spcBef>
            <a:spcAft>
              <a:spcPct val="35000"/>
            </a:spcAft>
            <a:buNone/>
          </a:pPr>
          <a:r>
            <a:rPr lang="en-US" sz="1700" kern="1200"/>
            <a:t>Integrity &amp; Compliance Main Line &amp; Email</a:t>
          </a:r>
        </a:p>
      </dsp:txBody>
      <dsp:txXfrm>
        <a:off x="392151" y="2838368"/>
        <a:ext cx="5098152"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38475" cy="465138"/>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sz="quarter" idx="1"/>
          </p:nvPr>
        </p:nvSpPr>
        <p:spPr>
          <a:xfrm>
            <a:off x="3970341" y="1"/>
            <a:ext cx="3038475" cy="465138"/>
          </a:xfrm>
          <a:prstGeom prst="rect">
            <a:avLst/>
          </a:prstGeom>
        </p:spPr>
        <p:txBody>
          <a:bodyPr vert="horz" lIns="91428" tIns="45714" rIns="91428" bIns="45714" rtlCol="0"/>
          <a:lstStyle>
            <a:lvl1pPr algn="r">
              <a:defRPr sz="1200"/>
            </a:lvl1pPr>
          </a:lstStyle>
          <a:p>
            <a:fld id="{2D9955C0-B8EA-4F23-B000-D6560CACA415}" type="datetimeFigureOut">
              <a:rPr lang="en-US" smtClean="0"/>
              <a:t>1/14/2025</a:t>
            </a:fld>
            <a:endParaRPr lang="en-US"/>
          </a:p>
        </p:txBody>
      </p:sp>
      <p:sp>
        <p:nvSpPr>
          <p:cNvPr id="4" name="Footer Placeholder 3"/>
          <p:cNvSpPr>
            <a:spLocks noGrp="1"/>
          </p:cNvSpPr>
          <p:nvPr>
            <p:ph type="ftr" sz="quarter" idx="2"/>
          </p:nvPr>
        </p:nvSpPr>
        <p:spPr>
          <a:xfrm>
            <a:off x="3" y="8829675"/>
            <a:ext cx="3038475" cy="465138"/>
          </a:xfrm>
          <a:prstGeom prst="rect">
            <a:avLst/>
          </a:prstGeom>
        </p:spPr>
        <p:txBody>
          <a:bodyPr vert="horz" lIns="91428" tIns="45714" rIns="91428"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70341" y="8829675"/>
            <a:ext cx="3038475" cy="465138"/>
          </a:xfrm>
          <a:prstGeom prst="rect">
            <a:avLst/>
          </a:prstGeom>
        </p:spPr>
        <p:txBody>
          <a:bodyPr vert="horz" lIns="91428" tIns="45714" rIns="91428" bIns="45714" rtlCol="0" anchor="b"/>
          <a:lstStyle>
            <a:lvl1pPr algn="r">
              <a:defRPr sz="1200"/>
            </a:lvl1pPr>
          </a:lstStyle>
          <a:p>
            <a:fld id="{E626EC01-727A-44A2-9BE0-F88E84AE392A}" type="slidenum">
              <a:rPr lang="en-US" smtClean="0"/>
              <a:t>‹#›</a:t>
            </a:fld>
            <a:endParaRPr lang="en-US"/>
          </a:p>
        </p:txBody>
      </p:sp>
    </p:spTree>
    <p:extLst>
      <p:ext uri="{BB962C8B-B14F-4D97-AF65-F5344CB8AC3E}">
        <p14:creationId xmlns:p14="http://schemas.microsoft.com/office/powerpoint/2010/main" val="3438536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6" tIns="46583" rIns="93166" bIns="46583" rtlCol="0"/>
          <a:lstStyle>
            <a:lvl1pPr algn="r">
              <a:defRPr sz="1200"/>
            </a:lvl1pPr>
          </a:lstStyle>
          <a:p>
            <a:fld id="{6E2360BD-9F2B-3E40-A204-AD6A71E97D71}" type="datetimeFigureOut">
              <a:rPr lang="en-US" smtClean="0"/>
              <a:t>1/14/2025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66" tIns="46583" rIns="93166" bIns="46583" rtlCol="0" anchor="b"/>
          <a:lstStyle>
            <a:lvl1pPr algn="r">
              <a:defRPr sz="1200"/>
            </a:lvl1pPr>
          </a:lstStyle>
          <a:p>
            <a:fld id="{4E0FE7EE-41BE-2646-AD78-BFE02926F1FD}" type="slidenum">
              <a:rPr lang="en-US" smtClean="0"/>
              <a:t>‹#›</a:t>
            </a:fld>
            <a:endParaRPr lang="en-US"/>
          </a:p>
        </p:txBody>
      </p:sp>
    </p:spTree>
    <p:extLst>
      <p:ext uri="{BB962C8B-B14F-4D97-AF65-F5344CB8AC3E}">
        <p14:creationId xmlns:p14="http://schemas.microsoft.com/office/powerpoint/2010/main" val="1061150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SOAbfUncV34&amp;feature=youtu.b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1</a:t>
            </a:fld>
            <a:endParaRPr lang="en-US"/>
          </a:p>
        </p:txBody>
      </p:sp>
    </p:spTree>
    <p:extLst>
      <p:ext uri="{BB962C8B-B14F-4D97-AF65-F5344CB8AC3E}">
        <p14:creationId xmlns:p14="http://schemas.microsoft.com/office/powerpoint/2010/main" val="2048366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FE7EE-41BE-2646-AD78-BFE02926F1FD}" type="slidenum">
              <a:rPr lang="en-US" smtClean="0"/>
              <a:t>39</a:t>
            </a:fld>
            <a:endParaRPr lang="en-US"/>
          </a:p>
        </p:txBody>
      </p:sp>
    </p:spTree>
    <p:extLst>
      <p:ext uri="{BB962C8B-B14F-4D97-AF65-F5344CB8AC3E}">
        <p14:creationId xmlns:p14="http://schemas.microsoft.com/office/powerpoint/2010/main" val="992174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FE7EE-41BE-2646-AD78-BFE02926F1FD}" type="slidenum">
              <a:rPr lang="en-US" smtClean="0"/>
              <a:t>58</a:t>
            </a:fld>
            <a:endParaRPr lang="en-US"/>
          </a:p>
        </p:txBody>
      </p:sp>
    </p:spTree>
    <p:extLst>
      <p:ext uri="{BB962C8B-B14F-4D97-AF65-F5344CB8AC3E}">
        <p14:creationId xmlns:p14="http://schemas.microsoft.com/office/powerpoint/2010/main" val="819489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FE7EE-41BE-2646-AD78-BFE02926F1FD}" type="slidenum">
              <a:rPr lang="en-US" smtClean="0"/>
              <a:t>59</a:t>
            </a:fld>
            <a:endParaRPr lang="en-US"/>
          </a:p>
        </p:txBody>
      </p:sp>
    </p:spTree>
    <p:extLst>
      <p:ext uri="{BB962C8B-B14F-4D97-AF65-F5344CB8AC3E}">
        <p14:creationId xmlns:p14="http://schemas.microsoft.com/office/powerpoint/2010/main" val="2922088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0" lvl="1" indent="-342900">
              <a:buFont typeface="Wingdings" panose="05000000000000000000" pitchFamily="2" charset="2"/>
              <a:buChar char="Ø"/>
              <a:defRPr/>
            </a:pPr>
            <a:r>
              <a:rPr lang="en-US" sz="2200">
                <a:solidFill>
                  <a:srgbClr val="002060"/>
                </a:solidFill>
                <a:latin typeface="Arial" panose="020B0604020202020204" pitchFamily="34" charset="0"/>
                <a:cs typeface="Arial" panose="020B0604020202020204" pitchFamily="34" charset="0"/>
              </a:rPr>
              <a:t>Confidential access to resources for counseling, financial consultation, emotional well-being, family and legal resources and referrals.</a:t>
            </a:r>
          </a:p>
          <a:p>
            <a:pPr marL="857250" lvl="1" indent="-342900">
              <a:buFont typeface="Wingdings" panose="05000000000000000000" pitchFamily="2" charset="2"/>
              <a:buChar char="Ø"/>
              <a:defRPr/>
            </a:pPr>
            <a:endParaRPr lang="en-US" sz="2200">
              <a:solidFill>
                <a:srgbClr val="002060"/>
              </a:solidFill>
              <a:latin typeface="Arial" panose="020B0604020202020204" pitchFamily="34" charset="0"/>
              <a:cs typeface="Arial" panose="020B0604020202020204" pitchFamily="34" charset="0"/>
            </a:endParaRPr>
          </a:p>
          <a:p>
            <a:pPr marL="857250" lvl="1" indent="-342900">
              <a:buFont typeface="Wingdings" panose="05000000000000000000" pitchFamily="2" charset="2"/>
              <a:buChar char="Ø"/>
              <a:defRPr/>
            </a:pPr>
            <a:r>
              <a:rPr lang="en-US" sz="2200">
                <a:solidFill>
                  <a:srgbClr val="002060"/>
                </a:solidFill>
                <a:latin typeface="Arial" panose="020B0604020202020204" pitchFamily="34" charset="0"/>
                <a:cs typeface="Arial" panose="020B0604020202020204" pitchFamily="34" charset="0"/>
              </a:rPr>
              <a:t>Licensed professionals available 24 hours a day, 7 days a week .</a:t>
            </a:r>
          </a:p>
          <a:p>
            <a:pPr>
              <a:defRPr/>
            </a:pPr>
            <a:endParaRPr lang="en-US" altLang="en-US" sz="2200"/>
          </a:p>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68</a:t>
            </a:fld>
            <a:endParaRPr lang="en-US"/>
          </a:p>
        </p:txBody>
      </p:sp>
    </p:spTree>
    <p:extLst>
      <p:ext uri="{BB962C8B-B14F-4D97-AF65-F5344CB8AC3E}">
        <p14:creationId xmlns:p14="http://schemas.microsoft.com/office/powerpoint/2010/main" val="916633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0" lvl="1" indent="-342900">
              <a:buFont typeface="Wingdings" panose="05000000000000000000" pitchFamily="2" charset="2"/>
              <a:buChar char="Ø"/>
              <a:defRPr/>
            </a:pPr>
            <a:r>
              <a:rPr lang="en-US" sz="2200">
                <a:solidFill>
                  <a:srgbClr val="002060"/>
                </a:solidFill>
                <a:latin typeface="Arial" panose="020B0604020202020204" pitchFamily="34" charset="0"/>
                <a:cs typeface="Arial" panose="020B0604020202020204" pitchFamily="34" charset="0"/>
              </a:rPr>
              <a:t>Confidential access to resources for counseling, financial consultation, emotional well-being, family and legal resources and referrals.</a:t>
            </a:r>
          </a:p>
          <a:p>
            <a:pPr marL="857250" lvl="1" indent="-342900">
              <a:buFont typeface="Wingdings" panose="05000000000000000000" pitchFamily="2" charset="2"/>
              <a:buChar char="Ø"/>
              <a:defRPr/>
            </a:pPr>
            <a:endParaRPr lang="en-US" sz="2200">
              <a:solidFill>
                <a:srgbClr val="002060"/>
              </a:solidFill>
              <a:latin typeface="Arial" panose="020B0604020202020204" pitchFamily="34" charset="0"/>
              <a:cs typeface="Arial" panose="020B0604020202020204" pitchFamily="34" charset="0"/>
            </a:endParaRPr>
          </a:p>
          <a:p>
            <a:pPr marL="857250" lvl="1" indent="-342900">
              <a:buFont typeface="Wingdings" panose="05000000000000000000" pitchFamily="2" charset="2"/>
              <a:buChar char="Ø"/>
              <a:defRPr/>
            </a:pPr>
            <a:r>
              <a:rPr lang="en-US" sz="2200">
                <a:solidFill>
                  <a:srgbClr val="002060"/>
                </a:solidFill>
                <a:latin typeface="Arial" panose="020B0604020202020204" pitchFamily="34" charset="0"/>
                <a:cs typeface="Arial" panose="020B0604020202020204" pitchFamily="34" charset="0"/>
              </a:rPr>
              <a:t>Licensed professionals available 24 hours a day, 7 days a week .</a:t>
            </a:r>
          </a:p>
          <a:p>
            <a:pPr>
              <a:defRPr/>
            </a:pPr>
            <a:endParaRPr lang="en-US" altLang="en-US" sz="2200"/>
          </a:p>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69</a:t>
            </a:fld>
            <a:endParaRPr lang="en-US"/>
          </a:p>
        </p:txBody>
      </p:sp>
    </p:spTree>
    <p:extLst>
      <p:ext uri="{BB962C8B-B14F-4D97-AF65-F5344CB8AC3E}">
        <p14:creationId xmlns:p14="http://schemas.microsoft.com/office/powerpoint/2010/main" val="3551852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71</a:t>
            </a:fld>
            <a:endParaRPr lang="en-US"/>
          </a:p>
        </p:txBody>
      </p:sp>
    </p:spTree>
    <p:extLst>
      <p:ext uri="{BB962C8B-B14F-4D97-AF65-F5344CB8AC3E}">
        <p14:creationId xmlns:p14="http://schemas.microsoft.com/office/powerpoint/2010/main" val="1518239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174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82</a:t>
            </a:fld>
            <a:endParaRPr lang="en-US"/>
          </a:p>
        </p:txBody>
      </p:sp>
    </p:spTree>
    <p:extLst>
      <p:ext uri="{BB962C8B-B14F-4D97-AF65-F5344CB8AC3E}">
        <p14:creationId xmlns:p14="http://schemas.microsoft.com/office/powerpoint/2010/main" val="2632789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89</a:t>
            </a:fld>
            <a:endParaRPr lang="en-US"/>
          </a:p>
        </p:txBody>
      </p:sp>
    </p:spTree>
    <p:extLst>
      <p:ext uri="{BB962C8B-B14F-4D97-AF65-F5344CB8AC3E}">
        <p14:creationId xmlns:p14="http://schemas.microsoft.com/office/powerpoint/2010/main" val="151823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109</a:t>
            </a:fld>
            <a:endParaRPr lang="en-US"/>
          </a:p>
        </p:txBody>
      </p:sp>
    </p:spTree>
    <p:extLst>
      <p:ext uri="{BB962C8B-B14F-4D97-AF65-F5344CB8AC3E}">
        <p14:creationId xmlns:p14="http://schemas.microsoft.com/office/powerpoint/2010/main" val="1518239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7</a:t>
            </a:fld>
            <a:endParaRPr lang="en-US"/>
          </a:p>
        </p:txBody>
      </p:sp>
    </p:spTree>
    <p:extLst>
      <p:ext uri="{BB962C8B-B14F-4D97-AF65-F5344CB8AC3E}">
        <p14:creationId xmlns:p14="http://schemas.microsoft.com/office/powerpoint/2010/main" val="992174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FE7EE-41BE-2646-AD78-BFE02926F1FD}" type="slidenum">
              <a:rPr lang="en-US" smtClean="0"/>
              <a:t>120</a:t>
            </a:fld>
            <a:endParaRPr lang="en-US"/>
          </a:p>
        </p:txBody>
      </p:sp>
    </p:spTree>
    <p:extLst>
      <p:ext uri="{BB962C8B-B14F-4D97-AF65-F5344CB8AC3E}">
        <p14:creationId xmlns:p14="http://schemas.microsoft.com/office/powerpoint/2010/main" val="3829274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FE7EE-41BE-2646-AD78-BFE02926F1FD}" type="slidenum">
              <a:rPr lang="en-US" smtClean="0"/>
              <a:t>123</a:t>
            </a:fld>
            <a:endParaRPr lang="en-US"/>
          </a:p>
        </p:txBody>
      </p:sp>
    </p:spTree>
    <p:extLst>
      <p:ext uri="{BB962C8B-B14F-4D97-AF65-F5344CB8AC3E}">
        <p14:creationId xmlns:p14="http://schemas.microsoft.com/office/powerpoint/2010/main" val="756234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129</a:t>
            </a:fld>
            <a:endParaRPr lang="en-US"/>
          </a:p>
        </p:txBody>
      </p:sp>
    </p:spTree>
    <p:extLst>
      <p:ext uri="{BB962C8B-B14F-4D97-AF65-F5344CB8AC3E}">
        <p14:creationId xmlns:p14="http://schemas.microsoft.com/office/powerpoint/2010/main" val="1518239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141</a:t>
            </a:fld>
            <a:endParaRPr lang="en-US"/>
          </a:p>
        </p:txBody>
      </p:sp>
    </p:spTree>
    <p:extLst>
      <p:ext uri="{BB962C8B-B14F-4D97-AF65-F5344CB8AC3E}">
        <p14:creationId xmlns:p14="http://schemas.microsoft.com/office/powerpoint/2010/main" val="1518239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00:01-00:02</a:t>
            </a:r>
          </a:p>
          <a:p>
            <a:endParaRPr lang="en-US"/>
          </a:p>
          <a:p>
            <a:r>
              <a:rPr lang="en-US"/>
              <a:t>1-minute video highlighting</a:t>
            </a:r>
            <a:r>
              <a:rPr lang="en-US" baseline="0"/>
              <a:t> the faces of our employees and the opportunity to make a difference to our patients.</a:t>
            </a:r>
          </a:p>
          <a:p>
            <a:endParaRPr lang="en-US" baseline="0"/>
          </a:p>
          <a:p>
            <a:pPr marL="171428" indent="-171428">
              <a:buFont typeface="Arial" panose="020B0604020202020204" pitchFamily="34" charset="0"/>
              <a:buChar char="•"/>
            </a:pPr>
            <a:r>
              <a:rPr lang="en-US" baseline="0"/>
              <a:t>Segue:  You’ve had a chance to meet some of our colleagues across the system.  BILH and its entities are committed to providing a welcoming environment where diversity can truly thrive—where you can do the work that you love and advance your careers.  We are incredibly proud of our workforce—talented, dedicated to keeping patients at the center and inclusive and respectful of all backgrounds.</a:t>
            </a:r>
          </a:p>
          <a:p>
            <a:endParaRPr lang="en-US" baseline="0"/>
          </a:p>
          <a:p>
            <a:pPr marL="171428" indent="-171428">
              <a:buFont typeface="Arial" panose="020B0604020202020204" pitchFamily="34" charset="0"/>
              <a:buChar char="•"/>
            </a:pPr>
            <a:r>
              <a:rPr lang="en-US" baseline="0"/>
              <a:t>Now, let’s take a look at what makes up our system.</a:t>
            </a:r>
            <a:endParaRPr lang="en-US"/>
          </a:p>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144</a:t>
            </a:fld>
            <a:endParaRPr lang="en-US"/>
          </a:p>
        </p:txBody>
      </p:sp>
    </p:spTree>
    <p:extLst>
      <p:ext uri="{BB962C8B-B14F-4D97-AF65-F5344CB8AC3E}">
        <p14:creationId xmlns:p14="http://schemas.microsoft.com/office/powerpoint/2010/main" val="398885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00:11- 00:13</a:t>
            </a:r>
          </a:p>
          <a:p>
            <a:r>
              <a:rPr lang="en-US"/>
              <a:t>AN INTRODUCTION TO BILH FROM DR. KEVIN TABB</a:t>
            </a:r>
          </a:p>
          <a:p>
            <a:endParaRPr lang="en-US"/>
          </a:p>
          <a:p>
            <a:pPr marL="171428" indent="-171428">
              <a:buFont typeface="Arial" panose="020B0604020202020204" pitchFamily="34" charset="0"/>
              <a:buChar char="•"/>
            </a:pPr>
            <a:r>
              <a:rPr lang="en-US"/>
              <a:t>As you heard from Dr. Tabb, we’ve got a tremendous opportunity ahead to do things that no one else has done and to make our dreams a reality for our patients and that’s anyone who walks into our doors. </a:t>
            </a:r>
          </a:p>
          <a:p>
            <a:pPr marL="171428" indent="-171428">
              <a:buFont typeface="Arial" panose="020B0604020202020204" pitchFamily="34" charset="0"/>
              <a:buChar char="•"/>
            </a:pPr>
            <a:endParaRPr lang="en-US"/>
          </a:p>
          <a:p>
            <a:pPr marL="171428" indent="-171428">
              <a:buFont typeface="Arial" panose="020B0604020202020204" pitchFamily="34" charset="0"/>
              <a:buChar char="•"/>
            </a:pPr>
            <a:r>
              <a:rPr lang="en-US"/>
              <a:t>Keep your eyes out for Dr. Tabb’s monthly BILH newsletter where we all have an opportunity to hear first hand key information about our system development.</a:t>
            </a:r>
            <a:br>
              <a:rPr lang="en-US"/>
            </a:br>
            <a:endParaRPr lang="en-US"/>
          </a:p>
          <a:p>
            <a:pPr marL="171428" indent="-171428">
              <a:buFont typeface="Arial" panose="020B0604020202020204" pitchFamily="34" charset="0"/>
              <a:buChar char="•"/>
            </a:pPr>
            <a:r>
              <a:rPr lang="en-US"/>
              <a:t>You may be wondering about this blue logo?  Some have said it reminds them of a bird in flight, or even origami.    </a:t>
            </a:r>
            <a:br>
              <a:rPr lang="en-US"/>
            </a:br>
            <a:endParaRPr lang="en-US"/>
          </a:p>
          <a:p>
            <a:pPr marL="171428" indent="-171428">
              <a:buFont typeface="Arial" panose="020B0604020202020204" pitchFamily="34" charset="0"/>
              <a:buChar char="•"/>
            </a:pPr>
            <a:endParaRPr lang="en-US"/>
          </a:p>
          <a:p>
            <a:endParaRPr lang="en-US"/>
          </a:p>
          <a:p>
            <a:endParaRPr lang="en-US"/>
          </a:p>
          <a:p>
            <a:endParaRPr lang="en-US"/>
          </a:p>
          <a:p>
            <a:r>
              <a:rPr lang="en-US"/>
              <a:t>The link below to the 1 minute 15 second video is embedded in the slide:  </a:t>
            </a:r>
            <a:r>
              <a:rPr lang="en-US">
                <a:hlinkClick r:id="rId3"/>
              </a:rPr>
              <a:t>https://www.youtube.com/watch?v=SOAbfUncV34&amp;feature=youtu.be</a:t>
            </a:r>
            <a:endParaRPr lang="en-US"/>
          </a:p>
          <a:p>
            <a:endParaRPr lang="en-US"/>
          </a:p>
          <a:p>
            <a:endParaRPr lang="en-US"/>
          </a:p>
          <a:p>
            <a:pPr marL="171428" indent="-171428">
              <a:buFont typeface="Arial" panose="020B0604020202020204" pitchFamily="34" charset="0"/>
              <a:buChar char="•"/>
            </a:pPr>
            <a:endParaRPr lang="en-US"/>
          </a:p>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8</a:t>
            </a:fld>
            <a:endParaRPr lang="en-US"/>
          </a:p>
        </p:txBody>
      </p:sp>
    </p:spTree>
    <p:extLst>
      <p:ext uri="{BB962C8B-B14F-4D97-AF65-F5344CB8AC3E}">
        <p14:creationId xmlns:p14="http://schemas.microsoft.com/office/powerpoint/2010/main" val="45240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93688"/>
            <a:ext cx="4181475" cy="3136900"/>
          </a:xfrm>
        </p:spPr>
      </p:sp>
      <p:sp>
        <p:nvSpPr>
          <p:cNvPr id="3" name="Notes Placeholder 2"/>
          <p:cNvSpPr>
            <a:spLocks noGrp="1"/>
          </p:cNvSpPr>
          <p:nvPr>
            <p:ph type="body" idx="1"/>
          </p:nvPr>
        </p:nvSpPr>
        <p:spPr>
          <a:xfrm>
            <a:off x="580333" y="3797484"/>
            <a:ext cx="5842818" cy="3660457"/>
          </a:xfrm>
        </p:spPr>
        <p:txBody>
          <a:bodyPr/>
          <a:lstStyle/>
          <a:p>
            <a:r>
              <a:rPr lang="en-US"/>
              <a:t>00:00 - 00:01  </a:t>
            </a:r>
          </a:p>
          <a:p>
            <a:r>
              <a:rPr lang="en-US" i="1"/>
              <a:t>WHY ARE WE CREATING AN INTEGRATED HEALTH SYSTEM AND WHY NOW</a:t>
            </a:r>
          </a:p>
          <a:p>
            <a:endParaRPr lang="en-US"/>
          </a:p>
          <a:p>
            <a:endParaRPr lang="en-US"/>
          </a:p>
          <a:p>
            <a:pPr marL="171428" indent="-171428">
              <a:buFont typeface="Arial" panose="020B0604020202020204" pitchFamily="34" charset="0"/>
              <a:buChar char="•"/>
            </a:pPr>
            <a:r>
              <a:rPr lang="en-US"/>
              <a:t>Welcome</a:t>
            </a:r>
            <a:r>
              <a:rPr lang="en-US" baseline="0"/>
              <a:t> to BIDMC and welcome to BILH—that’s short for Beth Israel Lahey Health, our regional system that came together only </a:t>
            </a:r>
            <a:r>
              <a:rPr lang="en-US"/>
              <a:t>______</a:t>
            </a:r>
            <a:r>
              <a:rPr lang="en-US" baseline="0"/>
              <a:t> months ago!</a:t>
            </a:r>
          </a:p>
          <a:p>
            <a:pPr marL="171428" indent="-171428">
              <a:buFont typeface="Arial" panose="020B0604020202020204" pitchFamily="34" charset="0"/>
              <a:buChar char="•"/>
            </a:pPr>
            <a:endParaRPr lang="en-US" baseline="0"/>
          </a:p>
          <a:p>
            <a:pPr marL="171428" indent="-171428">
              <a:buFont typeface="Arial" panose="020B0604020202020204" pitchFamily="34" charset="0"/>
              <a:buChar char="•"/>
            </a:pPr>
            <a:r>
              <a:rPr lang="en-US" baseline="0"/>
              <a:t>How many of you are familiar with BILH?  Curious, what have you heard? </a:t>
            </a:r>
            <a:r>
              <a:rPr lang="en-US" i="1" baseline="0"/>
              <a:t>(Take responses, validate, clarify, etc.)</a:t>
            </a:r>
          </a:p>
          <a:p>
            <a:pPr marL="171428" indent="-171428">
              <a:buFont typeface="Arial" panose="020B0604020202020204" pitchFamily="34" charset="0"/>
              <a:buChar char="•"/>
            </a:pPr>
            <a:endParaRPr lang="en-US" i="1" baseline="0"/>
          </a:p>
          <a:p>
            <a:pPr marL="171428" indent="-171428">
              <a:buFont typeface="Arial" panose="020B0604020202020204" pitchFamily="34" charset="0"/>
              <a:buChar char="•"/>
            </a:pPr>
            <a:r>
              <a:rPr lang="en-US" baseline="0"/>
              <a:t>We believe that there is a better way to deliver care to our patients, work to keep our communities healthy—and develop our professional careers at the same time because our opportunities to learn are expansive.</a:t>
            </a:r>
          </a:p>
          <a:p>
            <a:endParaRPr lang="en-US"/>
          </a:p>
        </p:txBody>
      </p:sp>
      <p:sp>
        <p:nvSpPr>
          <p:cNvPr id="4" name="Slide Number Placeholder 3"/>
          <p:cNvSpPr>
            <a:spLocks noGrp="1"/>
          </p:cNvSpPr>
          <p:nvPr>
            <p:ph type="sldNum" sz="quarter" idx="10"/>
          </p:nvPr>
        </p:nvSpPr>
        <p:spPr/>
        <p:txBody>
          <a:bodyPr/>
          <a:lstStyle/>
          <a:p>
            <a:fld id="{E8D171AC-29F8-4271-AEE1-559C9409A8E9}" type="slidenum">
              <a:rPr lang="en-US" smtClean="0"/>
              <a:t>9</a:t>
            </a:fld>
            <a:endParaRPr lang="en-US"/>
          </a:p>
        </p:txBody>
      </p:sp>
    </p:spTree>
    <p:extLst>
      <p:ext uri="{BB962C8B-B14F-4D97-AF65-F5344CB8AC3E}">
        <p14:creationId xmlns:p14="http://schemas.microsoft.com/office/powerpoint/2010/main" val="428449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269875"/>
            <a:ext cx="2879725" cy="2160588"/>
          </a:xfrm>
        </p:spPr>
      </p:sp>
      <p:sp>
        <p:nvSpPr>
          <p:cNvPr id="3" name="Notes Placeholder 2"/>
          <p:cNvSpPr>
            <a:spLocks noGrp="1"/>
          </p:cNvSpPr>
          <p:nvPr>
            <p:ph type="body" idx="1"/>
          </p:nvPr>
        </p:nvSpPr>
        <p:spPr>
          <a:xfrm>
            <a:off x="163220" y="2535205"/>
            <a:ext cx="6509543" cy="6643883"/>
          </a:xfrm>
        </p:spPr>
        <p:txBody>
          <a:bodyPr/>
          <a:lstStyle/>
          <a:p>
            <a:r>
              <a:rPr lang="en-US"/>
              <a:t>00:02 – 00:05</a:t>
            </a:r>
          </a:p>
          <a:p>
            <a:r>
              <a:rPr lang="en-US" i="1"/>
              <a:t>WHAT KINDS OF ORGANIZATIONS AND HOW MANY STAFF/MDS SUPPORTING OUR PATIENTS AND KEY SPECIALTIES</a:t>
            </a:r>
          </a:p>
          <a:p>
            <a:endParaRPr lang="en-US"/>
          </a:p>
          <a:p>
            <a:pPr marL="171428" indent="-171428">
              <a:buFont typeface="Arial" panose="020B0604020202020204" pitchFamily="34" charset="0"/>
              <a:buChar char="•"/>
            </a:pPr>
            <a:r>
              <a:rPr lang="en-US" sz="1100"/>
              <a:t>You can see here  that we have  different types of healthcare organizations: </a:t>
            </a:r>
          </a:p>
          <a:p>
            <a:pPr marL="628571" lvl="1" indent="-171428">
              <a:buFont typeface="Arial" panose="020B0604020202020204" pitchFamily="34" charset="0"/>
              <a:buChar char="•"/>
            </a:pPr>
            <a:r>
              <a:rPr lang="en-US" sz="1100"/>
              <a:t>8 Community hospitals, so critical to the communities they serve </a:t>
            </a:r>
          </a:p>
          <a:p>
            <a:pPr marL="628571" lvl="1" indent="-171428">
              <a:buFont typeface="Arial" panose="020B0604020202020204" pitchFamily="34" charset="0"/>
              <a:buChar char="•"/>
            </a:pPr>
            <a:r>
              <a:rPr lang="en-US" sz="1100"/>
              <a:t>4 Academic medical centers and teaching hospitals, where beyond patient care, you’ll find interns, residents and fellows pursuing education, and where research is being conducted </a:t>
            </a:r>
          </a:p>
          <a:p>
            <a:pPr marL="628571" lvl="1" indent="-171428">
              <a:buFont typeface="Arial" panose="020B0604020202020204" pitchFamily="34" charset="0"/>
              <a:buChar char="•"/>
            </a:pPr>
            <a:r>
              <a:rPr lang="en-US" sz="1100"/>
              <a:t>1 hospital that specializes in orthopedics (for hip and knee replacements and more) </a:t>
            </a:r>
          </a:p>
          <a:p>
            <a:pPr marL="628571" lvl="1" indent="-171428">
              <a:buFont typeface="Arial" panose="020B0604020202020204" pitchFamily="34" charset="0"/>
              <a:buChar char="•"/>
            </a:pPr>
            <a:r>
              <a:rPr lang="en-US" sz="1100"/>
              <a:t>Behavioral health services providing high-quality mental health and addiction treatment. This includes a full continuum of care for children and adults ranging from inpatient to community-based services (e.g., mobile emergency services teams, school and home based counseling for youth and their families.)</a:t>
            </a:r>
          </a:p>
          <a:p>
            <a:pPr marL="628571" lvl="1" indent="-171428">
              <a:buFont typeface="Arial" panose="020B0604020202020204" pitchFamily="34" charset="0"/>
              <a:buChar char="•"/>
            </a:pPr>
            <a:r>
              <a:rPr lang="en-US" sz="1100"/>
              <a:t>Continuing care services that offer patients support following their hospital stay, during recovery, or to assist with end-of-life needs… all as close to home as can be safely managed. </a:t>
            </a:r>
          </a:p>
          <a:p>
            <a:pPr marL="628571" lvl="1" indent="-171428">
              <a:buFont typeface="Arial" panose="020B0604020202020204" pitchFamily="34" charset="0"/>
              <a:buChar char="•"/>
            </a:pPr>
            <a:endParaRPr lang="en-US" sz="1100"/>
          </a:p>
          <a:p>
            <a:pPr marL="171428" indent="-171428">
              <a:buFont typeface="Arial" panose="020B0604020202020204" pitchFamily="34" charset="0"/>
              <a:buChar char="•"/>
            </a:pPr>
            <a:r>
              <a:rPr lang="en-US" sz="1100"/>
              <a:t>We have 4,300 physicians; the majority are specialists in cardiology, cancer care, surgery, etc.  We’re  also incredibly proud of our vast number of primary care physicians who we believe form the backbone of health and well-being.</a:t>
            </a:r>
          </a:p>
          <a:p>
            <a:pPr marL="171428" indent="-171428">
              <a:buFont typeface="Arial" panose="020B0604020202020204" pitchFamily="34" charset="0"/>
              <a:buChar char="•"/>
            </a:pPr>
            <a:endParaRPr lang="en-US" sz="1100"/>
          </a:p>
          <a:p>
            <a:pPr marL="171428" indent="-171428">
              <a:buFont typeface="Arial" panose="020B0604020202020204" pitchFamily="34" charset="0"/>
              <a:buChar char="•"/>
            </a:pPr>
            <a:r>
              <a:rPr lang="en-US" sz="1100"/>
              <a:t>Our areas of expertise literally cover every major medical specialty, including Level 1 trauma.  </a:t>
            </a:r>
            <a:r>
              <a:rPr lang="en-US" sz="1100" i="1"/>
              <a:t>(Highlight some of those listed on the slide)</a:t>
            </a:r>
          </a:p>
          <a:p>
            <a:pPr marL="171428" indent="-171428">
              <a:buFont typeface="Arial" panose="020B0604020202020204" pitchFamily="34" charset="0"/>
              <a:buChar char="•"/>
            </a:pPr>
            <a:endParaRPr lang="en-US" sz="1100"/>
          </a:p>
          <a:p>
            <a:pPr marL="171428" indent="-171428">
              <a:buFont typeface="Arial" panose="020B0604020202020204" pitchFamily="34" charset="0"/>
              <a:buChar char="•"/>
            </a:pPr>
            <a:r>
              <a:rPr lang="en-US" sz="1100"/>
              <a:t>The take-away is the concept of “regional.”  Our goal is for Massachusetts residents to be within 5 miles of a healthcare provider.</a:t>
            </a:r>
          </a:p>
          <a:p>
            <a:pPr marL="171428" indent="-171428">
              <a:buFont typeface="Arial" panose="020B0604020202020204" pitchFamily="34" charset="0"/>
              <a:buChar char="•"/>
            </a:pPr>
            <a:endParaRPr lang="en-US" sz="1100"/>
          </a:p>
          <a:p>
            <a:pPr marL="171428" indent="-171428">
              <a:buFont typeface="Arial" panose="020B0604020202020204" pitchFamily="34" charset="0"/>
              <a:buChar char="•"/>
            </a:pPr>
            <a:r>
              <a:rPr lang="en-US" sz="1100"/>
              <a:t>And, with 35,000 of us strong, we are officially the 2</a:t>
            </a:r>
            <a:r>
              <a:rPr lang="en-US" sz="1100" baseline="30000"/>
              <a:t>nd</a:t>
            </a:r>
            <a:r>
              <a:rPr lang="en-US" sz="1100"/>
              <a:t> largest employer in the state of Massachusetts!</a:t>
            </a:r>
          </a:p>
          <a:p>
            <a:pPr marL="171428" indent="-171428">
              <a:buFont typeface="Arial" panose="020B0604020202020204" pitchFamily="34" charset="0"/>
              <a:buChar char="•"/>
            </a:pPr>
            <a:endParaRPr lang="en-US" sz="1100"/>
          </a:p>
          <a:p>
            <a:pPr marL="171428" indent="-171428">
              <a:buFont typeface="Arial" panose="020B0604020202020204" pitchFamily="34" charset="0"/>
              <a:buChar char="•"/>
            </a:pPr>
            <a:r>
              <a:rPr lang="en-US" sz="1100"/>
              <a:t>By the way, it’s also fun to know that NE Baptist is the official hospital of the Boston Celtics and BIDMC is the official hospital of the Red Sox and Lahey is the official hospital of the Bruins!</a:t>
            </a:r>
          </a:p>
        </p:txBody>
      </p:sp>
      <p:sp>
        <p:nvSpPr>
          <p:cNvPr id="4" name="Slide Number Placeholder 3"/>
          <p:cNvSpPr>
            <a:spLocks noGrp="1"/>
          </p:cNvSpPr>
          <p:nvPr>
            <p:ph type="sldNum" sz="quarter" idx="10"/>
          </p:nvPr>
        </p:nvSpPr>
        <p:spPr/>
        <p:txBody>
          <a:bodyPr/>
          <a:lstStyle/>
          <a:p>
            <a:fld id="{E8D171AC-29F8-4271-AEE1-559C9409A8E9}" type="slidenum">
              <a:rPr lang="en-US" smtClean="0"/>
              <a:t>10</a:t>
            </a:fld>
            <a:endParaRPr lang="en-US"/>
          </a:p>
        </p:txBody>
      </p:sp>
    </p:spTree>
    <p:extLst>
      <p:ext uri="{BB962C8B-B14F-4D97-AF65-F5344CB8AC3E}">
        <p14:creationId xmlns:p14="http://schemas.microsoft.com/office/powerpoint/2010/main" val="4284491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7788" y="268288"/>
            <a:ext cx="4181475" cy="3136900"/>
          </a:xfrm>
        </p:spPr>
      </p:sp>
      <p:sp>
        <p:nvSpPr>
          <p:cNvPr id="3" name="Notes Placeholder 2"/>
          <p:cNvSpPr>
            <a:spLocks noGrp="1"/>
          </p:cNvSpPr>
          <p:nvPr>
            <p:ph type="body" idx="1"/>
          </p:nvPr>
        </p:nvSpPr>
        <p:spPr>
          <a:xfrm>
            <a:off x="403247" y="3608300"/>
            <a:ext cx="6250313" cy="5361522"/>
          </a:xfrm>
        </p:spPr>
        <p:txBody>
          <a:bodyPr/>
          <a:lstStyle/>
          <a:p>
            <a:pPr defTabSz="914285">
              <a:defRPr/>
            </a:pPr>
            <a:r>
              <a:rPr lang="en-US">
                <a:solidFill>
                  <a:prstClr val="black"/>
                </a:solidFill>
              </a:rPr>
              <a:t>00:05 - 00:07</a:t>
            </a:r>
          </a:p>
          <a:p>
            <a:pPr defTabSz="914285">
              <a:defRPr/>
            </a:pPr>
            <a:r>
              <a:rPr lang="en-US" i="1">
                <a:solidFill>
                  <a:prstClr val="black"/>
                </a:solidFill>
              </a:rPr>
              <a:t>OUR GEOGRAPHY</a:t>
            </a:r>
          </a:p>
          <a:p>
            <a:pPr defTabSz="914285">
              <a:defRPr/>
            </a:pPr>
            <a:endParaRPr lang="en-US">
              <a:solidFill>
                <a:prstClr val="black"/>
              </a:solidFill>
            </a:endParaRPr>
          </a:p>
          <a:p>
            <a:pPr marL="171428" indent="-171428" defTabSz="914285">
              <a:buFont typeface="Arial" panose="020B0604020202020204" pitchFamily="34" charset="0"/>
              <a:buChar char="•"/>
              <a:defRPr/>
            </a:pPr>
            <a:r>
              <a:rPr lang="en-US">
                <a:solidFill>
                  <a:prstClr val="black"/>
                </a:solidFill>
              </a:rPr>
              <a:t>This map of Eastern Massachusetts  gives you a good look and feel for the BILH member hospitals and where we’re located.  </a:t>
            </a:r>
          </a:p>
          <a:p>
            <a:pPr marL="171428" indent="-171428" defTabSz="914285">
              <a:buFont typeface="Arial" panose="020B0604020202020204" pitchFamily="34" charset="0"/>
              <a:buChar char="•"/>
              <a:defRPr/>
            </a:pPr>
            <a:endParaRPr lang="en-US">
              <a:solidFill>
                <a:prstClr val="black"/>
              </a:solidFill>
            </a:endParaRPr>
          </a:p>
          <a:p>
            <a:pPr marL="171428" indent="-171428" defTabSz="914285">
              <a:buFont typeface="Arial" panose="020B0604020202020204" pitchFamily="34" charset="0"/>
              <a:buChar char="•"/>
              <a:defRPr/>
            </a:pPr>
            <a:r>
              <a:rPr lang="en-US">
                <a:solidFill>
                  <a:prstClr val="black"/>
                </a:solidFill>
              </a:rPr>
              <a:t>From the North Shore as far as Newburyport (Anna Jaques) to the South Shore (BIDH-Plymouth) to the western suburbs to Boston and Cambridge.</a:t>
            </a:r>
          </a:p>
          <a:p>
            <a:pPr marL="171428" indent="-171428" defTabSz="914285">
              <a:buFont typeface="Arial" panose="020B0604020202020204" pitchFamily="34" charset="0"/>
              <a:buChar char="•"/>
              <a:defRPr/>
            </a:pPr>
            <a:endParaRPr lang="en-US">
              <a:solidFill>
                <a:prstClr val="black"/>
              </a:solidFill>
            </a:endParaRPr>
          </a:p>
          <a:p>
            <a:pPr marL="171428" indent="-171428" defTabSz="914285">
              <a:buFont typeface="Arial" panose="020B0604020202020204" pitchFamily="34" charset="0"/>
              <a:buChar char="•"/>
              <a:defRPr/>
            </a:pPr>
            <a:r>
              <a:rPr lang="en-US"/>
              <a:t>All 13 Hospitals are shown here.  What you don’t see are the numerous other types of patient care services and sites that are part of BILH, some of which were highlighted on the last slide. (HCs, Primary Care Practices, etc.) </a:t>
            </a:r>
          </a:p>
          <a:p>
            <a:pPr marL="171428" indent="-171428" defTabSz="914285">
              <a:buFont typeface="Arial" panose="020B0604020202020204" pitchFamily="34" charset="0"/>
              <a:buChar char="•"/>
              <a:defRPr/>
            </a:pPr>
            <a:endParaRPr lang="en-US">
              <a:solidFill>
                <a:schemeClr val="tx2"/>
              </a:solidFill>
            </a:endParaRPr>
          </a:p>
          <a:p>
            <a:pPr marL="171428" indent="-171428" defTabSz="914285">
              <a:buFont typeface="Arial" panose="020B0604020202020204" pitchFamily="34" charset="0"/>
              <a:buChar char="•"/>
              <a:defRPr/>
            </a:pPr>
            <a:r>
              <a:rPr lang="en-US"/>
              <a:t>You’re also not seeing Med flights bringing the sickest patients to our trauma centers.  You don’t see our Nurses and Medical Technologists and Practice Assistants and Researchers and Programmers and Social Workers and IT Associates ... All of us, working to create a place we can be proud of, within a unique culture that is richly diverse and inclusive of all.</a:t>
            </a:r>
          </a:p>
          <a:p>
            <a:pPr marL="171428" indent="-171428" defTabSz="914285">
              <a:buFont typeface="Arial" panose="020B0604020202020204" pitchFamily="34" charset="0"/>
              <a:buChar char="•"/>
              <a:defRPr/>
            </a:pPr>
            <a:endParaRPr lang="en-US">
              <a:solidFill>
                <a:prstClr val="black"/>
              </a:solidFill>
            </a:endParaRPr>
          </a:p>
          <a:p>
            <a:pPr marL="171428" indent="-171428" defTabSz="914285">
              <a:buFont typeface="Arial" panose="020B0604020202020204" pitchFamily="34" charset="0"/>
              <a:buChar char="•"/>
              <a:defRPr/>
            </a:pPr>
            <a:r>
              <a:rPr lang="en-US">
                <a:solidFill>
                  <a:prstClr val="black"/>
                </a:solidFill>
              </a:rPr>
              <a:t>So how do we organize a large system like ours to function effectively and efficiently? </a:t>
            </a:r>
          </a:p>
        </p:txBody>
      </p:sp>
      <p:sp>
        <p:nvSpPr>
          <p:cNvPr id="4" name="Slide Number Placeholder 3"/>
          <p:cNvSpPr>
            <a:spLocks noGrp="1"/>
          </p:cNvSpPr>
          <p:nvPr>
            <p:ph type="sldNum" sz="quarter" idx="10"/>
          </p:nvPr>
        </p:nvSpPr>
        <p:spPr/>
        <p:txBody>
          <a:bodyPr/>
          <a:lstStyle/>
          <a:p>
            <a:fld id="{4E0FE7EE-41BE-2646-AD78-BFE02926F1FD}" type="slidenum">
              <a:rPr lang="en-US" smtClean="0"/>
              <a:t>11</a:t>
            </a:fld>
            <a:endParaRPr lang="en-US"/>
          </a:p>
        </p:txBody>
      </p:sp>
    </p:spTree>
    <p:extLst>
      <p:ext uri="{BB962C8B-B14F-4D97-AF65-F5344CB8AC3E}">
        <p14:creationId xmlns:p14="http://schemas.microsoft.com/office/powerpoint/2010/main" val="3416382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41288"/>
            <a:ext cx="3221037" cy="2417762"/>
          </a:xfrm>
        </p:spPr>
      </p:sp>
      <p:sp>
        <p:nvSpPr>
          <p:cNvPr id="3" name="Notes Placeholder 2"/>
          <p:cNvSpPr>
            <a:spLocks noGrp="1"/>
          </p:cNvSpPr>
          <p:nvPr>
            <p:ph type="body" idx="1"/>
          </p:nvPr>
        </p:nvSpPr>
        <p:spPr>
          <a:xfrm>
            <a:off x="307237" y="2659508"/>
            <a:ext cx="6429177" cy="5881760"/>
          </a:xfrm>
        </p:spPr>
        <p:txBody>
          <a:bodyPr/>
          <a:lstStyle/>
          <a:p>
            <a:r>
              <a:rPr lang="en-US"/>
              <a:t>00:07 – 00:11	  </a:t>
            </a:r>
            <a:r>
              <a:rPr lang="en-US" i="1"/>
              <a:t>HOW DOES BILH OPERATE/WORK TOGETHER TO ACHIEVE SYSTEM GOALS</a:t>
            </a:r>
          </a:p>
          <a:p>
            <a:pPr marL="171428" indent="-171428">
              <a:buFont typeface="Arial" panose="020B0604020202020204" pitchFamily="34" charset="0"/>
              <a:buChar char="•"/>
            </a:pPr>
            <a:endParaRPr lang="en-US"/>
          </a:p>
          <a:p>
            <a:pPr marL="171428" indent="-171428">
              <a:buFont typeface="Arial" panose="020B0604020202020204" pitchFamily="34" charset="0"/>
              <a:buChar char="•"/>
            </a:pPr>
            <a:r>
              <a:rPr lang="en-US" baseline="0"/>
              <a:t>You’ll see 4 key areas that when in concert, produce an integrated system.  No, we’re not there yet and full integration will no doubt take several years to achieve.</a:t>
            </a:r>
          </a:p>
          <a:p>
            <a:pPr marL="171428" indent="-171428">
              <a:buFont typeface="Arial" panose="020B0604020202020204" pitchFamily="34" charset="0"/>
              <a:buChar char="•"/>
            </a:pPr>
            <a:endParaRPr lang="en-US" baseline="0"/>
          </a:p>
          <a:p>
            <a:pPr marL="171428" indent="-171428">
              <a:buFont typeface="Arial" panose="020B0604020202020204" pitchFamily="34" charset="0"/>
              <a:buChar char="•"/>
            </a:pPr>
            <a:r>
              <a:rPr lang="en-US" baseline="0"/>
              <a:t>Let’s begin here, </a:t>
            </a:r>
            <a:r>
              <a:rPr lang="en-US"/>
              <a:t>with the “bricks and mortar”, the actual places where care occurs—our Hospitals and Ambulatory Services.</a:t>
            </a:r>
          </a:p>
          <a:p>
            <a:pPr marL="171428" indent="-171428">
              <a:buFont typeface="Arial" panose="020B0604020202020204" pitchFamily="34" charset="0"/>
              <a:buChar char="•"/>
            </a:pPr>
            <a:endParaRPr lang="en-US"/>
          </a:p>
          <a:p>
            <a:pPr marL="171428" indent="-171428">
              <a:buFont typeface="Arial" panose="020B0604020202020204" pitchFamily="34" charset="0"/>
              <a:buChar char="•"/>
            </a:pPr>
            <a:r>
              <a:rPr lang="en-US" baseline="0"/>
              <a:t>Our Physician Enterprise,</a:t>
            </a:r>
            <a:r>
              <a:rPr lang="en-US"/>
              <a:t> which is o</a:t>
            </a:r>
            <a:r>
              <a:rPr lang="en-US" baseline="0"/>
              <a:t>ver 4,300</a:t>
            </a:r>
            <a:r>
              <a:rPr lang="en-US">
                <a:solidFill>
                  <a:srgbClr val="FF0000"/>
                </a:solidFill>
              </a:rPr>
              <a:t> </a:t>
            </a:r>
            <a:r>
              <a:rPr lang="en-US" baseline="0"/>
              <a:t>providers with a full range of specialty and primary care backgrounds.  No healthcare system can function without them, right?  </a:t>
            </a:r>
          </a:p>
          <a:p>
            <a:pPr marL="171428" indent="-171428">
              <a:buFont typeface="Arial" panose="020B0604020202020204" pitchFamily="34" charset="0"/>
              <a:buChar char="•"/>
            </a:pPr>
            <a:endParaRPr lang="en-US"/>
          </a:p>
          <a:p>
            <a:pPr marL="171428" indent="-171428">
              <a:buFont typeface="Arial" panose="020B0604020202020204" pitchFamily="34" charset="0"/>
              <a:buChar char="•"/>
            </a:pPr>
            <a:r>
              <a:rPr lang="en-US" baseline="0"/>
              <a:t>Moving to Population Health—this is about our commitment to improving patient outcomes and experience,</a:t>
            </a:r>
            <a:r>
              <a:rPr lang="en-US"/>
              <a:t> as well as the overall management of healthcare costs.  </a:t>
            </a:r>
            <a:r>
              <a:rPr lang="en-US" baseline="0"/>
              <a:t>As we understand our patients across the system</a:t>
            </a:r>
            <a:r>
              <a:rPr lang="en-US"/>
              <a:t>, we’ll be in a better position to </a:t>
            </a:r>
            <a:r>
              <a:rPr lang="en-US" baseline="0"/>
              <a:t>be proactive to address those risk factors that can develop into</a:t>
            </a:r>
            <a:r>
              <a:rPr lang="en-US"/>
              <a:t> </a:t>
            </a:r>
            <a:r>
              <a:rPr lang="en-US" baseline="0"/>
              <a:t>disease.  Ultimately,</a:t>
            </a:r>
            <a:r>
              <a:rPr lang="en-US"/>
              <a:t> it’s about helping all our patients and communities be healthier. </a:t>
            </a:r>
            <a:endParaRPr lang="en-US" baseline="0"/>
          </a:p>
          <a:p>
            <a:pPr marL="628571" lvl="1" indent="-171428">
              <a:buFont typeface="Arial" panose="020B0604020202020204" pitchFamily="34" charset="0"/>
              <a:buChar char="•"/>
            </a:pPr>
            <a:r>
              <a:rPr lang="en-US" baseline="0"/>
              <a:t>Part of Population Health</a:t>
            </a:r>
            <a:r>
              <a:rPr lang="en-US"/>
              <a:t> focuses on Behavioral Health services, and one area of focus is </a:t>
            </a:r>
            <a:r>
              <a:rPr lang="en-US" baseline="0"/>
              <a:t>Opioid Addiction, and its devastating impact across the state</a:t>
            </a:r>
            <a:r>
              <a:rPr lang="en-US"/>
              <a:t>. </a:t>
            </a:r>
            <a:endParaRPr lang="en-US" baseline="0"/>
          </a:p>
          <a:p>
            <a:pPr marL="628571" lvl="1" indent="-171428">
              <a:buFont typeface="Arial" panose="020B0604020202020204" pitchFamily="34" charset="0"/>
              <a:buChar char="•"/>
            </a:pPr>
            <a:r>
              <a:rPr lang="en-US"/>
              <a:t>Another focus is providing continuing care options our patients need as they leave hospitals.</a:t>
            </a:r>
          </a:p>
          <a:p>
            <a:endParaRPr lang="en-US" baseline="0"/>
          </a:p>
          <a:p>
            <a:pPr marL="171428" indent="-171428">
              <a:buFont typeface="Arial" panose="020B0604020202020204" pitchFamily="34" charset="0"/>
              <a:buChar char="•"/>
            </a:pPr>
            <a:r>
              <a:rPr lang="en-US"/>
              <a:t>BILH Services is much of the infrastructure engine for how we keep our systems and processes running.  It’s here that we can be a better learning organization by sharing best practices in HR, IT, Finance, Development, Communications/Marketing, and Legal areas.  At the same time, we can achieve economies of scale so that we’re not reinventing the wheel from place to place.</a:t>
            </a:r>
            <a:br>
              <a:rPr lang="en-US"/>
            </a:br>
            <a:endParaRPr lang="en-US"/>
          </a:p>
          <a:p>
            <a:pPr marL="171428" indent="-171428">
              <a:buFont typeface="Arial" panose="020B0604020202020204" pitchFamily="34" charset="0"/>
              <a:buChar char="•"/>
            </a:pPr>
            <a:r>
              <a:rPr lang="en-US" baseline="0"/>
              <a:t>Let me pause here—what questions are coming up for you?</a:t>
            </a:r>
            <a:br>
              <a:rPr lang="en-US" baseline="0"/>
            </a:br>
            <a:endParaRPr lang="en-US" baseline="0"/>
          </a:p>
          <a:p>
            <a:pPr marL="171428" indent="-171428">
              <a:buFont typeface="Arial" panose="020B0604020202020204" pitchFamily="34" charset="0"/>
              <a:buChar char="•"/>
            </a:pPr>
            <a:r>
              <a:rPr lang="en-US"/>
              <a:t>I’d like to take a moment now to introduce you to Dr. Kevin Tabb, the President &amp; CEO of Beth Israel Lahey Health, in this very short video.</a:t>
            </a:r>
          </a:p>
          <a:p>
            <a:pPr marL="171428" indent="-171428">
              <a:buFont typeface="Arial" panose="020B0604020202020204" pitchFamily="34" charset="0"/>
              <a:buChar char="•"/>
            </a:pPr>
            <a:endParaRPr lang="en-US" baseline="0"/>
          </a:p>
          <a:p>
            <a:endParaRPr lang="en-US" baseline="0"/>
          </a:p>
          <a:p>
            <a:endParaRPr lang="en-US" baseline="0"/>
          </a:p>
          <a:p>
            <a:pPr marL="171428" indent="-171428">
              <a:buFont typeface="Arial" panose="020B0604020202020204" pitchFamily="34" charset="0"/>
              <a:buChar char="•"/>
            </a:pPr>
            <a:endParaRPr lang="en-US" baseline="0"/>
          </a:p>
          <a:p>
            <a:endParaRPr lang="en-US" baseline="0"/>
          </a:p>
          <a:p>
            <a:endParaRPr lang="en-US" baseline="0"/>
          </a:p>
          <a:p>
            <a:endParaRPr lang="en-US" baseline="0"/>
          </a:p>
          <a:p>
            <a:endParaRPr lang="en-US"/>
          </a:p>
        </p:txBody>
      </p:sp>
      <p:sp>
        <p:nvSpPr>
          <p:cNvPr id="4" name="Slide Number Placeholder 3"/>
          <p:cNvSpPr>
            <a:spLocks noGrp="1"/>
          </p:cNvSpPr>
          <p:nvPr>
            <p:ph type="sldNum" sz="quarter" idx="10"/>
          </p:nvPr>
        </p:nvSpPr>
        <p:spPr>
          <a:xfrm>
            <a:off x="3972562" y="8829968"/>
            <a:ext cx="3037840" cy="466434"/>
          </a:xfrm>
        </p:spPr>
        <p:txBody>
          <a:bodyPr/>
          <a:lstStyle/>
          <a:p>
            <a:fld id="{E8D171AC-29F8-4271-AEE1-559C9409A8E9}" type="slidenum">
              <a:rPr lang="en-US" smtClean="0"/>
              <a:t>12</a:t>
            </a:fld>
            <a:endParaRPr lang="en-US"/>
          </a:p>
        </p:txBody>
      </p:sp>
    </p:spTree>
    <p:extLst>
      <p:ext uri="{BB962C8B-B14F-4D97-AF65-F5344CB8AC3E}">
        <p14:creationId xmlns:p14="http://schemas.microsoft.com/office/powerpoint/2010/main" val="4284491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17</a:t>
            </a:fld>
            <a:endParaRPr lang="en-US"/>
          </a:p>
        </p:txBody>
      </p:sp>
    </p:spTree>
    <p:extLst>
      <p:ext uri="{BB962C8B-B14F-4D97-AF65-F5344CB8AC3E}">
        <p14:creationId xmlns:p14="http://schemas.microsoft.com/office/powerpoint/2010/main" val="1518239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30</a:t>
            </a:fld>
            <a:endParaRPr lang="en-US"/>
          </a:p>
        </p:txBody>
      </p:sp>
    </p:spTree>
    <p:extLst>
      <p:ext uri="{BB962C8B-B14F-4D97-AF65-F5344CB8AC3E}">
        <p14:creationId xmlns:p14="http://schemas.microsoft.com/office/powerpoint/2010/main" val="1518239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5061BF-632E-4546-8022-B7AE6072D04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5061BF-632E-4546-8022-B7AE6072D04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5061BF-632E-4546-8022-B7AE6072D04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Single Column">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431800" y="6442543"/>
            <a:ext cx="4749800" cy="226299"/>
          </a:xfrm>
          <a:prstGeom prst="rect">
            <a:avLst/>
          </a:prstGeom>
        </p:spPr>
        <p:txBody>
          <a:bodyPr vert="horz" lIns="0" tIns="0" rIns="0" bIns="0" rtlCol="0" anchor="t" anchorCtr="0">
            <a:noAutofit/>
          </a:bodyPr>
          <a:lstStyle>
            <a:lvl1pPr algn="l">
              <a:defRPr sz="1000" b="1">
                <a:solidFill>
                  <a:schemeClr val="accent2"/>
                </a:solidFill>
              </a:defRPr>
            </a:lvl1pPr>
          </a:lstStyle>
          <a:p>
            <a:r>
              <a:rPr lang="en-GB"/>
              <a:t>Institution Name</a:t>
            </a:r>
            <a:endParaRPr lang="en-US"/>
          </a:p>
        </p:txBody>
      </p:sp>
      <p:sp>
        <p:nvSpPr>
          <p:cNvPr id="2" name="Title 1"/>
          <p:cNvSpPr>
            <a:spLocks noGrp="1"/>
          </p:cNvSpPr>
          <p:nvPr>
            <p:ph type="title"/>
          </p:nvPr>
        </p:nvSpPr>
        <p:spPr>
          <a:xfrm>
            <a:off x="431800" y="415634"/>
            <a:ext cx="7235092" cy="551520"/>
          </a:xfrm>
        </p:spPr>
        <p:txBody>
          <a:bodyPr anchor="ctr" anchorCtr="0"/>
          <a:lstStyle>
            <a:lvl1pPr>
              <a:defRPr sz="2400"/>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431800" y="1062181"/>
            <a:ext cx="828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2073" y="6081887"/>
            <a:ext cx="1534187" cy="721312"/>
          </a:xfrm>
          <a:prstGeom prst="rect">
            <a:avLst/>
          </a:prstGeom>
        </p:spPr>
      </p:pic>
    </p:spTree>
    <p:extLst>
      <p:ext uri="{BB962C8B-B14F-4D97-AF65-F5344CB8AC3E}">
        <p14:creationId xmlns:p14="http://schemas.microsoft.com/office/powerpoint/2010/main" val="3464625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Single Colum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57F351-6D8A-4649-BC57-85F24A012679}"/>
              </a:ext>
            </a:extLst>
          </p:cNvPr>
          <p:cNvSpPr>
            <a:spLocks noGrp="1"/>
          </p:cNvSpPr>
          <p:nvPr>
            <p:ph type="body" sz="quarter" idx="14"/>
          </p:nvPr>
        </p:nvSpPr>
        <p:spPr>
          <a:xfrm>
            <a:off x="431398" y="313200"/>
            <a:ext cx="8280800"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Edit Master text styles</a:t>
            </a:r>
          </a:p>
          <a:p>
            <a:pPr lvl="1"/>
            <a:r>
              <a:rPr lang="en-US"/>
              <a:t>Second level</a:t>
            </a:r>
          </a:p>
        </p:txBody>
      </p:sp>
      <p:sp>
        <p:nvSpPr>
          <p:cNvPr id="3" name="Content Placeholder 2"/>
          <p:cNvSpPr>
            <a:spLocks noGrp="1"/>
          </p:cNvSpPr>
          <p:nvPr>
            <p:ph idx="1"/>
          </p:nvPr>
        </p:nvSpPr>
        <p:spPr>
          <a:xfrm>
            <a:off x="431799" y="1234800"/>
            <a:ext cx="8280399" cy="4930056"/>
          </a:xfrm>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BEB0DE5A-C344-4BAC-8722-ED6064694F51}"/>
              </a:ext>
            </a:extLst>
          </p:cNvPr>
          <p:cNvCxnSpPr/>
          <p:nvPr/>
        </p:nvCxnSpPr>
        <p:spPr>
          <a:xfrm>
            <a:off x="431800" y="1062181"/>
            <a:ext cx="828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p:nvCxnSpPr>
        <p:spPr>
          <a:xfrm>
            <a:off x="431800" y="6405418"/>
            <a:ext cx="828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E0B8FF69-AA07-4159-B516-55528A40B0A3}"/>
              </a:ext>
            </a:extLst>
          </p:cNvPr>
          <p:cNvSpPr>
            <a:spLocks noGrp="1"/>
          </p:cNvSpPr>
          <p:nvPr>
            <p:ph type="sldNum" sz="quarter" idx="4"/>
          </p:nvPr>
        </p:nvSpPr>
        <p:spPr>
          <a:xfrm>
            <a:off x="7828547" y="6427956"/>
            <a:ext cx="880477"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a:p>
        </p:txBody>
      </p:sp>
    </p:spTree>
    <p:extLst>
      <p:ext uri="{BB962C8B-B14F-4D97-AF65-F5344CB8AC3E}">
        <p14:creationId xmlns:p14="http://schemas.microsoft.com/office/powerpoint/2010/main" val="305808953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001F5F"/>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7" name="Holder 7"/>
          <p:cNvSpPr>
            <a:spLocks noGrp="1"/>
          </p:cNvSpPr>
          <p:nvPr>
            <p:ph type="sldNum" sz="quarter" idx="7"/>
          </p:nvPr>
        </p:nvSpPr>
        <p:spPr/>
        <p:txBody>
          <a:bodyPr lIns="0" tIns="0" rIns="0" bIns="0"/>
          <a:lstStyle>
            <a:lvl1pPr>
              <a:defRPr sz="1000" b="0" i="0">
                <a:solidFill>
                  <a:srgbClr val="747678"/>
                </a:solidFill>
                <a:latin typeface="Arial"/>
                <a:cs typeface="Arial"/>
              </a:defRPr>
            </a:lvl1pPr>
          </a:lstStyle>
          <a:p>
            <a:pPr marL="38100">
              <a:lnSpc>
                <a:spcPct val="100000"/>
              </a:lnSpc>
            </a:pPr>
            <a:fld id="{81D60167-4931-47E6-BA6A-407CBD079E47}" type="slidenum">
              <a:rPr spc="-5" dirty="0"/>
              <a:t>‹#›</a:t>
            </a:fld>
            <a:endParaRPr spc="-5"/>
          </a:p>
        </p:txBody>
      </p:sp>
    </p:spTree>
    <p:extLst>
      <p:ext uri="{BB962C8B-B14F-4D97-AF65-F5344CB8AC3E}">
        <p14:creationId xmlns:p14="http://schemas.microsoft.com/office/powerpoint/2010/main" val="310765726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7B690-681D-40FE-8A16-41C6F3D5BDD7}"/>
              </a:ext>
            </a:extLst>
          </p:cNvPr>
          <p:cNvSpPr>
            <a:spLocks noGrp="1"/>
          </p:cNvSpPr>
          <p:nvPr>
            <p:ph type="pic" sz="quarter" idx="15"/>
          </p:nvPr>
        </p:nvSpPr>
        <p:spPr>
          <a:xfrm>
            <a:off x="4174959" y="1346990"/>
            <a:ext cx="4537243" cy="4756810"/>
          </a:xfrm>
        </p:spPr>
        <p:txBody>
          <a:bodyPr anchor="ctr"/>
          <a:lstStyle>
            <a:lvl1pPr algn="ctr">
              <a:defRPr/>
            </a:lvl1pPr>
          </a:lstStyle>
          <a:p>
            <a:r>
              <a:rPr lang="en-US"/>
              <a:t>Click icon to add picture</a:t>
            </a:r>
            <a:endParaRPr lang="en-GB"/>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431798" y="1274850"/>
            <a:ext cx="2943000" cy="4737028"/>
          </a:xfrm>
        </p:spPr>
        <p:txBody>
          <a:bodyPr/>
          <a:lstStyle>
            <a:lvl1pPr>
              <a:lnSpc>
                <a:spcPct val="100000"/>
              </a:lnSpc>
              <a:spcAft>
                <a:spcPts val="900"/>
              </a:spcAft>
              <a:defRPr sz="1425"/>
            </a:lvl1pPr>
            <a:lvl2pPr>
              <a:lnSpc>
                <a:spcPct val="100000"/>
              </a:lnSpc>
              <a:spcAft>
                <a:spcPts val="900"/>
              </a:spcAft>
              <a:defRPr sz="1425"/>
            </a:lvl2pPr>
            <a:lvl3pPr>
              <a:lnSpc>
                <a:spcPct val="100000"/>
              </a:lnSpc>
              <a:spcAft>
                <a:spcPts val="900"/>
              </a:spcAft>
              <a:defRPr sz="1425"/>
            </a:lvl3pPr>
            <a:lvl4pPr>
              <a:lnSpc>
                <a:spcPct val="100000"/>
              </a:lnSpc>
              <a:spcAft>
                <a:spcPts val="900"/>
              </a:spcAft>
              <a:defRPr sz="1425"/>
            </a:lvl4pPr>
            <a:lvl5pPr>
              <a:lnSpc>
                <a:spcPct val="100000"/>
              </a:lnSpc>
              <a:spcAft>
                <a:spcPts val="900"/>
              </a:spcAft>
              <a:defRPr sz="14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431801" y="6405418"/>
            <a:ext cx="828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6E5791-AF60-4D8A-97A3-5E432ADC8A65}"/>
              </a:ext>
            </a:extLst>
          </p:cNvPr>
          <p:cNvCxnSpPr/>
          <p:nvPr userDrawn="1"/>
        </p:nvCxnSpPr>
        <p:spPr>
          <a:xfrm>
            <a:off x="431801" y="1152000"/>
            <a:ext cx="828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E193BFBA-9B41-4681-8E7F-829ECB3CCAF4}"/>
              </a:ext>
            </a:extLst>
          </p:cNvPr>
          <p:cNvSpPr>
            <a:spLocks noGrp="1"/>
          </p:cNvSpPr>
          <p:nvPr>
            <p:ph type="body" sz="quarter" idx="16"/>
          </p:nvPr>
        </p:nvSpPr>
        <p:spPr>
          <a:xfrm>
            <a:off x="431800" y="360001"/>
            <a:ext cx="8280401" cy="757761"/>
          </a:xfrm>
        </p:spPr>
        <p:txBody>
          <a:bodyPr/>
          <a:lstStyle>
            <a:lvl1pPr marL="0" indent="0">
              <a:lnSpc>
                <a:spcPct val="100000"/>
              </a:lnSpc>
              <a:spcAft>
                <a:spcPts val="0"/>
              </a:spcAft>
              <a:buFont typeface="Arial" panose="020B0604020202020204" pitchFamily="34" charset="0"/>
              <a:buNone/>
              <a:defRPr sz="1650" b="1"/>
            </a:lvl1pPr>
            <a:lvl2pPr marL="0" indent="0">
              <a:lnSpc>
                <a:spcPct val="100000"/>
              </a:lnSpc>
              <a:spcAft>
                <a:spcPts val="0"/>
              </a:spcAft>
              <a:buNone/>
              <a:defRPr sz="1650" b="1">
                <a:solidFill>
                  <a:schemeClr val="accent3"/>
                </a:solidFill>
              </a:defRPr>
            </a:lvl2pPr>
          </a:lstStyle>
          <a:p>
            <a:pPr lvl="0"/>
            <a:r>
              <a:rPr lang="en-US"/>
              <a:t>Click to edit Master text styles</a:t>
            </a:r>
          </a:p>
          <a:p>
            <a:pPr lvl="1"/>
            <a:r>
              <a:rPr lang="en-US"/>
              <a:t>Second level</a:t>
            </a:r>
          </a:p>
        </p:txBody>
      </p:sp>
      <p:cxnSp>
        <p:nvCxnSpPr>
          <p:cNvPr id="13" name="Straight Connector 12">
            <a:extLst>
              <a:ext uri="{FF2B5EF4-FFF2-40B4-BE49-F238E27FC236}">
                <a16:creationId xmlns:a16="http://schemas.microsoft.com/office/drawing/2014/main" id="{96D1E203-1A70-429D-96C3-0503D787E124}"/>
              </a:ext>
            </a:extLst>
          </p:cNvPr>
          <p:cNvCxnSpPr/>
          <p:nvPr userDrawn="1"/>
        </p:nvCxnSpPr>
        <p:spPr>
          <a:xfrm>
            <a:off x="431801" y="6405418"/>
            <a:ext cx="828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C80C4392-0082-4277-804F-70CEF5781404}"/>
              </a:ext>
            </a:extLst>
          </p:cNvPr>
          <p:cNvSpPr>
            <a:spLocks noGrp="1"/>
          </p:cNvSpPr>
          <p:nvPr>
            <p:ph type="sldNum" sz="quarter" idx="4"/>
          </p:nvPr>
        </p:nvSpPr>
        <p:spPr>
          <a:xfrm>
            <a:off x="7921869" y="6444001"/>
            <a:ext cx="790331" cy="226299"/>
          </a:xfrm>
          <a:prstGeom prst="rect">
            <a:avLst/>
          </a:prstGeom>
        </p:spPr>
        <p:txBody>
          <a:bodyPr vert="horz" lIns="0" tIns="0" rIns="0" bIns="0" rtlCol="0" anchor="t" anchorCtr="0">
            <a:noAutofit/>
          </a:bodyPr>
          <a:lstStyle>
            <a:lvl1pPr algn="r">
              <a:lnSpc>
                <a:spcPct val="100000"/>
              </a:lnSpc>
              <a:defRPr sz="750">
                <a:solidFill>
                  <a:schemeClr val="tx2"/>
                </a:solidFill>
              </a:defRPr>
            </a:lvl1pPr>
          </a:lstStyle>
          <a:p>
            <a:fld id="{E8A74B61-50D3-3946-8366-1E447A2A8431}" type="slidenum">
              <a:rPr lang="en-US" smtClean="0"/>
              <a:pPr/>
              <a:t>‹#›</a:t>
            </a:fld>
            <a:endParaRPr lang="en-US"/>
          </a:p>
        </p:txBody>
      </p:sp>
      <p:pic>
        <p:nvPicPr>
          <p:cNvPr id="11" name="Picture 10" descr="A close up of a sign&#10;&#10;Description automatically generated">
            <a:extLst>
              <a:ext uri="{FF2B5EF4-FFF2-40B4-BE49-F238E27FC236}">
                <a16:creationId xmlns:a16="http://schemas.microsoft.com/office/drawing/2014/main" id="{D1090B21-079A-49D7-BED3-94253FF3C2BA}"/>
              </a:ext>
            </a:extLst>
          </p:cNvPr>
          <p:cNvPicPr>
            <a:picLocks noChangeAspect="1"/>
          </p:cNvPicPr>
          <p:nvPr userDrawn="1"/>
        </p:nvPicPr>
        <p:blipFill>
          <a:blip r:embed="rId2"/>
          <a:stretch>
            <a:fillRect/>
          </a:stretch>
        </p:blipFill>
        <p:spPr>
          <a:xfrm>
            <a:off x="432000" y="6454800"/>
            <a:ext cx="1290092" cy="288000"/>
          </a:xfrm>
          <a:prstGeom prst="rect">
            <a:avLst/>
          </a:prstGeom>
        </p:spPr>
      </p:pic>
    </p:spTree>
    <p:extLst>
      <p:ext uri="{BB962C8B-B14F-4D97-AF65-F5344CB8AC3E}">
        <p14:creationId xmlns:p14="http://schemas.microsoft.com/office/powerpoint/2010/main" val="197249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5061BF-632E-4546-8022-B7AE6072D04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061BF-632E-4546-8022-B7AE6072D04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5061BF-632E-4546-8022-B7AE6072D04A}"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74B61-50D3-3946-8366-1E447A2A843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5061BF-632E-4546-8022-B7AE6072D04A}"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A74B61-50D3-3946-8366-1E447A2A843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5061BF-632E-4546-8022-B7AE6072D04A}"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A74B61-50D3-3946-8366-1E447A2A843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061BF-632E-4546-8022-B7AE6072D04A}"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A74B61-50D3-3946-8366-1E447A2A843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5061BF-632E-4546-8022-B7AE6072D04A}"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74B61-50D3-3946-8366-1E447A2A843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5061BF-632E-4546-8022-B7AE6072D04A}"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74B61-50D3-3946-8366-1E447A2A843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061BF-632E-4546-8022-B7AE6072D04A}" type="datetimeFigureOut">
              <a:rPr lang="en-US" smtClean="0"/>
              <a:t>1/14/2025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74B61-50D3-3946-8366-1E447A2A8431}" type="slidenum">
              <a:rPr lang="en-US" smtClean="0"/>
              <a:t>‹#›</a:t>
            </a:fld>
            <a:endParaRPr lang="en-US"/>
          </a:p>
        </p:txBody>
      </p:sp>
    </p:spTree>
    <p:extLst>
      <p:ext uri="{BB962C8B-B14F-4D97-AF65-F5344CB8AC3E}">
        <p14:creationId xmlns:p14="http://schemas.microsoft.com/office/powerpoint/2010/main" val="1930818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12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13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138.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hyperlink" Target="http://www.google.com/url?sa=i&amp;rct=j&amp;q=&amp;esrc=s&amp;frm=1&amp;source=images&amp;cd=&amp;cad=rja&amp;uact=8&amp;ved=0CAcQjRw&amp;url=http://inventorspot.com/articles/inquicker_healthcare_business_transforming_medicine_and_reducing_26759&amp;ei=eJSiVISqEouryASowIKYAw&amp;bvm=bv.82001339,d.aWw&amp;psig=AFQjCNH2AJ4YACOQiP5zdPs9TB6JlMYnyQ&amp;ust=1420027383096366"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Cindy's%20Macintosh:%20Pixel%20Publishing:BMC:BMC%20OD&amp;T:6174%20NEO:6174%20Neo%20PPT:6174%2012_patient%20advocacy:images:MA_HCP-3.jpg" TargetMode="External"/><Relationship Id="rId4" Type="http://schemas.openxmlformats.org/officeDocument/2006/relationships/image" Target="../media/image157.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www.youtube.com/watch?v=IQtOgE2s2xI"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Elizabeth_Moseley@bidmilton.or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www.bing.com/videos/search?q=infection+prevention+video&amp;&amp;view=detail&amp;mid=5F87AD1C94005D6927725F87AD1C94005D692772&amp;rvsmid=5F87AD1C94005D6927725F87AD1C94005D692772&amp;fsscr=0&amp;FORM=VDFSR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vimeo.com/738029015/97f1d68829" TargetMode="Externa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1.png"/><Relationship Id="rId7" Type="http://schemas.openxmlformats.org/officeDocument/2006/relationships/hyperlink" Target="http://&#160;http:/www.office.com/signin"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outlook.office365.com/owa/" TargetMode="External"/><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zoom.us/j/91747099425#success"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mailto:careerdevelopment@bilh.org" TargetMode="External"/><Relationship Id="rId4" Type="http://schemas.openxmlformats.org/officeDocument/2006/relationships/image" Target="../media/image86.jp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10" Type="http://schemas.openxmlformats.org/officeDocument/2006/relationships/image" Target="../media/image98.tmp"/><Relationship Id="rId4" Type="http://schemas.openxmlformats.org/officeDocument/2006/relationships/image" Target="../media/image93.png"/><Relationship Id="rId9" Type="http://schemas.openxmlformats.org/officeDocument/2006/relationships/image" Target="../media/image89.jpg"/></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101.jpeg"/></Relationships>
</file>

<file path=ppt/slides/_rels/slide7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7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urldefense.com/v3/__https:/youtube.com/shorts/o_dJJvs-VEU?si=s_ZxbtwtIQHbT80c__;!!AIv8Mrc!_TG-y-dNmYhk-7g8Hh3I9LUTznIDxSGGouCmaByDGzSF6enlnxQEu-j4v5y4L1G2yxH1vqdRujXxW3JhBZ6anZE$" TargetMode="External"/><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hyperlink" Target="https://urldefense.com/v3/__https:/youtube.com/shorts/MxqUuUpNurU?si=Ys_5PjqVB0g4qbem__;!!AIv8Mrc!_TG-y-dNmYhk-7g8Hh3I9LUTznIDxSGGouCmaByDGzSF6enlnxQEu-j4v5y4L1G2yxH1vqdRujXxW3JhD_Aver4$" TargetMode="External"/><Relationship Id="rId4" Type="http://schemas.openxmlformats.org/officeDocument/2006/relationships/image" Target="../media/image106.jpe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917587991/3f2ce411e7?share=copy"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mailto:Marly_Nazaire@bidmilton.org" TargetMode="External"/><Relationship Id="rId2" Type="http://schemas.openxmlformats.org/officeDocument/2006/relationships/image" Target="../media/image89.jp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24"/>
          <a:stretch/>
        </p:blipFill>
        <p:spPr>
          <a:xfrm>
            <a:off x="-1" y="-361507"/>
            <a:ext cx="9144001" cy="6858000"/>
          </a:xfrm>
          <a:prstGeom prst="rect">
            <a:avLst/>
          </a:prstGeom>
        </p:spPr>
      </p:pic>
      <p:sp>
        <p:nvSpPr>
          <p:cNvPr id="7" name="TextBox 6"/>
          <p:cNvSpPr txBox="1"/>
          <p:nvPr/>
        </p:nvSpPr>
        <p:spPr>
          <a:xfrm>
            <a:off x="104258" y="1598615"/>
            <a:ext cx="8391156" cy="923330"/>
          </a:xfrm>
          <a:prstGeom prst="rect">
            <a:avLst/>
          </a:prstGeom>
          <a:noFill/>
        </p:spPr>
        <p:txBody>
          <a:bodyPr wrap="square" lIns="0" tIns="0" rIns="0" bIns="0" rtlCol="0">
            <a:noAutofit/>
          </a:bodyPr>
          <a:lstStyle/>
          <a:p>
            <a:pPr>
              <a:lnSpc>
                <a:spcPts val="3600"/>
              </a:lnSpc>
            </a:pPr>
            <a:r>
              <a:rPr lang="en-GB" sz="3600" b="1">
                <a:solidFill>
                  <a:srgbClr val="002060"/>
                </a:solidFill>
                <a:latin typeface="Arial" panose="020B0604020202020204" pitchFamily="34" charset="0"/>
                <a:cs typeface="Arial" panose="020B0604020202020204" pitchFamily="34" charset="0"/>
              </a:rPr>
              <a:t>WELCOME ABOARD!</a:t>
            </a:r>
            <a:br>
              <a:rPr lang="en-GB" sz="3600" b="1">
                <a:solidFill>
                  <a:srgbClr val="002060"/>
                </a:solidFill>
                <a:latin typeface="Arial" panose="020B0604020202020204" pitchFamily="34" charset="0"/>
                <a:cs typeface="Arial" panose="020B0604020202020204" pitchFamily="34" charset="0"/>
              </a:rPr>
            </a:br>
            <a:r>
              <a:rPr lang="en-GB" sz="2800" b="1">
                <a:solidFill>
                  <a:schemeClr val="bg1"/>
                </a:solidFill>
                <a:latin typeface="Arial" panose="020B0604020202020204" pitchFamily="34" charset="0"/>
                <a:cs typeface="Arial" panose="020B0604020202020204" pitchFamily="34" charset="0"/>
              </a:rPr>
              <a:t>New Employee Orientation</a:t>
            </a:r>
            <a:endParaRPr lang="en-US" sz="2800" b="1">
              <a:solidFill>
                <a:schemeClr val="bg1"/>
              </a:solidFill>
              <a:latin typeface="Arial" panose="020B0604020202020204" pitchFamily="34" charset="0"/>
              <a:ea typeface="Arial" charset="0"/>
              <a:cs typeface="Arial" panose="020B06040202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3082" b="9111"/>
          <a:stretch/>
        </p:blipFill>
        <p:spPr>
          <a:xfrm>
            <a:off x="4763902" y="5486400"/>
            <a:ext cx="4294754" cy="1371600"/>
          </a:xfrm>
          <a:prstGeom prst="rect">
            <a:avLst/>
          </a:prstGeom>
        </p:spPr>
      </p:pic>
      <p:sp>
        <p:nvSpPr>
          <p:cNvPr id="3" name="TextBox 2"/>
          <p:cNvSpPr txBox="1"/>
          <p:nvPr/>
        </p:nvSpPr>
        <p:spPr>
          <a:xfrm>
            <a:off x="329609" y="2521945"/>
            <a:ext cx="4061638" cy="30777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Beth Israel Deaconess Hospital </a:t>
            </a:r>
            <a:r>
              <a:rPr lang="en-US" sz="1400" i="1">
                <a:solidFill>
                  <a:schemeClr val="bg1"/>
                </a:solidFill>
                <a:latin typeface="Arial" panose="020B0604020202020204" pitchFamily="34" charset="0"/>
                <a:cs typeface="Arial" panose="020B0604020202020204" pitchFamily="34" charset="0"/>
              </a:rPr>
              <a:t>Milton</a:t>
            </a:r>
          </a:p>
        </p:txBody>
      </p:sp>
    </p:spTree>
    <p:extLst>
      <p:ext uri="{BB962C8B-B14F-4D97-AF65-F5344CB8AC3E}">
        <p14:creationId xmlns:p14="http://schemas.microsoft.com/office/powerpoint/2010/main" val="1341135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799" y="238073"/>
            <a:ext cx="8351503" cy="756225"/>
          </a:xfrm>
        </p:spPr>
        <p:txBody>
          <a:bodyPr>
            <a:normAutofit/>
          </a:bodyPr>
          <a:lstStyle/>
          <a:p>
            <a:pPr>
              <a:lnSpc>
                <a:spcPct val="100000"/>
              </a:lnSpc>
            </a:pPr>
            <a:r>
              <a:rPr lang="en-US" sz="3600" b="1">
                <a:solidFill>
                  <a:srgbClr val="002060"/>
                </a:solidFill>
                <a:latin typeface="Arial" panose="020B0604020202020204" pitchFamily="34" charset="0"/>
                <a:cs typeface="Arial" panose="020B0604020202020204" pitchFamily="34" charset="0"/>
              </a:rPr>
              <a:t>Beth Israel Lahey Health…</a:t>
            </a:r>
          </a:p>
        </p:txBody>
      </p:sp>
      <p:sp>
        <p:nvSpPr>
          <p:cNvPr id="4" name="Content Placeholder 3"/>
          <p:cNvSpPr>
            <a:spLocks noGrp="1"/>
          </p:cNvSpPr>
          <p:nvPr>
            <p:ph idx="1"/>
          </p:nvPr>
        </p:nvSpPr>
        <p:spPr>
          <a:xfrm>
            <a:off x="431799" y="1664744"/>
            <a:ext cx="8180572" cy="5416540"/>
          </a:xfrm>
        </p:spPr>
        <p:txBody>
          <a:bodyPr/>
          <a:lstStyle/>
          <a:p>
            <a:pPr marL="285750" indent="-285750">
              <a:lnSpc>
                <a:spcPct val="100000"/>
              </a:lnSpc>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9</a:t>
            </a:r>
            <a:r>
              <a:rPr lang="en-US" sz="2000">
                <a:solidFill>
                  <a:srgbClr val="002060"/>
                </a:solidFill>
                <a:latin typeface="Arial" panose="020B0604020202020204" pitchFamily="34" charset="0"/>
                <a:cs typeface="Arial" panose="020B0604020202020204" pitchFamily="34" charset="0"/>
              </a:rPr>
              <a:t> excellent community hospitals;</a:t>
            </a:r>
          </a:p>
          <a:p>
            <a:pPr marL="285750" indent="-285750">
              <a:lnSpc>
                <a:spcPct val="100000"/>
              </a:lnSpc>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4 world class academic medical centers and teaching hospitals;</a:t>
            </a:r>
          </a:p>
          <a:p>
            <a:pPr marL="285750" indent="-285750">
              <a:lnSpc>
                <a:spcPct val="100000"/>
              </a:lnSpc>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1 premier orthopedics hospital;</a:t>
            </a:r>
          </a:p>
          <a:p>
            <a:pPr marL="285750" indent="-28575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Behavioral health services;</a:t>
            </a:r>
          </a:p>
          <a:p>
            <a:pPr marL="285750" indent="-28575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Continuing care services; </a:t>
            </a:r>
          </a:p>
          <a:p>
            <a:pPr marL="285750" indent="-285750">
              <a:lnSpc>
                <a:spcPct val="100000"/>
              </a:lnSpc>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4,300 physicians – including 800 primary care physicians; and</a:t>
            </a:r>
          </a:p>
          <a:p>
            <a:pPr marL="285750" indent="-285750">
              <a:lnSpc>
                <a:spcPct val="100000"/>
              </a:lnSpc>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Over</a:t>
            </a:r>
            <a:r>
              <a:rPr lang="en-US" sz="2000">
                <a:solidFill>
                  <a:srgbClr val="002060"/>
                </a:solidFill>
                <a:latin typeface="Arial" panose="020B0604020202020204" pitchFamily="34" charset="0"/>
                <a:cs typeface="Arial" panose="020B0604020202020204" pitchFamily="34" charset="0"/>
              </a:rPr>
              <a:t> 35,000 employees.</a:t>
            </a:r>
            <a:br>
              <a:rPr lang="en-US" sz="2000" b="1"/>
            </a:br>
            <a:endParaRPr lang="en-US" sz="2000" b="1"/>
          </a:p>
          <a:p>
            <a:pPr>
              <a:lnSpc>
                <a:spcPct val="100000"/>
              </a:lnSpc>
            </a:pPr>
            <a:r>
              <a:rPr lang="en-US" sz="2200">
                <a:solidFill>
                  <a:srgbClr val="002060"/>
                </a:solidFill>
                <a:latin typeface="Arial" panose="020B0604020202020204" pitchFamily="34" charset="0"/>
                <a:cs typeface="Arial" panose="020B0604020202020204" pitchFamily="34" charset="0"/>
              </a:rPr>
              <a:t>Regionally and nationally renowned programs in cancer, cardiovascular medicine, gastroenterology, home health, orthopedics, substance abuse treatment, surgery, women’s health and more.</a:t>
            </a:r>
          </a:p>
          <a:p>
            <a:pPr>
              <a:lnSpc>
                <a:spcPct val="100000"/>
              </a:lnSpc>
            </a:pPr>
            <a:endParaRPr lang="en-US" sz="2200">
              <a:solidFill>
                <a:srgbClr val="002060"/>
              </a:solidFill>
              <a:latin typeface="Arial" panose="020B0604020202020204" pitchFamily="34" charset="0"/>
              <a:cs typeface="Arial" panose="020B0604020202020204" pitchFamily="34" charset="0"/>
            </a:endParaRPr>
          </a:p>
        </p:txBody>
      </p:sp>
      <p:sp>
        <p:nvSpPr>
          <p:cNvPr id="2" name="Rectangle 1"/>
          <p:cNvSpPr/>
          <p:nvPr/>
        </p:nvSpPr>
        <p:spPr>
          <a:xfrm>
            <a:off x="325472" y="1202607"/>
            <a:ext cx="9094975" cy="461665"/>
          </a:xfrm>
          <a:prstGeom prst="rect">
            <a:avLst/>
          </a:prstGeom>
        </p:spPr>
        <p:txBody>
          <a:bodyPr wrap="square">
            <a:spAutoFit/>
          </a:bodyPr>
          <a:lstStyle/>
          <a:p>
            <a:r>
              <a:rPr lang="en-US" sz="2400" b="1">
                <a:solidFill>
                  <a:srgbClr val="002060"/>
                </a:solidFill>
                <a:latin typeface="Arial" panose="020B0604020202020204" pitchFamily="34" charset="0"/>
                <a:cs typeface="Arial" panose="020B0604020202020204" pitchFamily="34" charset="0"/>
              </a:rPr>
              <a:t>is a comprehensive, geographically distributed network of:</a:t>
            </a:r>
            <a:endParaRPr lang="en-US" sz="2400"/>
          </a:p>
        </p:txBody>
      </p:sp>
      <p:sp>
        <p:nvSpPr>
          <p:cNvPr id="5" name="TextBox 4"/>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Tree>
    <p:extLst>
      <p:ext uri="{BB962C8B-B14F-4D97-AF65-F5344CB8AC3E}">
        <p14:creationId xmlns:p14="http://schemas.microsoft.com/office/powerpoint/2010/main" val="36698428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6885" y="514085"/>
            <a:ext cx="6717145" cy="553998"/>
          </a:xfrm>
          <a:prstGeom prst="rect">
            <a:avLst/>
          </a:prstGeom>
          <a:noFill/>
        </p:spPr>
        <p:txBody>
          <a:bodyPr wrap="square" lIns="0" tIns="0" rIns="0" bIns="0" rtlCol="0">
            <a:noAutofit/>
          </a:bodyPr>
          <a:lstStyle/>
          <a:p>
            <a:pPr>
              <a:lnSpc>
                <a:spcPts val="2200"/>
              </a:lnSpc>
            </a:pPr>
            <a:r>
              <a:rPr lang="en-US" sz="4000" b="1">
                <a:solidFill>
                  <a:srgbClr val="183E75"/>
                </a:solidFill>
                <a:ea typeface="Arial" charset="0"/>
                <a:cs typeface="Arial" charset="0"/>
              </a:rPr>
              <a:t>Fraud Waste and Abuse (FWA)</a:t>
            </a:r>
            <a:endParaRPr lang="en-US" sz="4000" b="1">
              <a:solidFill>
                <a:srgbClr val="0069B4"/>
              </a:solidFill>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7" name="Picture 4"/>
          <p:cNvPicPr>
            <a:picLocks noChangeAspect="1" noChangeArrowheads="1"/>
          </p:cNvPicPr>
          <p:nvPr/>
        </p:nvPicPr>
        <p:blipFill>
          <a:blip r:embed="rId2">
            <a:lum bright="70000" contrast="-70000"/>
          </a:blip>
          <a:srcRect/>
          <a:stretch>
            <a:fillRect/>
          </a:stretch>
        </p:blipFill>
        <p:spPr bwMode="auto">
          <a:xfrm>
            <a:off x="590549" y="3128169"/>
            <a:ext cx="1931988" cy="1243012"/>
          </a:xfrm>
          <a:prstGeom prst="rect">
            <a:avLst/>
          </a:prstGeom>
          <a:noFill/>
          <a:ln w="88900" cap="sq">
            <a:solidFill>
              <a:srgbClr val="009ED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5"/>
          <p:cNvPicPr>
            <a:picLocks noChangeAspect="1" noChangeArrowheads="1"/>
          </p:cNvPicPr>
          <p:nvPr/>
        </p:nvPicPr>
        <p:blipFill>
          <a:blip r:embed="rId3">
            <a:lum bright="70000" contrast="-70000"/>
          </a:blip>
          <a:srcRect/>
          <a:stretch>
            <a:fillRect/>
          </a:stretch>
        </p:blipFill>
        <p:spPr bwMode="auto">
          <a:xfrm>
            <a:off x="590550" y="4581525"/>
            <a:ext cx="1931987" cy="1243012"/>
          </a:xfrm>
          <a:prstGeom prst="rect">
            <a:avLst/>
          </a:prstGeom>
          <a:solidFill>
            <a:srgbClr val="FFFFFF">
              <a:shade val="85000"/>
            </a:srgbClr>
          </a:solidFill>
          <a:ln w="88900" cap="sq">
            <a:solidFill>
              <a:srgbClr val="009ED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4"/>
          <p:cNvPicPr>
            <a:picLocks noChangeAspect="1" noChangeArrowheads="1"/>
          </p:cNvPicPr>
          <p:nvPr/>
        </p:nvPicPr>
        <p:blipFill>
          <a:blip r:embed="rId2">
            <a:lum bright="70000" contrast="-70000"/>
          </a:blip>
          <a:srcRect/>
          <a:stretch>
            <a:fillRect/>
          </a:stretch>
        </p:blipFill>
        <p:spPr bwMode="auto">
          <a:xfrm>
            <a:off x="590550" y="1627982"/>
            <a:ext cx="1931988" cy="1243012"/>
          </a:xfrm>
          <a:prstGeom prst="rect">
            <a:avLst/>
          </a:prstGeom>
          <a:solidFill>
            <a:srgbClr val="FFFFFF">
              <a:shade val="85000"/>
            </a:srgbClr>
          </a:solidFill>
          <a:ln w="88900" cap="sq">
            <a:solidFill>
              <a:srgbClr val="009ED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1116969" y="3513138"/>
            <a:ext cx="981075" cy="400110"/>
          </a:xfrm>
          <a:prstGeom prst="rect">
            <a:avLst/>
          </a:prstGeom>
          <a:noFill/>
        </p:spPr>
        <p:txBody>
          <a:bodyPr>
            <a:spAutoFit/>
          </a:bodyPr>
          <a:lstStyle/>
          <a:p>
            <a:pPr eaLnBrk="1" fontAlgn="auto" hangingPunct="1">
              <a:spcBef>
                <a:spcPts val="0"/>
              </a:spcBef>
              <a:spcAft>
                <a:spcPts val="0"/>
              </a:spcAft>
              <a:defRPr/>
            </a:pPr>
            <a:r>
              <a:rPr lang="en-US" altLang="en-US" sz="2000" b="1" kern="0">
                <a:solidFill>
                  <a:srgbClr val="183E75"/>
                </a:solidFill>
                <a:ea typeface="ＭＳ Ｐゴシック" pitchFamily="-80" charset="-128"/>
                <a:cs typeface="Arial" charset="0"/>
              </a:rPr>
              <a:t>Waste</a:t>
            </a:r>
            <a:endParaRPr lang="en-US" sz="2000" kern="0">
              <a:solidFill>
                <a:srgbClr val="183E75"/>
              </a:solidFill>
              <a:ea typeface="ＭＳ Ｐゴシック" pitchFamily="-80" charset="-128"/>
            </a:endParaRPr>
          </a:p>
        </p:txBody>
      </p:sp>
      <p:sp>
        <p:nvSpPr>
          <p:cNvPr id="22" name="Rectangle 21"/>
          <p:cNvSpPr/>
          <p:nvPr/>
        </p:nvSpPr>
        <p:spPr>
          <a:xfrm>
            <a:off x="1116969" y="1925638"/>
            <a:ext cx="968535" cy="400110"/>
          </a:xfrm>
          <a:prstGeom prst="rect">
            <a:avLst/>
          </a:prstGeom>
        </p:spPr>
        <p:txBody>
          <a:bodyPr wrap="none">
            <a:spAutoFit/>
          </a:bodyPr>
          <a:lstStyle/>
          <a:p>
            <a:pPr eaLnBrk="1" fontAlgn="auto" hangingPunct="1">
              <a:spcBef>
                <a:spcPts val="0"/>
              </a:spcBef>
              <a:spcAft>
                <a:spcPts val="0"/>
              </a:spcAft>
              <a:defRPr/>
            </a:pPr>
            <a:r>
              <a:rPr lang="en-US" altLang="en-US" sz="2000" b="1" kern="0">
                <a:solidFill>
                  <a:srgbClr val="183E75"/>
                </a:solidFill>
                <a:cs typeface="Arial" charset="0"/>
              </a:rPr>
              <a:t> Fraud</a:t>
            </a:r>
            <a:endParaRPr lang="en-US" sz="2000" kern="0">
              <a:solidFill>
                <a:srgbClr val="183E75"/>
              </a:solidFill>
              <a:ea typeface="ＭＳ Ｐゴシック" pitchFamily="-80" charset="-128"/>
            </a:endParaRPr>
          </a:p>
        </p:txBody>
      </p:sp>
      <p:sp>
        <p:nvSpPr>
          <p:cNvPr id="23" name="Rectangle 22"/>
          <p:cNvSpPr/>
          <p:nvPr/>
        </p:nvSpPr>
        <p:spPr>
          <a:xfrm>
            <a:off x="2929834" y="1517808"/>
            <a:ext cx="5361439" cy="1323439"/>
          </a:xfrm>
          <a:prstGeom prst="rect">
            <a:avLst/>
          </a:prstGeom>
        </p:spPr>
        <p:txBody>
          <a:bodyPr wrap="square">
            <a:spAutoFit/>
          </a:bodyPr>
          <a:lstStyle/>
          <a:p>
            <a:pPr>
              <a:defRPr/>
            </a:pPr>
            <a:r>
              <a:rPr lang="en-US" sz="1600" b="1" u="sng">
                <a:solidFill>
                  <a:srgbClr val="002060"/>
                </a:solidFill>
                <a:cs typeface="Arial" panose="020B0604020202020204" pitchFamily="34" charset="0"/>
              </a:rPr>
              <a:t>What is Fraud?</a:t>
            </a:r>
          </a:p>
          <a:p>
            <a:pPr>
              <a:defRPr/>
            </a:pPr>
            <a:r>
              <a:rPr lang="en-US" sz="1600">
                <a:solidFill>
                  <a:srgbClr val="002060"/>
                </a:solidFill>
                <a:cs typeface="Arial" panose="020B0604020202020204" pitchFamily="34" charset="0"/>
              </a:rPr>
              <a:t>Fraud is the intentional deception or misrepresentation of facts or information that a person knows to be false, which results in an unauthorized benefit to himself/herself or another person.</a:t>
            </a:r>
          </a:p>
        </p:txBody>
      </p:sp>
      <p:sp>
        <p:nvSpPr>
          <p:cNvPr id="25" name="TextBox 24"/>
          <p:cNvSpPr txBox="1"/>
          <p:nvPr/>
        </p:nvSpPr>
        <p:spPr>
          <a:xfrm>
            <a:off x="1116969" y="5053540"/>
            <a:ext cx="889987" cy="369332"/>
          </a:xfrm>
          <a:prstGeom prst="rect">
            <a:avLst/>
          </a:prstGeom>
          <a:noFill/>
        </p:spPr>
        <p:txBody>
          <a:bodyPr wrap="none" rtlCol="0">
            <a:spAutoFit/>
          </a:bodyPr>
          <a:lstStyle/>
          <a:p>
            <a:r>
              <a:rPr lang="en-US" b="1">
                <a:solidFill>
                  <a:srgbClr val="183E75"/>
                </a:solidFill>
              </a:rPr>
              <a:t>Abuse</a:t>
            </a:r>
          </a:p>
        </p:txBody>
      </p:sp>
      <p:sp>
        <p:nvSpPr>
          <p:cNvPr id="13" name="Rectangle 12"/>
          <p:cNvSpPr/>
          <p:nvPr/>
        </p:nvSpPr>
        <p:spPr>
          <a:xfrm>
            <a:off x="2929834" y="3087326"/>
            <a:ext cx="5887600" cy="1520416"/>
          </a:xfrm>
          <a:prstGeom prst="rect">
            <a:avLst/>
          </a:prstGeom>
        </p:spPr>
        <p:txBody>
          <a:bodyPr wrap="square">
            <a:spAutoFit/>
          </a:bodyPr>
          <a:lstStyle/>
          <a:p>
            <a:pPr>
              <a:defRPr/>
            </a:pPr>
            <a:r>
              <a:rPr lang="en-US" sz="1600" b="1" u="sng">
                <a:solidFill>
                  <a:srgbClr val="002060"/>
                </a:solidFill>
                <a:cs typeface="Arial" panose="020B0604020202020204" pitchFamily="34" charset="0"/>
              </a:rPr>
              <a:t>What is Waste?</a:t>
            </a:r>
          </a:p>
          <a:p>
            <a:pPr algn="just">
              <a:defRPr/>
            </a:pPr>
            <a:r>
              <a:rPr lang="en-US" sz="1600">
                <a:solidFill>
                  <a:srgbClr val="002060"/>
                </a:solidFill>
                <a:cs typeface="Arial" panose="020B0604020202020204" pitchFamily="34" charset="0"/>
              </a:rPr>
              <a:t>Waste is defined as the inappropriate, overuse, and </a:t>
            </a:r>
          </a:p>
          <a:p>
            <a:pPr algn="just">
              <a:defRPr/>
            </a:pPr>
            <a:r>
              <a:rPr lang="en-US" sz="1600">
                <a:solidFill>
                  <a:srgbClr val="002060"/>
                </a:solidFill>
                <a:cs typeface="Arial" panose="020B0604020202020204" pitchFamily="34" charset="0"/>
              </a:rPr>
              <a:t>careless spending of funds or resources when there </a:t>
            </a:r>
          </a:p>
          <a:p>
            <a:pPr algn="just">
              <a:defRPr/>
            </a:pPr>
            <a:r>
              <a:rPr lang="en-US" sz="1600">
                <a:solidFill>
                  <a:srgbClr val="002060"/>
                </a:solidFill>
                <a:cs typeface="Arial" panose="020B0604020202020204" pitchFamily="34" charset="0"/>
              </a:rPr>
              <a:t>is not a real need to do so. </a:t>
            </a:r>
          </a:p>
          <a:p>
            <a:pPr>
              <a:lnSpc>
                <a:spcPct val="90000"/>
              </a:lnSpc>
              <a:defRPr/>
            </a:pPr>
            <a:endParaRPr lang="en-US" altLang="en-US" sz="1600">
              <a:cs typeface="Arial" panose="020B0604020202020204" pitchFamily="34" charset="0"/>
            </a:endParaRPr>
          </a:p>
          <a:p>
            <a:pPr>
              <a:lnSpc>
                <a:spcPct val="90000"/>
              </a:lnSpc>
              <a:defRPr/>
            </a:pPr>
            <a:endParaRPr lang="en-US" altLang="en-US" sz="1600">
              <a:cs typeface="Arial" panose="020B0604020202020204" pitchFamily="34" charset="0"/>
            </a:endParaRPr>
          </a:p>
        </p:txBody>
      </p:sp>
      <p:sp>
        <p:nvSpPr>
          <p:cNvPr id="2" name="Rectangle 1"/>
          <p:cNvSpPr/>
          <p:nvPr/>
        </p:nvSpPr>
        <p:spPr>
          <a:xfrm>
            <a:off x="2929834" y="4511137"/>
            <a:ext cx="5669279" cy="1354217"/>
          </a:xfrm>
          <a:prstGeom prst="rect">
            <a:avLst/>
          </a:prstGeom>
        </p:spPr>
        <p:txBody>
          <a:bodyPr wrap="square">
            <a:spAutoFit/>
          </a:bodyPr>
          <a:lstStyle/>
          <a:p>
            <a:pPr>
              <a:defRPr/>
            </a:pPr>
            <a:r>
              <a:rPr lang="en-US" sz="1600" b="1" u="sng">
                <a:solidFill>
                  <a:srgbClr val="002060"/>
                </a:solidFill>
                <a:cs typeface="Arial" panose="020B0604020202020204" pitchFamily="34" charset="0"/>
              </a:rPr>
              <a:t>What is Abuse?</a:t>
            </a:r>
          </a:p>
          <a:p>
            <a:pPr>
              <a:defRPr/>
            </a:pPr>
            <a:r>
              <a:rPr lang="en-US" sz="1600">
                <a:solidFill>
                  <a:srgbClr val="002060"/>
                </a:solidFill>
                <a:cs typeface="Arial" panose="020B0604020202020204" pitchFamily="34" charset="0"/>
              </a:rPr>
              <a:t>Abuse occurs when incidents or clinical/medical practices are not consistent with accepted sound medical or business practices and they create unnecessary costs to government</a:t>
            </a:r>
          </a:p>
          <a:p>
            <a:pPr>
              <a:defRPr/>
            </a:pPr>
            <a:r>
              <a:rPr lang="en-US" sz="1600">
                <a:solidFill>
                  <a:srgbClr val="002060"/>
                </a:solidFill>
                <a:cs typeface="Arial" panose="020B0604020202020204" pitchFamily="34" charset="0"/>
              </a:rPr>
              <a:t>programs.</a:t>
            </a:r>
          </a:p>
        </p:txBody>
      </p:sp>
      <p:sp>
        <p:nvSpPr>
          <p:cNvPr id="3" name="Slide Number Placeholder 2">
            <a:extLst>
              <a:ext uri="{FF2B5EF4-FFF2-40B4-BE49-F238E27FC236}">
                <a16:creationId xmlns:a16="http://schemas.microsoft.com/office/drawing/2014/main" id="{C5F42BE2-CE35-920B-44D4-B03400E8718C}"/>
              </a:ext>
            </a:extLst>
          </p:cNvPr>
          <p:cNvSpPr>
            <a:spLocks noGrp="1"/>
          </p:cNvSpPr>
          <p:nvPr>
            <p:ph type="sldNum" sz="quarter" idx="12"/>
          </p:nvPr>
        </p:nvSpPr>
        <p:spPr/>
        <p:txBody>
          <a:bodyPr/>
          <a:lstStyle/>
          <a:p>
            <a:fld id="{E8A74B61-50D3-3946-8366-1E447A2A8431}" type="slidenum">
              <a:rPr lang="en-US" smtClean="0"/>
              <a:pPr/>
              <a:t>100</a:t>
            </a:fld>
            <a:endParaRPr lang="en-US"/>
          </a:p>
        </p:txBody>
      </p:sp>
    </p:spTree>
    <p:extLst>
      <p:ext uri="{BB962C8B-B14F-4D97-AF65-F5344CB8AC3E}">
        <p14:creationId xmlns:p14="http://schemas.microsoft.com/office/powerpoint/2010/main" val="36802857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801" y="257068"/>
            <a:ext cx="7573356" cy="553998"/>
          </a:xfrm>
          <a:prstGeom prst="rect">
            <a:avLst/>
          </a:prstGeom>
          <a:noFill/>
        </p:spPr>
        <p:txBody>
          <a:bodyPr wrap="square" lIns="0" tIns="0" rIns="0" bIns="0" rtlCol="0">
            <a:noAutofit/>
          </a:bodyPr>
          <a:lstStyle/>
          <a:p>
            <a:pPr algn="ctr">
              <a:lnSpc>
                <a:spcPts val="2200"/>
              </a:lnSpc>
            </a:pPr>
            <a:r>
              <a:rPr lang="en-US" sz="4000" b="1">
                <a:solidFill>
                  <a:srgbClr val="183E75"/>
                </a:solidFill>
                <a:latin typeface="Arial" charset="0"/>
                <a:ea typeface="Arial" charset="0"/>
                <a:cs typeface="Arial" charset="0"/>
              </a:rPr>
              <a:t>Examples</a:t>
            </a:r>
          </a:p>
          <a:p>
            <a:pPr algn="ctr">
              <a:lnSpc>
                <a:spcPts val="2200"/>
              </a:lnSpc>
            </a:pPr>
            <a:r>
              <a:rPr lang="en-US" sz="4000" b="1">
                <a:solidFill>
                  <a:srgbClr val="183E75"/>
                </a:solidFill>
                <a:latin typeface="Arial" charset="0"/>
                <a:ea typeface="Arial" charset="0"/>
                <a:cs typeface="Arial" charset="0"/>
              </a:rPr>
              <a:t> </a:t>
            </a:r>
          </a:p>
          <a:p>
            <a:pPr>
              <a:lnSpc>
                <a:spcPts val="2200"/>
              </a:lnSpc>
            </a:pPr>
            <a:r>
              <a:rPr lang="en-US" sz="4000" b="1">
                <a:solidFill>
                  <a:srgbClr val="183E75"/>
                </a:solidFill>
                <a:latin typeface="Arial" charset="0"/>
                <a:ea typeface="Arial" charset="0"/>
                <a:cs typeface="Arial" charset="0"/>
              </a:rPr>
              <a:t>Fraud Waste and Abuse (FWA)</a:t>
            </a:r>
            <a:endParaRPr lang="en-US" sz="4000" b="1">
              <a:solidFill>
                <a:srgbClr val="0069B4"/>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7" name="Picture 4"/>
          <p:cNvPicPr>
            <a:picLocks noChangeAspect="1" noChangeArrowheads="1"/>
          </p:cNvPicPr>
          <p:nvPr/>
        </p:nvPicPr>
        <p:blipFill>
          <a:blip r:embed="rId2">
            <a:lum bright="70000" contrast="-70000"/>
          </a:blip>
          <a:srcRect/>
          <a:stretch>
            <a:fillRect/>
          </a:stretch>
        </p:blipFill>
        <p:spPr bwMode="auto">
          <a:xfrm>
            <a:off x="590549" y="3128169"/>
            <a:ext cx="1931988" cy="1243012"/>
          </a:xfrm>
          <a:prstGeom prst="rect">
            <a:avLst/>
          </a:prstGeom>
          <a:noFill/>
          <a:ln w="88900" cap="sq">
            <a:solidFill>
              <a:srgbClr val="009ED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5"/>
          <p:cNvPicPr>
            <a:picLocks noChangeAspect="1" noChangeArrowheads="1"/>
          </p:cNvPicPr>
          <p:nvPr/>
        </p:nvPicPr>
        <p:blipFill>
          <a:blip r:embed="rId3">
            <a:lum bright="70000" contrast="-70000"/>
          </a:blip>
          <a:srcRect/>
          <a:stretch>
            <a:fillRect/>
          </a:stretch>
        </p:blipFill>
        <p:spPr bwMode="auto">
          <a:xfrm>
            <a:off x="590550" y="4581525"/>
            <a:ext cx="1931987" cy="1243012"/>
          </a:xfrm>
          <a:prstGeom prst="rect">
            <a:avLst/>
          </a:prstGeom>
          <a:solidFill>
            <a:srgbClr val="FFFFFF">
              <a:shade val="85000"/>
            </a:srgbClr>
          </a:solidFill>
          <a:ln w="88900" cap="sq">
            <a:solidFill>
              <a:srgbClr val="009ED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4"/>
          <p:cNvPicPr>
            <a:picLocks noChangeAspect="1" noChangeArrowheads="1"/>
          </p:cNvPicPr>
          <p:nvPr/>
        </p:nvPicPr>
        <p:blipFill>
          <a:blip r:embed="rId2">
            <a:lum bright="70000" contrast="-70000"/>
          </a:blip>
          <a:srcRect/>
          <a:stretch>
            <a:fillRect/>
          </a:stretch>
        </p:blipFill>
        <p:spPr bwMode="auto">
          <a:xfrm>
            <a:off x="590550" y="1627982"/>
            <a:ext cx="1931988" cy="1243012"/>
          </a:xfrm>
          <a:prstGeom prst="rect">
            <a:avLst/>
          </a:prstGeom>
          <a:solidFill>
            <a:srgbClr val="FFFFFF">
              <a:shade val="85000"/>
            </a:srgbClr>
          </a:solidFill>
          <a:ln w="88900" cap="sq">
            <a:solidFill>
              <a:srgbClr val="009ED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1116969" y="3513138"/>
            <a:ext cx="981075" cy="400110"/>
          </a:xfrm>
          <a:prstGeom prst="rect">
            <a:avLst/>
          </a:prstGeom>
          <a:noFill/>
        </p:spPr>
        <p:txBody>
          <a:bodyPr>
            <a:spAutoFit/>
          </a:bodyPr>
          <a:lstStyle/>
          <a:p>
            <a:pPr eaLnBrk="1" fontAlgn="auto" hangingPunct="1">
              <a:spcBef>
                <a:spcPts val="0"/>
              </a:spcBef>
              <a:spcAft>
                <a:spcPts val="0"/>
              </a:spcAft>
              <a:defRPr/>
            </a:pPr>
            <a:r>
              <a:rPr lang="en-US" altLang="en-US" sz="2000" b="1" kern="0">
                <a:solidFill>
                  <a:srgbClr val="183E75"/>
                </a:solidFill>
                <a:ea typeface="ＭＳ Ｐゴシック" pitchFamily="-80" charset="-128"/>
                <a:cs typeface="Arial" charset="0"/>
              </a:rPr>
              <a:t>Waste</a:t>
            </a:r>
            <a:endParaRPr lang="en-US" sz="2000" kern="0">
              <a:solidFill>
                <a:srgbClr val="183E75"/>
              </a:solidFill>
              <a:ea typeface="ＭＳ Ｐゴシック" pitchFamily="-80" charset="-128"/>
            </a:endParaRPr>
          </a:p>
        </p:txBody>
      </p:sp>
      <p:sp>
        <p:nvSpPr>
          <p:cNvPr id="22" name="Rectangle 21"/>
          <p:cNvSpPr/>
          <p:nvPr/>
        </p:nvSpPr>
        <p:spPr>
          <a:xfrm>
            <a:off x="1116969" y="1925638"/>
            <a:ext cx="968535" cy="400110"/>
          </a:xfrm>
          <a:prstGeom prst="rect">
            <a:avLst/>
          </a:prstGeom>
        </p:spPr>
        <p:txBody>
          <a:bodyPr wrap="none">
            <a:spAutoFit/>
          </a:bodyPr>
          <a:lstStyle/>
          <a:p>
            <a:pPr eaLnBrk="1" fontAlgn="auto" hangingPunct="1">
              <a:spcBef>
                <a:spcPts val="0"/>
              </a:spcBef>
              <a:spcAft>
                <a:spcPts val="0"/>
              </a:spcAft>
              <a:defRPr/>
            </a:pPr>
            <a:r>
              <a:rPr lang="en-US" altLang="en-US" sz="2000" b="1" kern="0">
                <a:solidFill>
                  <a:srgbClr val="183E75"/>
                </a:solidFill>
                <a:cs typeface="Arial" charset="0"/>
              </a:rPr>
              <a:t> Fraud</a:t>
            </a:r>
            <a:endParaRPr lang="en-US" sz="2000" kern="0">
              <a:solidFill>
                <a:srgbClr val="183E75"/>
              </a:solidFill>
              <a:ea typeface="ＭＳ Ｐゴシック" pitchFamily="-80" charset="-128"/>
            </a:endParaRPr>
          </a:p>
        </p:txBody>
      </p:sp>
      <p:sp>
        <p:nvSpPr>
          <p:cNvPr id="25" name="TextBox 24"/>
          <p:cNvSpPr txBox="1"/>
          <p:nvPr/>
        </p:nvSpPr>
        <p:spPr>
          <a:xfrm>
            <a:off x="1116969" y="5053540"/>
            <a:ext cx="889987" cy="369332"/>
          </a:xfrm>
          <a:prstGeom prst="rect">
            <a:avLst/>
          </a:prstGeom>
          <a:noFill/>
        </p:spPr>
        <p:txBody>
          <a:bodyPr wrap="none" rtlCol="0">
            <a:spAutoFit/>
          </a:bodyPr>
          <a:lstStyle/>
          <a:p>
            <a:r>
              <a:rPr lang="en-US" b="1">
                <a:solidFill>
                  <a:srgbClr val="183E75"/>
                </a:solidFill>
              </a:rPr>
              <a:t>Abuse</a:t>
            </a:r>
          </a:p>
        </p:txBody>
      </p:sp>
      <p:sp>
        <p:nvSpPr>
          <p:cNvPr id="13" name="Rectangle 12"/>
          <p:cNvSpPr/>
          <p:nvPr/>
        </p:nvSpPr>
        <p:spPr>
          <a:xfrm>
            <a:off x="2929834" y="3087326"/>
            <a:ext cx="5887600" cy="590931"/>
          </a:xfrm>
          <a:prstGeom prst="rect">
            <a:avLst/>
          </a:prstGeom>
        </p:spPr>
        <p:txBody>
          <a:bodyPr wrap="square">
            <a:spAutoFit/>
          </a:bodyPr>
          <a:lstStyle/>
          <a:p>
            <a:pPr>
              <a:lnSpc>
                <a:spcPct val="90000"/>
              </a:lnSpc>
              <a:defRPr/>
            </a:pPr>
            <a:endParaRPr lang="en-US" altLang="en-US">
              <a:cs typeface="Arial" panose="020B0604020202020204" pitchFamily="34" charset="0"/>
            </a:endParaRPr>
          </a:p>
          <a:p>
            <a:pPr>
              <a:lnSpc>
                <a:spcPct val="90000"/>
              </a:lnSpc>
              <a:defRPr/>
            </a:pPr>
            <a:endParaRPr lang="en-US" altLang="en-US">
              <a:cs typeface="Arial" panose="020B0604020202020204" pitchFamily="34" charset="0"/>
            </a:endParaRPr>
          </a:p>
        </p:txBody>
      </p:sp>
      <p:sp>
        <p:nvSpPr>
          <p:cNvPr id="5" name="TextBox 4"/>
          <p:cNvSpPr txBox="1"/>
          <p:nvPr/>
        </p:nvSpPr>
        <p:spPr>
          <a:xfrm>
            <a:off x="2624464" y="1710879"/>
            <a:ext cx="6464992" cy="1077218"/>
          </a:xfrm>
          <a:prstGeom prst="rect">
            <a:avLst/>
          </a:prstGeom>
          <a:noFill/>
        </p:spPr>
        <p:txBody>
          <a:bodyPr wrap="square" rtlCol="0">
            <a:spAutoFit/>
          </a:bodyPr>
          <a:lstStyle/>
          <a:p>
            <a:r>
              <a:rPr lang="en-US" sz="1600">
                <a:solidFill>
                  <a:srgbClr val="183E75"/>
                </a:solidFill>
              </a:rPr>
              <a:t>Improper billing, up-coding, duplicate billing, billing for items or services not provided or received for free, failing to have proper documentation to support services billed, falsifying documentation of patient care, providing medically unnecessary or substandard care</a:t>
            </a:r>
          </a:p>
        </p:txBody>
      </p:sp>
      <p:sp>
        <p:nvSpPr>
          <p:cNvPr id="19" name="TextBox 18"/>
          <p:cNvSpPr txBox="1"/>
          <p:nvPr/>
        </p:nvSpPr>
        <p:spPr>
          <a:xfrm>
            <a:off x="2624464" y="3408043"/>
            <a:ext cx="6464992" cy="830997"/>
          </a:xfrm>
          <a:prstGeom prst="rect">
            <a:avLst/>
          </a:prstGeom>
          <a:noFill/>
        </p:spPr>
        <p:txBody>
          <a:bodyPr wrap="square" rtlCol="0">
            <a:spAutoFit/>
          </a:bodyPr>
          <a:lstStyle/>
          <a:p>
            <a:pPr>
              <a:defRPr/>
            </a:pPr>
            <a:r>
              <a:rPr lang="en-US" sz="1600">
                <a:solidFill>
                  <a:srgbClr val="183E75"/>
                </a:solidFill>
              </a:rPr>
              <a:t>Duplicate testing, overuse, underuse or ineffective use, prescribing medications for a longer period of time than is necessary, redundancy, delays, and unnecessary process complexities</a:t>
            </a:r>
          </a:p>
        </p:txBody>
      </p:sp>
      <p:sp>
        <p:nvSpPr>
          <p:cNvPr id="24" name="TextBox 23"/>
          <p:cNvSpPr txBox="1"/>
          <p:nvPr/>
        </p:nvSpPr>
        <p:spPr>
          <a:xfrm>
            <a:off x="2624464" y="4658184"/>
            <a:ext cx="6464992" cy="1077218"/>
          </a:xfrm>
          <a:prstGeom prst="rect">
            <a:avLst/>
          </a:prstGeom>
          <a:noFill/>
        </p:spPr>
        <p:txBody>
          <a:bodyPr wrap="square" rtlCol="0">
            <a:spAutoFit/>
          </a:bodyPr>
          <a:lstStyle/>
          <a:p>
            <a:pPr>
              <a:defRPr/>
            </a:pPr>
            <a:r>
              <a:rPr lang="en-US" sz="1600">
                <a:solidFill>
                  <a:srgbClr val="183E75"/>
                </a:solidFill>
              </a:rPr>
              <a:t>Billing Medicare and Medicaid patients higher rates than non- Medicare/Medicaid patients, billing Medicare instead of the primary payer, keeping money that doesn’t belong to you, hiring or doing business with someone excluded from the Medicare program </a:t>
            </a:r>
          </a:p>
        </p:txBody>
      </p:sp>
      <p:sp>
        <p:nvSpPr>
          <p:cNvPr id="2" name="Slide Number Placeholder 1">
            <a:extLst>
              <a:ext uri="{FF2B5EF4-FFF2-40B4-BE49-F238E27FC236}">
                <a16:creationId xmlns:a16="http://schemas.microsoft.com/office/drawing/2014/main" id="{0BBDCFFD-77BF-175B-DD50-BB03FCD6D7EE}"/>
              </a:ext>
            </a:extLst>
          </p:cNvPr>
          <p:cNvSpPr>
            <a:spLocks noGrp="1"/>
          </p:cNvSpPr>
          <p:nvPr>
            <p:ph type="sldNum" sz="quarter" idx="12"/>
          </p:nvPr>
        </p:nvSpPr>
        <p:spPr/>
        <p:txBody>
          <a:bodyPr/>
          <a:lstStyle/>
          <a:p>
            <a:fld id="{E8A74B61-50D3-3946-8366-1E447A2A8431}" type="slidenum">
              <a:rPr lang="en-US" smtClean="0"/>
              <a:pPr/>
              <a:t>101</a:t>
            </a:fld>
            <a:endParaRPr lang="en-US"/>
          </a:p>
        </p:txBody>
      </p:sp>
    </p:spTree>
    <p:extLst>
      <p:ext uri="{BB962C8B-B14F-4D97-AF65-F5344CB8AC3E}">
        <p14:creationId xmlns:p14="http://schemas.microsoft.com/office/powerpoint/2010/main" val="589636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7" name="Picture 4"/>
          <p:cNvPicPr>
            <a:picLocks noChangeAspect="1" noChangeArrowheads="1"/>
          </p:cNvPicPr>
          <p:nvPr/>
        </p:nvPicPr>
        <p:blipFill>
          <a:blip r:embed="rId2">
            <a:lum bright="70000" contrast="-70000"/>
          </a:blip>
          <a:srcRect/>
          <a:stretch>
            <a:fillRect/>
          </a:stretch>
        </p:blipFill>
        <p:spPr bwMode="auto">
          <a:xfrm>
            <a:off x="601114" y="2927535"/>
            <a:ext cx="1931988" cy="1243012"/>
          </a:xfrm>
          <a:prstGeom prst="rect">
            <a:avLst/>
          </a:prstGeom>
          <a:noFill/>
          <a:ln w="88900" cap="sq">
            <a:solidFill>
              <a:srgbClr val="009ED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5"/>
          <p:cNvPicPr>
            <a:picLocks noChangeAspect="1" noChangeArrowheads="1"/>
          </p:cNvPicPr>
          <p:nvPr/>
        </p:nvPicPr>
        <p:blipFill>
          <a:blip r:embed="rId3">
            <a:lum bright="70000" contrast="-70000"/>
          </a:blip>
          <a:srcRect/>
          <a:stretch>
            <a:fillRect/>
          </a:stretch>
        </p:blipFill>
        <p:spPr bwMode="auto">
          <a:xfrm>
            <a:off x="626064" y="4550047"/>
            <a:ext cx="1931987" cy="1243012"/>
          </a:xfrm>
          <a:prstGeom prst="rect">
            <a:avLst/>
          </a:prstGeom>
          <a:solidFill>
            <a:srgbClr val="FFFFFF">
              <a:shade val="85000"/>
            </a:srgbClr>
          </a:solidFill>
          <a:ln w="88900" cap="sq">
            <a:solidFill>
              <a:srgbClr val="009ED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4"/>
          <p:cNvPicPr>
            <a:picLocks noChangeAspect="1" noChangeArrowheads="1"/>
          </p:cNvPicPr>
          <p:nvPr/>
        </p:nvPicPr>
        <p:blipFill>
          <a:blip r:embed="rId2">
            <a:lum bright="70000" contrast="-70000"/>
          </a:blip>
          <a:srcRect/>
          <a:stretch>
            <a:fillRect/>
          </a:stretch>
        </p:blipFill>
        <p:spPr bwMode="auto">
          <a:xfrm>
            <a:off x="601113" y="1319589"/>
            <a:ext cx="1931988" cy="1243012"/>
          </a:xfrm>
          <a:prstGeom prst="rect">
            <a:avLst/>
          </a:prstGeom>
          <a:solidFill>
            <a:srgbClr val="FFFFFF">
              <a:shade val="85000"/>
            </a:srgbClr>
          </a:solidFill>
          <a:ln w="88900" cap="sq">
            <a:solidFill>
              <a:srgbClr val="009ED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806535" y="3225875"/>
            <a:ext cx="1571046" cy="646331"/>
          </a:xfrm>
          <a:prstGeom prst="rect">
            <a:avLst/>
          </a:prstGeom>
          <a:noFill/>
        </p:spPr>
        <p:txBody>
          <a:bodyPr wrap="square">
            <a:spAutoFit/>
          </a:bodyPr>
          <a:lstStyle/>
          <a:p>
            <a:pPr algn="ctr" eaLnBrk="1" fontAlgn="auto" hangingPunct="1">
              <a:spcBef>
                <a:spcPts val="0"/>
              </a:spcBef>
              <a:spcAft>
                <a:spcPts val="0"/>
              </a:spcAft>
              <a:defRPr/>
            </a:pPr>
            <a:r>
              <a:rPr lang="en-US" altLang="en-US" b="1" kern="0">
                <a:solidFill>
                  <a:srgbClr val="183E75"/>
                </a:solidFill>
                <a:ea typeface="ＭＳ Ｐゴシック" pitchFamily="-80" charset="-128"/>
                <a:cs typeface="Arial" charset="0"/>
              </a:rPr>
              <a:t>Anti-Kickback </a:t>
            </a:r>
            <a:endParaRPr lang="en-US" kern="0">
              <a:solidFill>
                <a:srgbClr val="183E75"/>
              </a:solidFill>
              <a:ea typeface="ＭＳ Ｐゴシック" pitchFamily="-80" charset="-128"/>
            </a:endParaRPr>
          </a:p>
        </p:txBody>
      </p:sp>
      <p:sp>
        <p:nvSpPr>
          <p:cNvPr id="22" name="Rectangle 21"/>
          <p:cNvSpPr/>
          <p:nvPr/>
        </p:nvSpPr>
        <p:spPr>
          <a:xfrm>
            <a:off x="747143" y="1607687"/>
            <a:ext cx="1723549" cy="646331"/>
          </a:xfrm>
          <a:prstGeom prst="rect">
            <a:avLst/>
          </a:prstGeom>
        </p:spPr>
        <p:txBody>
          <a:bodyPr wrap="none">
            <a:spAutoFit/>
          </a:bodyPr>
          <a:lstStyle/>
          <a:p>
            <a:pPr algn="ctr" eaLnBrk="1" fontAlgn="auto" hangingPunct="1">
              <a:spcBef>
                <a:spcPts val="0"/>
              </a:spcBef>
              <a:spcAft>
                <a:spcPts val="0"/>
              </a:spcAft>
              <a:defRPr/>
            </a:pPr>
            <a:r>
              <a:rPr lang="en-US" altLang="en-US" b="1" kern="0">
                <a:solidFill>
                  <a:srgbClr val="183E75"/>
                </a:solidFill>
                <a:cs typeface="Arial" charset="0"/>
              </a:rPr>
              <a:t> False Claims </a:t>
            </a:r>
          </a:p>
          <a:p>
            <a:pPr algn="ctr" eaLnBrk="1" fontAlgn="auto" hangingPunct="1">
              <a:spcBef>
                <a:spcPts val="0"/>
              </a:spcBef>
              <a:spcAft>
                <a:spcPts val="0"/>
              </a:spcAft>
              <a:defRPr/>
            </a:pPr>
            <a:r>
              <a:rPr lang="en-US" altLang="en-US" b="1" kern="0">
                <a:solidFill>
                  <a:srgbClr val="183E75"/>
                </a:solidFill>
                <a:cs typeface="Arial" charset="0"/>
              </a:rPr>
              <a:t>Act</a:t>
            </a:r>
            <a:endParaRPr lang="en-US" kern="0">
              <a:solidFill>
                <a:srgbClr val="183E75"/>
              </a:solidFill>
              <a:ea typeface="ＭＳ Ｐゴシック" pitchFamily="-80" charset="-128"/>
            </a:endParaRPr>
          </a:p>
        </p:txBody>
      </p:sp>
      <p:sp>
        <p:nvSpPr>
          <p:cNvPr id="25" name="TextBox 24"/>
          <p:cNvSpPr txBox="1"/>
          <p:nvPr/>
        </p:nvSpPr>
        <p:spPr>
          <a:xfrm>
            <a:off x="1211183" y="4993627"/>
            <a:ext cx="761747" cy="369332"/>
          </a:xfrm>
          <a:prstGeom prst="rect">
            <a:avLst/>
          </a:prstGeom>
          <a:noFill/>
        </p:spPr>
        <p:txBody>
          <a:bodyPr wrap="none" rtlCol="0">
            <a:spAutoFit/>
          </a:bodyPr>
          <a:lstStyle/>
          <a:p>
            <a:pPr algn="ctr"/>
            <a:r>
              <a:rPr lang="en-US" b="1">
                <a:solidFill>
                  <a:srgbClr val="183E75"/>
                </a:solidFill>
              </a:rPr>
              <a:t>Stark</a:t>
            </a:r>
          </a:p>
        </p:txBody>
      </p:sp>
      <p:sp>
        <p:nvSpPr>
          <p:cNvPr id="13" name="Rectangle 12"/>
          <p:cNvSpPr/>
          <p:nvPr/>
        </p:nvSpPr>
        <p:spPr>
          <a:xfrm>
            <a:off x="2929834" y="3087326"/>
            <a:ext cx="5887600" cy="590931"/>
          </a:xfrm>
          <a:prstGeom prst="rect">
            <a:avLst/>
          </a:prstGeom>
        </p:spPr>
        <p:txBody>
          <a:bodyPr wrap="square">
            <a:spAutoFit/>
          </a:bodyPr>
          <a:lstStyle/>
          <a:p>
            <a:pPr>
              <a:lnSpc>
                <a:spcPct val="90000"/>
              </a:lnSpc>
              <a:defRPr/>
            </a:pPr>
            <a:endParaRPr lang="en-US" altLang="en-US">
              <a:cs typeface="Arial" panose="020B0604020202020204" pitchFamily="34" charset="0"/>
            </a:endParaRPr>
          </a:p>
          <a:p>
            <a:pPr>
              <a:lnSpc>
                <a:spcPct val="90000"/>
              </a:lnSpc>
              <a:defRPr/>
            </a:pPr>
            <a:endParaRPr lang="en-US" altLang="en-US">
              <a:cs typeface="Arial" panose="020B0604020202020204" pitchFamily="34" charset="0"/>
            </a:endParaRPr>
          </a:p>
        </p:txBody>
      </p:sp>
      <p:sp>
        <p:nvSpPr>
          <p:cNvPr id="5" name="TextBox 4"/>
          <p:cNvSpPr txBox="1"/>
          <p:nvPr/>
        </p:nvSpPr>
        <p:spPr>
          <a:xfrm>
            <a:off x="2641138" y="1454884"/>
            <a:ext cx="6464992" cy="954107"/>
          </a:xfrm>
          <a:prstGeom prst="rect">
            <a:avLst/>
          </a:prstGeom>
          <a:noFill/>
        </p:spPr>
        <p:txBody>
          <a:bodyPr wrap="square" rtlCol="0">
            <a:spAutoFit/>
          </a:bodyPr>
          <a:lstStyle/>
          <a:p>
            <a:pPr>
              <a:defRPr/>
            </a:pPr>
            <a:r>
              <a:rPr lang="en-US" sz="1400">
                <a:solidFill>
                  <a:srgbClr val="002060"/>
                </a:solidFill>
              </a:rPr>
              <a:t>Makes it a violation to submit a claim for payment that you know or should know is false or fraudulent; OR Knowingly make, use, or cause to be made or used, a false record or statement material to a false or fraudulent claim (Government does not need to show intent)</a:t>
            </a:r>
          </a:p>
        </p:txBody>
      </p:sp>
      <p:sp>
        <p:nvSpPr>
          <p:cNvPr id="2" name="Rectangle 1"/>
          <p:cNvSpPr/>
          <p:nvPr/>
        </p:nvSpPr>
        <p:spPr>
          <a:xfrm>
            <a:off x="2641138" y="2873473"/>
            <a:ext cx="6361459" cy="1169551"/>
          </a:xfrm>
          <a:prstGeom prst="rect">
            <a:avLst/>
          </a:prstGeom>
        </p:spPr>
        <p:txBody>
          <a:bodyPr wrap="square">
            <a:spAutoFit/>
          </a:bodyPr>
          <a:lstStyle/>
          <a:p>
            <a:pPr lvl="0">
              <a:spcAft>
                <a:spcPts val="1000"/>
              </a:spcAft>
            </a:pPr>
            <a:r>
              <a:rPr lang="en-US" sz="1400">
                <a:solidFill>
                  <a:srgbClr val="002060"/>
                </a:solidFill>
              </a:rPr>
              <a:t>Prohibits the knowing and willful </a:t>
            </a:r>
            <a:r>
              <a:rPr lang="en-US" sz="1400" b="1">
                <a:solidFill>
                  <a:srgbClr val="002060"/>
                </a:solidFill>
              </a:rPr>
              <a:t>offer, payment, solicitation, or receipt </a:t>
            </a:r>
            <a:r>
              <a:rPr lang="en-US" sz="1400">
                <a:solidFill>
                  <a:srgbClr val="002060"/>
                </a:solidFill>
              </a:rPr>
              <a:t>of </a:t>
            </a:r>
            <a:r>
              <a:rPr lang="en-US" sz="1400" b="1" i="1" u="sng">
                <a:solidFill>
                  <a:srgbClr val="002060"/>
                </a:solidFill>
              </a:rPr>
              <a:t>anything of value</a:t>
            </a:r>
            <a:r>
              <a:rPr lang="en-US" sz="1400">
                <a:solidFill>
                  <a:srgbClr val="002060"/>
                </a:solidFill>
              </a:rPr>
              <a:t> 1) to induce, or in exchange for, the referral of an individual  for healthcare services 2) to induce, or in exchange, for the</a:t>
            </a:r>
            <a:r>
              <a:rPr lang="en-US" sz="1400">
                <a:solidFill>
                  <a:srgbClr val="002060"/>
                </a:solidFill>
                <a:cs typeface="Times New Roman" pitchFamily="18" charset="0"/>
              </a:rPr>
              <a:t> purchase, lease, order, or recommendation for the purchase, lease or order of any health care good, facility, service, or item; or 3) solicitation of anything of value in return for the above.</a:t>
            </a:r>
          </a:p>
        </p:txBody>
      </p:sp>
      <p:sp>
        <p:nvSpPr>
          <p:cNvPr id="3" name="TextBox 2"/>
          <p:cNvSpPr txBox="1"/>
          <p:nvPr/>
        </p:nvSpPr>
        <p:spPr>
          <a:xfrm>
            <a:off x="2679008" y="4694499"/>
            <a:ext cx="5835535" cy="738664"/>
          </a:xfrm>
          <a:prstGeom prst="rect">
            <a:avLst/>
          </a:prstGeom>
          <a:noFill/>
        </p:spPr>
        <p:txBody>
          <a:bodyPr wrap="square" rtlCol="0">
            <a:spAutoFit/>
          </a:bodyPr>
          <a:lstStyle/>
          <a:p>
            <a:r>
              <a:rPr lang="en-US" sz="1400">
                <a:solidFill>
                  <a:srgbClr val="002060"/>
                </a:solidFill>
              </a:rPr>
              <a:t>If a physician (or an immediate family member) has a financial relationship with an entity, the physician may not make a referral to that entity for Medicare designated health services (there are some exceptions)</a:t>
            </a:r>
          </a:p>
        </p:txBody>
      </p:sp>
      <p:sp>
        <p:nvSpPr>
          <p:cNvPr id="6" name="Text Placeholder 5"/>
          <p:cNvSpPr>
            <a:spLocks noGrp="1"/>
          </p:cNvSpPr>
          <p:nvPr>
            <p:ph type="body" sz="quarter" idx="14"/>
          </p:nvPr>
        </p:nvSpPr>
        <p:spPr/>
        <p:txBody>
          <a:bodyPr>
            <a:noAutofit/>
          </a:bodyPr>
          <a:lstStyle/>
          <a:p>
            <a:r>
              <a:rPr lang="en-US" sz="4000">
                <a:solidFill>
                  <a:srgbClr val="002060"/>
                </a:solidFill>
              </a:rPr>
              <a:t>Additional Key Laws</a:t>
            </a:r>
          </a:p>
        </p:txBody>
      </p:sp>
      <p:sp>
        <p:nvSpPr>
          <p:cNvPr id="4" name="TextBox 3"/>
          <p:cNvSpPr txBox="1"/>
          <p:nvPr/>
        </p:nvSpPr>
        <p:spPr>
          <a:xfrm>
            <a:off x="666626" y="5985164"/>
            <a:ext cx="8376532" cy="307777"/>
          </a:xfrm>
          <a:prstGeom prst="rect">
            <a:avLst/>
          </a:prstGeom>
          <a:noFill/>
        </p:spPr>
        <p:txBody>
          <a:bodyPr wrap="square" rtlCol="0">
            <a:spAutoFit/>
          </a:bodyPr>
          <a:lstStyle/>
          <a:p>
            <a:r>
              <a:rPr lang="en-US" sz="1400" i="1">
                <a:solidFill>
                  <a:srgbClr val="002060"/>
                </a:solidFill>
              </a:rPr>
              <a:t>If you have questions or concerns regarding these key laws, contact Legal or Integrity &amp; Compliance</a:t>
            </a:r>
          </a:p>
        </p:txBody>
      </p:sp>
      <p:sp>
        <p:nvSpPr>
          <p:cNvPr id="7" name="Slide Number Placeholder 6">
            <a:extLst>
              <a:ext uri="{FF2B5EF4-FFF2-40B4-BE49-F238E27FC236}">
                <a16:creationId xmlns:a16="http://schemas.microsoft.com/office/drawing/2014/main" id="{37FDA769-4DB5-9D2C-7E76-B25557C3093A}"/>
              </a:ext>
            </a:extLst>
          </p:cNvPr>
          <p:cNvSpPr>
            <a:spLocks noGrp="1"/>
          </p:cNvSpPr>
          <p:nvPr>
            <p:ph type="sldNum" sz="quarter" idx="4"/>
          </p:nvPr>
        </p:nvSpPr>
        <p:spPr/>
        <p:txBody>
          <a:bodyPr/>
          <a:lstStyle/>
          <a:p>
            <a:fld id="{E8A74B61-50D3-3946-8366-1E447A2A8431}" type="slidenum">
              <a:rPr lang="en-US" smtClean="0"/>
              <a:pPr/>
              <a:t>102</a:t>
            </a:fld>
            <a:endParaRPr lang="en-US"/>
          </a:p>
        </p:txBody>
      </p:sp>
    </p:spTree>
    <p:extLst>
      <p:ext uri="{BB962C8B-B14F-4D97-AF65-F5344CB8AC3E}">
        <p14:creationId xmlns:p14="http://schemas.microsoft.com/office/powerpoint/2010/main" val="24937676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p:txBody>
          <a:bodyPr>
            <a:noAutofit/>
          </a:bodyPr>
          <a:lstStyle/>
          <a:p>
            <a:r>
              <a:rPr lang="en-US" sz="4000">
                <a:solidFill>
                  <a:srgbClr val="002060"/>
                </a:solidFill>
              </a:rPr>
              <a:t>Gifts &amp; Interactions with Vendors</a:t>
            </a:r>
          </a:p>
        </p:txBody>
      </p:sp>
      <p:sp>
        <p:nvSpPr>
          <p:cNvPr id="15" name="Google Shape;224;p25"/>
          <p:cNvSpPr>
            <a:spLocks noGrp="1"/>
          </p:cNvSpPr>
          <p:nvPr>
            <p:ph idx="1"/>
          </p:nvPr>
        </p:nvSpPr>
        <p:spPr/>
        <p:txBody>
          <a:bodyPr/>
          <a:lstStyle/>
          <a:p>
            <a:endParaRPr lang="en-US"/>
          </a:p>
          <a:p>
            <a:pPr lvl="0"/>
            <a:endParaRPr lang="en-US">
              <a:sym typeface="Arial"/>
            </a:endParaRPr>
          </a:p>
        </p:txBody>
      </p:sp>
      <p:sp>
        <p:nvSpPr>
          <p:cNvPr id="2" name="Rectangle 1"/>
          <p:cNvSpPr/>
          <p:nvPr/>
        </p:nvSpPr>
        <p:spPr>
          <a:xfrm>
            <a:off x="442852" y="1075265"/>
            <a:ext cx="8103811" cy="5016758"/>
          </a:xfrm>
          <a:prstGeom prst="rect">
            <a:avLst/>
          </a:prstGeom>
        </p:spPr>
        <p:txBody>
          <a:bodyPr wrap="square">
            <a:spAutoFit/>
          </a:bodyPr>
          <a:lstStyle/>
          <a:p>
            <a:pPr algn="ctr"/>
            <a:r>
              <a:rPr lang="en-US" sz="1600" b="1">
                <a:solidFill>
                  <a:srgbClr val="183E75"/>
                </a:solidFill>
              </a:rPr>
              <a:t>Workforce members are not allowed to accept personal gifts for themselves or their staff – including meals – from companies or their employees </a:t>
            </a:r>
          </a:p>
          <a:p>
            <a:endParaRPr lang="en-US" sz="1600">
              <a:solidFill>
                <a:srgbClr val="000000"/>
              </a:solidFill>
              <a:latin typeface="Open Sans"/>
            </a:endParaRPr>
          </a:p>
          <a:p>
            <a:r>
              <a:rPr lang="en-US" sz="1600">
                <a:solidFill>
                  <a:srgbClr val="002060"/>
                </a:solidFill>
                <a:latin typeface="Open Sans"/>
              </a:rPr>
              <a:t>This includes any company that: </a:t>
            </a:r>
          </a:p>
          <a:p>
            <a:pPr lvl="1"/>
            <a:r>
              <a:rPr lang="en-US" sz="1600">
                <a:solidFill>
                  <a:srgbClr val="002060"/>
                </a:solidFill>
                <a:latin typeface="Open Sans"/>
              </a:rPr>
              <a:t>• Sells drugs, devices, technology or supplies </a:t>
            </a:r>
          </a:p>
          <a:p>
            <a:pPr lvl="1"/>
            <a:r>
              <a:rPr lang="en-US" sz="1600">
                <a:solidFill>
                  <a:srgbClr val="002060"/>
                </a:solidFill>
                <a:latin typeface="Open Sans"/>
              </a:rPr>
              <a:t>• Provides goods or services </a:t>
            </a:r>
          </a:p>
          <a:p>
            <a:pPr lvl="1"/>
            <a:r>
              <a:rPr lang="en-US" sz="1600">
                <a:solidFill>
                  <a:srgbClr val="002060"/>
                </a:solidFill>
                <a:latin typeface="Open Sans"/>
              </a:rPr>
              <a:t>• Otherwise wants to do business with our organization (including referral sources) </a:t>
            </a:r>
          </a:p>
          <a:p>
            <a:endParaRPr lang="en-US" sz="1600">
              <a:solidFill>
                <a:srgbClr val="002060"/>
              </a:solidFill>
              <a:latin typeface="Open Sans"/>
            </a:endParaRPr>
          </a:p>
          <a:p>
            <a:r>
              <a:rPr lang="en-US" sz="1600">
                <a:solidFill>
                  <a:srgbClr val="002060"/>
                </a:solidFill>
                <a:latin typeface="Open Sans"/>
              </a:rPr>
              <a:t>Personal gifts include food, bags, clothing, trinkets, pens and any other item of value. </a:t>
            </a:r>
          </a:p>
          <a:p>
            <a:endParaRPr lang="en-US" sz="1600">
              <a:solidFill>
                <a:srgbClr val="002060"/>
              </a:solidFill>
              <a:latin typeface="Open Sans"/>
            </a:endParaRPr>
          </a:p>
          <a:p>
            <a:r>
              <a:rPr lang="en-US" sz="1600">
                <a:solidFill>
                  <a:srgbClr val="002060"/>
                </a:solidFill>
              </a:rPr>
              <a:t>When you accept, use or display items from a company (including wearing an item or putting it on your desk), it could make a patient or co-worker wonder about your influences and decisions. </a:t>
            </a:r>
          </a:p>
          <a:p>
            <a:endParaRPr lang="en-US" sz="1600"/>
          </a:p>
          <a:p>
            <a:pPr algn="ctr"/>
            <a:r>
              <a:rPr lang="en-US" sz="1600" i="1">
                <a:solidFill>
                  <a:srgbClr val="009EDF"/>
                </a:solidFill>
              </a:rPr>
              <a:t>Refer to your organizations policy of gifts from patients and any other applicable policies/procedures related to interacting with vendors. </a:t>
            </a:r>
          </a:p>
          <a:p>
            <a:pPr algn="ctr"/>
            <a:endParaRPr lang="en-US" sz="1600" i="1">
              <a:solidFill>
                <a:srgbClr val="009EDF"/>
              </a:solidFill>
            </a:endParaRPr>
          </a:p>
          <a:p>
            <a:r>
              <a:rPr lang="en-US" sz="1600" i="1">
                <a:solidFill>
                  <a:srgbClr val="002060"/>
                </a:solidFill>
              </a:rPr>
              <a:t>In addition to gifts from patients, there are rules around offering free or discounted goods/services to patients. Before providing anything free or discounted, contact Integrity and Compliance. </a:t>
            </a:r>
          </a:p>
        </p:txBody>
      </p:sp>
      <p:sp>
        <p:nvSpPr>
          <p:cNvPr id="3" name="Slide Number Placeholder 2">
            <a:extLst>
              <a:ext uri="{FF2B5EF4-FFF2-40B4-BE49-F238E27FC236}">
                <a16:creationId xmlns:a16="http://schemas.microsoft.com/office/drawing/2014/main" id="{1F32AAE2-BD8D-342E-8FA0-5418841105CB}"/>
              </a:ext>
            </a:extLst>
          </p:cNvPr>
          <p:cNvSpPr>
            <a:spLocks noGrp="1"/>
          </p:cNvSpPr>
          <p:nvPr>
            <p:ph type="sldNum" sz="quarter" idx="4"/>
          </p:nvPr>
        </p:nvSpPr>
        <p:spPr/>
        <p:txBody>
          <a:bodyPr/>
          <a:lstStyle/>
          <a:p>
            <a:fld id="{E8A74B61-50D3-3946-8366-1E447A2A8431}" type="slidenum">
              <a:rPr lang="en-US" smtClean="0"/>
              <a:pPr/>
              <a:t>103</a:t>
            </a:fld>
            <a:endParaRPr lang="en-US"/>
          </a:p>
        </p:txBody>
      </p:sp>
    </p:spTree>
    <p:extLst>
      <p:ext uri="{BB962C8B-B14F-4D97-AF65-F5344CB8AC3E}">
        <p14:creationId xmlns:p14="http://schemas.microsoft.com/office/powerpoint/2010/main" val="7609798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4"/>
          </p:nvPr>
        </p:nvSpPr>
        <p:spPr>
          <a:xfrm>
            <a:off x="431398" y="310238"/>
            <a:ext cx="8280800" cy="684000"/>
          </a:xfrm>
        </p:spPr>
        <p:txBody>
          <a:bodyPr>
            <a:noAutofit/>
          </a:bodyPr>
          <a:lstStyle/>
          <a:p>
            <a:r>
              <a:rPr lang="en-US" sz="4000">
                <a:solidFill>
                  <a:srgbClr val="002060"/>
                </a:solidFill>
              </a:rPr>
              <a:t>Conflicts of Interest</a:t>
            </a:r>
          </a:p>
        </p:txBody>
      </p:sp>
      <p:sp>
        <p:nvSpPr>
          <p:cNvPr id="15" name="Google Shape;224;p25"/>
          <p:cNvSpPr>
            <a:spLocks noGrp="1"/>
          </p:cNvSpPr>
          <p:nvPr>
            <p:ph idx="1"/>
          </p:nvPr>
        </p:nvSpPr>
        <p:spPr>
          <a:prstGeom prst="rect">
            <a:avLst/>
          </a:prstGeom>
          <a:noFill/>
          <a:ln>
            <a:noFill/>
          </a:ln>
        </p:spPr>
        <p:txBody>
          <a:bodyPr spcFirstLastPara="1" wrap="square" lIns="91425" tIns="45700" rIns="91425" bIns="45700" anchor="t" anchorCtr="0">
            <a:noAutofit/>
          </a:bodyPr>
          <a:lstStyle/>
          <a:p>
            <a:pPr marL="36830">
              <a:buClr>
                <a:srgbClr val="002060"/>
              </a:buClr>
              <a:buSzPts val="2560"/>
            </a:pPr>
            <a:endParaRPr lang="en-US" sz="1600">
              <a:solidFill>
                <a:srgbClr val="002060"/>
              </a:solidFil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Arial"/>
              <a:ea typeface="Arial"/>
              <a:cs typeface="Arial"/>
              <a:sym typeface="Arial"/>
            </a:endParaRPr>
          </a:p>
        </p:txBody>
      </p:sp>
      <p:graphicFrame>
        <p:nvGraphicFramePr>
          <p:cNvPr id="5" name="Diagram 4"/>
          <p:cNvGraphicFramePr/>
          <p:nvPr>
            <p:extLst>
              <p:ext uri="{D42A27DB-BD31-4B8C-83A1-F6EECF244321}">
                <p14:modId xmlns:p14="http://schemas.microsoft.com/office/powerpoint/2010/main" val="2693360153"/>
              </p:ext>
            </p:extLst>
          </p:nvPr>
        </p:nvGraphicFramePr>
        <p:xfrm>
          <a:off x="980902" y="1344353"/>
          <a:ext cx="6891219" cy="4537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Slide Number Placeholder 15">
            <a:extLst>
              <a:ext uri="{FF2B5EF4-FFF2-40B4-BE49-F238E27FC236}">
                <a16:creationId xmlns:a16="http://schemas.microsoft.com/office/drawing/2014/main" id="{3B71B27D-53D2-918C-533A-9206A023FE22}"/>
              </a:ext>
            </a:extLst>
          </p:cNvPr>
          <p:cNvSpPr>
            <a:spLocks noGrp="1"/>
          </p:cNvSpPr>
          <p:nvPr>
            <p:ph type="sldNum" sz="quarter" idx="4"/>
          </p:nvPr>
        </p:nvSpPr>
        <p:spPr/>
        <p:txBody>
          <a:bodyPr/>
          <a:lstStyle/>
          <a:p>
            <a:fld id="{E8A74B61-50D3-3946-8366-1E447A2A8431}" type="slidenum">
              <a:rPr lang="en-US" smtClean="0"/>
              <a:pPr/>
              <a:t>104</a:t>
            </a:fld>
            <a:endParaRPr lang="en-US"/>
          </a:p>
        </p:txBody>
      </p:sp>
    </p:spTree>
    <p:extLst>
      <p:ext uri="{BB962C8B-B14F-4D97-AF65-F5344CB8AC3E}">
        <p14:creationId xmlns:p14="http://schemas.microsoft.com/office/powerpoint/2010/main" val="6356152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33"/>
          <p:cNvSpPr>
            <a:spLocks noGrp="1"/>
          </p:cNvSpPr>
          <p:nvPr>
            <p:ph type="body" sz="quarter" idx="14"/>
          </p:nvPr>
        </p:nvSpPr>
        <p:spPr>
          <a:xfrm>
            <a:off x="93580" y="58320"/>
            <a:ext cx="8817664" cy="509760"/>
          </a:xfrm>
        </p:spPr>
        <p:txBody>
          <a:bodyPr>
            <a:normAutofit fontScale="25000" lnSpcReduction="20000"/>
          </a:bodyPr>
          <a:lstStyle/>
          <a:p>
            <a:r>
              <a:rPr lang="en-US" sz="16000" spc="-5">
                <a:solidFill>
                  <a:srgbClr val="002060"/>
                </a:solidFill>
                <a:cs typeface="Arial"/>
              </a:rPr>
              <a:t>Reporting Concerns: When To Speak</a:t>
            </a:r>
            <a:r>
              <a:rPr lang="en-US" sz="16000" spc="-80">
                <a:solidFill>
                  <a:srgbClr val="002060"/>
                </a:solidFill>
                <a:cs typeface="Arial"/>
              </a:rPr>
              <a:t> </a:t>
            </a:r>
            <a:r>
              <a:rPr lang="en-US" sz="16000">
                <a:solidFill>
                  <a:srgbClr val="002060"/>
                </a:solidFill>
                <a:cs typeface="Arial"/>
              </a:rPr>
              <a:t>Up? </a:t>
            </a:r>
          </a:p>
          <a:p>
            <a:r>
              <a:rPr lang="en-US" sz="11200" b="0">
                <a:solidFill>
                  <a:srgbClr val="002060"/>
                </a:solidFill>
              </a:rPr>
              <a:t>Call Integrity and Compliance immediately if…</a:t>
            </a:r>
          </a:p>
          <a:p>
            <a:endParaRPr lang="en-US" b="0"/>
          </a:p>
          <a:p>
            <a:endParaRPr lang="en-US" b="0"/>
          </a:p>
        </p:txBody>
      </p:sp>
      <p:sp>
        <p:nvSpPr>
          <p:cNvPr id="4" name="object 4"/>
          <p:cNvSpPr/>
          <p:nvPr/>
        </p:nvSpPr>
        <p:spPr>
          <a:xfrm>
            <a:off x="611123" y="1371600"/>
            <a:ext cx="1892935" cy="4343400"/>
          </a:xfrm>
          <a:custGeom>
            <a:avLst/>
            <a:gdLst/>
            <a:ahLst/>
            <a:cxnLst/>
            <a:rect l="l" t="t" r="r" b="b"/>
            <a:pathLst>
              <a:path w="1892935" h="4343400">
                <a:moveTo>
                  <a:pt x="1703577" y="0"/>
                </a:moveTo>
                <a:lnTo>
                  <a:pt x="189280" y="0"/>
                </a:lnTo>
                <a:lnTo>
                  <a:pt x="138963" y="6758"/>
                </a:lnTo>
                <a:lnTo>
                  <a:pt x="93748" y="25832"/>
                </a:lnTo>
                <a:lnTo>
                  <a:pt x="55440" y="55419"/>
                </a:lnTo>
                <a:lnTo>
                  <a:pt x="25843" y="93716"/>
                </a:lnTo>
                <a:lnTo>
                  <a:pt x="6761" y="138920"/>
                </a:lnTo>
                <a:lnTo>
                  <a:pt x="0" y="189229"/>
                </a:lnTo>
                <a:lnTo>
                  <a:pt x="0" y="4154170"/>
                </a:lnTo>
                <a:lnTo>
                  <a:pt x="6763" y="4204470"/>
                </a:lnTo>
                <a:lnTo>
                  <a:pt x="25847" y="4249672"/>
                </a:lnTo>
                <a:lnTo>
                  <a:pt x="55446" y="4287970"/>
                </a:lnTo>
                <a:lnTo>
                  <a:pt x="93755" y="4317561"/>
                </a:lnTo>
                <a:lnTo>
                  <a:pt x="138970" y="4336639"/>
                </a:lnTo>
                <a:lnTo>
                  <a:pt x="189280" y="4343400"/>
                </a:lnTo>
                <a:lnTo>
                  <a:pt x="1703577" y="4343400"/>
                </a:lnTo>
                <a:lnTo>
                  <a:pt x="1753889" y="4336638"/>
                </a:lnTo>
                <a:lnTo>
                  <a:pt x="1799095" y="4317558"/>
                </a:lnTo>
                <a:lnTo>
                  <a:pt x="1837392" y="4287966"/>
                </a:lnTo>
                <a:lnTo>
                  <a:pt x="1866977" y="4249666"/>
                </a:lnTo>
                <a:lnTo>
                  <a:pt x="1886049" y="4204465"/>
                </a:lnTo>
                <a:lnTo>
                  <a:pt x="1892808" y="4154170"/>
                </a:lnTo>
                <a:lnTo>
                  <a:pt x="1892808" y="189229"/>
                </a:lnTo>
                <a:lnTo>
                  <a:pt x="1886049" y="138920"/>
                </a:lnTo>
                <a:lnTo>
                  <a:pt x="1866975" y="93716"/>
                </a:lnTo>
                <a:lnTo>
                  <a:pt x="1837388" y="55419"/>
                </a:lnTo>
                <a:lnTo>
                  <a:pt x="1799091" y="25832"/>
                </a:lnTo>
                <a:lnTo>
                  <a:pt x="1753887" y="6758"/>
                </a:lnTo>
                <a:lnTo>
                  <a:pt x="1703577" y="0"/>
                </a:lnTo>
                <a:close/>
              </a:path>
            </a:pathLst>
          </a:custGeom>
          <a:solidFill>
            <a:srgbClr val="8DE2FF"/>
          </a:solidFill>
        </p:spPr>
        <p:txBody>
          <a:bodyPr wrap="square" lIns="0" tIns="0" rIns="0" bIns="0" rtlCol="0"/>
          <a:lstStyle/>
          <a:p>
            <a:endParaRPr/>
          </a:p>
        </p:txBody>
      </p:sp>
      <p:sp>
        <p:nvSpPr>
          <p:cNvPr id="5" name="object 5"/>
          <p:cNvSpPr/>
          <p:nvPr/>
        </p:nvSpPr>
        <p:spPr>
          <a:xfrm>
            <a:off x="644524" y="1454354"/>
            <a:ext cx="1892935" cy="1303020"/>
          </a:xfrm>
          <a:custGeom>
            <a:avLst/>
            <a:gdLst/>
            <a:ahLst/>
            <a:cxnLst/>
            <a:rect l="l" t="t" r="r" b="b"/>
            <a:pathLst>
              <a:path w="1892935" h="1303020">
                <a:moveTo>
                  <a:pt x="0" y="1303020"/>
                </a:moveTo>
                <a:lnTo>
                  <a:pt x="1892808" y="1303020"/>
                </a:lnTo>
                <a:lnTo>
                  <a:pt x="1892808" y="0"/>
                </a:lnTo>
                <a:lnTo>
                  <a:pt x="0" y="0"/>
                </a:lnTo>
                <a:lnTo>
                  <a:pt x="0" y="1303020"/>
                </a:lnTo>
                <a:close/>
              </a:path>
            </a:pathLst>
          </a:custGeom>
          <a:solidFill>
            <a:srgbClr val="8DE2FF"/>
          </a:solidFill>
        </p:spPr>
        <p:txBody>
          <a:bodyPr wrap="square" lIns="0" tIns="0" rIns="0" bIns="0" rtlCol="0"/>
          <a:lstStyle/>
          <a:p>
            <a:pPr algn="ctr"/>
            <a:endParaRPr lang="en-US" sz="1400" b="1" spc="-5">
              <a:solidFill>
                <a:srgbClr val="001F5F"/>
              </a:solidFill>
              <a:cs typeface="Arial"/>
            </a:endParaRPr>
          </a:p>
          <a:p>
            <a:pPr algn="ctr"/>
            <a:r>
              <a:rPr lang="en-US" sz="1400" b="1" spc="-5">
                <a:solidFill>
                  <a:srgbClr val="001F5F"/>
                </a:solidFill>
                <a:cs typeface="Arial"/>
              </a:rPr>
              <a:t>A patient </a:t>
            </a:r>
            <a:r>
              <a:rPr lang="en-US" sz="1400" b="1" spc="-10">
                <a:solidFill>
                  <a:srgbClr val="001F5F"/>
                </a:solidFill>
                <a:cs typeface="Arial"/>
              </a:rPr>
              <a:t>voices  </a:t>
            </a:r>
            <a:r>
              <a:rPr lang="en-US" sz="1400" b="1" spc="-5">
                <a:solidFill>
                  <a:srgbClr val="001F5F"/>
                </a:solidFill>
                <a:cs typeface="Arial"/>
              </a:rPr>
              <a:t>concerns about</a:t>
            </a:r>
            <a:r>
              <a:rPr lang="en-US" sz="1400" b="1" spc="-60">
                <a:solidFill>
                  <a:srgbClr val="001F5F"/>
                </a:solidFill>
                <a:cs typeface="Arial"/>
              </a:rPr>
              <a:t> </a:t>
            </a:r>
            <a:r>
              <a:rPr lang="en-US" sz="1400" b="1" spc="-5">
                <a:solidFill>
                  <a:srgbClr val="001F5F"/>
                </a:solidFill>
                <a:cs typeface="Arial"/>
              </a:rPr>
              <a:t>a  privacy</a:t>
            </a:r>
            <a:r>
              <a:rPr lang="en-US" sz="1400" b="1" spc="-20">
                <a:solidFill>
                  <a:srgbClr val="001F5F"/>
                </a:solidFill>
                <a:cs typeface="Arial"/>
              </a:rPr>
              <a:t> </a:t>
            </a:r>
            <a:r>
              <a:rPr lang="en-US" sz="1400" b="1">
                <a:solidFill>
                  <a:srgbClr val="001F5F"/>
                </a:solidFill>
                <a:cs typeface="Arial"/>
              </a:rPr>
              <a:t>issue</a:t>
            </a:r>
            <a:endParaRPr sz="1400"/>
          </a:p>
        </p:txBody>
      </p:sp>
      <p:sp>
        <p:nvSpPr>
          <p:cNvPr id="7" name="object 7"/>
          <p:cNvSpPr/>
          <p:nvPr/>
        </p:nvSpPr>
        <p:spPr>
          <a:xfrm>
            <a:off x="752855" y="2650235"/>
            <a:ext cx="1604771" cy="2913888"/>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00100" y="2674620"/>
            <a:ext cx="1515110" cy="2824480"/>
          </a:xfrm>
          <a:custGeom>
            <a:avLst/>
            <a:gdLst/>
            <a:ahLst/>
            <a:cxnLst/>
            <a:rect l="l" t="t" r="r" b="b"/>
            <a:pathLst>
              <a:path w="1515110" h="2824479">
                <a:moveTo>
                  <a:pt x="1363345" y="0"/>
                </a:moveTo>
                <a:lnTo>
                  <a:pt x="151485" y="0"/>
                </a:lnTo>
                <a:lnTo>
                  <a:pt x="103602" y="7722"/>
                </a:lnTo>
                <a:lnTo>
                  <a:pt x="62018" y="29228"/>
                </a:lnTo>
                <a:lnTo>
                  <a:pt x="29226" y="62023"/>
                </a:lnTo>
                <a:lnTo>
                  <a:pt x="7722" y="103615"/>
                </a:lnTo>
                <a:lnTo>
                  <a:pt x="0" y="151510"/>
                </a:lnTo>
                <a:lnTo>
                  <a:pt x="0" y="2672460"/>
                </a:lnTo>
                <a:lnTo>
                  <a:pt x="7722" y="2720356"/>
                </a:lnTo>
                <a:lnTo>
                  <a:pt x="29226" y="2761948"/>
                </a:lnTo>
                <a:lnTo>
                  <a:pt x="62018" y="2794743"/>
                </a:lnTo>
                <a:lnTo>
                  <a:pt x="103602" y="2816249"/>
                </a:lnTo>
                <a:lnTo>
                  <a:pt x="151485" y="2823971"/>
                </a:lnTo>
                <a:lnTo>
                  <a:pt x="1363345" y="2823971"/>
                </a:lnTo>
                <a:lnTo>
                  <a:pt x="1411240" y="2816249"/>
                </a:lnTo>
                <a:lnTo>
                  <a:pt x="1452832" y="2794743"/>
                </a:lnTo>
                <a:lnTo>
                  <a:pt x="1485627" y="2761948"/>
                </a:lnTo>
                <a:lnTo>
                  <a:pt x="1507133" y="2720356"/>
                </a:lnTo>
                <a:lnTo>
                  <a:pt x="1514856" y="2672460"/>
                </a:lnTo>
                <a:lnTo>
                  <a:pt x="1514856" y="151510"/>
                </a:lnTo>
                <a:lnTo>
                  <a:pt x="1507133" y="103615"/>
                </a:lnTo>
                <a:lnTo>
                  <a:pt x="1485627" y="62023"/>
                </a:lnTo>
                <a:lnTo>
                  <a:pt x="1452832" y="29228"/>
                </a:lnTo>
                <a:lnTo>
                  <a:pt x="1411240" y="7722"/>
                </a:lnTo>
                <a:lnTo>
                  <a:pt x="1363345" y="0"/>
                </a:lnTo>
                <a:close/>
              </a:path>
            </a:pathLst>
          </a:custGeom>
          <a:solidFill>
            <a:srgbClr val="006FC0"/>
          </a:solidFill>
        </p:spPr>
        <p:txBody>
          <a:bodyPr wrap="square" lIns="0" tIns="0" rIns="0" bIns="0" rtlCol="0"/>
          <a:lstStyle/>
          <a:p>
            <a:pPr marL="59690" marR="50800" algn="ctr">
              <a:lnSpc>
                <a:spcPts val="2050"/>
              </a:lnSpc>
              <a:spcBef>
                <a:spcPts val="355"/>
              </a:spcBef>
            </a:pPr>
            <a:endParaRPr lang="en-US" b="1" spc="-5">
              <a:solidFill>
                <a:srgbClr val="FFFFFF"/>
              </a:solidFill>
              <a:cs typeface="Arial"/>
            </a:endParaRPr>
          </a:p>
          <a:p>
            <a:pPr marL="59690" marR="50800" algn="ctr">
              <a:lnSpc>
                <a:spcPts val="2050"/>
              </a:lnSpc>
              <a:spcBef>
                <a:spcPts val="355"/>
              </a:spcBef>
            </a:pPr>
            <a:r>
              <a:rPr lang="en-US" b="1" spc="-5">
                <a:solidFill>
                  <a:srgbClr val="FFFFFF"/>
                </a:solidFill>
                <a:cs typeface="Arial"/>
              </a:rPr>
              <a:t>Ex.</a:t>
            </a:r>
            <a:r>
              <a:rPr lang="en-US" b="1" spc="-70">
                <a:solidFill>
                  <a:srgbClr val="FFFFFF"/>
                </a:solidFill>
                <a:cs typeface="Arial"/>
              </a:rPr>
              <a:t> </a:t>
            </a:r>
            <a:r>
              <a:rPr lang="en-US" b="1" spc="-5">
                <a:solidFill>
                  <a:srgbClr val="FFFFFF"/>
                </a:solidFill>
                <a:cs typeface="Arial"/>
              </a:rPr>
              <a:t>Patient  </a:t>
            </a:r>
            <a:r>
              <a:rPr lang="en-US" b="1" spc="-10">
                <a:solidFill>
                  <a:srgbClr val="FFFFFF"/>
                </a:solidFill>
                <a:cs typeface="Arial"/>
              </a:rPr>
              <a:t>receives  </a:t>
            </a:r>
            <a:r>
              <a:rPr lang="en-US" b="1">
                <a:solidFill>
                  <a:srgbClr val="FFFFFF"/>
                </a:solidFill>
                <a:cs typeface="Arial"/>
              </a:rPr>
              <a:t>another</a:t>
            </a:r>
            <a:endParaRPr lang="en-US">
              <a:cs typeface="Arial"/>
            </a:endParaRPr>
          </a:p>
          <a:p>
            <a:pPr marL="2540" algn="ctr">
              <a:lnSpc>
                <a:spcPts val="1910"/>
              </a:lnSpc>
            </a:pPr>
            <a:r>
              <a:rPr lang="en-US" b="1" spc="-5">
                <a:solidFill>
                  <a:srgbClr val="FFFFFF"/>
                </a:solidFill>
                <a:cs typeface="Arial"/>
              </a:rPr>
              <a:t>patient’s</a:t>
            </a:r>
            <a:endParaRPr lang="en-US">
              <a:cs typeface="Arial"/>
            </a:endParaRPr>
          </a:p>
          <a:p>
            <a:pPr marL="12700" marR="5080" indent="1270" algn="ctr">
              <a:lnSpc>
                <a:spcPct val="90000"/>
              </a:lnSpc>
              <a:spcBef>
                <a:spcPts val="115"/>
              </a:spcBef>
            </a:pPr>
            <a:r>
              <a:rPr lang="en-US" b="1" spc="-5">
                <a:solidFill>
                  <a:srgbClr val="FFFFFF"/>
                </a:solidFill>
                <a:cs typeface="Arial"/>
              </a:rPr>
              <a:t>medical  inf</a:t>
            </a:r>
            <a:r>
              <a:rPr lang="en-US" b="1">
                <a:solidFill>
                  <a:srgbClr val="FFFFFF"/>
                </a:solidFill>
                <a:cs typeface="Arial"/>
              </a:rPr>
              <a:t>o</a:t>
            </a:r>
            <a:r>
              <a:rPr lang="en-US" b="1" spc="-5">
                <a:solidFill>
                  <a:srgbClr val="FFFFFF"/>
                </a:solidFill>
                <a:cs typeface="Arial"/>
              </a:rPr>
              <a:t>r</a:t>
            </a:r>
            <a:r>
              <a:rPr lang="en-US" b="1" spc="-20">
                <a:solidFill>
                  <a:srgbClr val="FFFFFF"/>
                </a:solidFill>
                <a:cs typeface="Arial"/>
              </a:rPr>
              <a:t>m</a:t>
            </a:r>
            <a:r>
              <a:rPr lang="en-US" b="1" spc="-5">
                <a:solidFill>
                  <a:srgbClr val="FFFFFF"/>
                </a:solidFill>
                <a:cs typeface="Arial"/>
              </a:rPr>
              <a:t>ation  in the</a:t>
            </a:r>
            <a:r>
              <a:rPr lang="en-US" b="1" spc="-40">
                <a:solidFill>
                  <a:srgbClr val="FFFFFF"/>
                </a:solidFill>
                <a:cs typeface="Arial"/>
              </a:rPr>
              <a:t> </a:t>
            </a:r>
            <a:r>
              <a:rPr lang="en-US" b="1" spc="-5">
                <a:solidFill>
                  <a:srgbClr val="FFFFFF"/>
                </a:solidFill>
                <a:cs typeface="Arial"/>
              </a:rPr>
              <a:t>mail</a:t>
            </a:r>
            <a:endParaRPr lang="en-US">
              <a:cs typeface="Arial"/>
            </a:endParaRPr>
          </a:p>
        </p:txBody>
      </p:sp>
      <p:sp>
        <p:nvSpPr>
          <p:cNvPr id="9" name="object 9"/>
          <p:cNvSpPr/>
          <p:nvPr/>
        </p:nvSpPr>
        <p:spPr>
          <a:xfrm>
            <a:off x="800100" y="2674620"/>
            <a:ext cx="1515110" cy="2824480"/>
          </a:xfrm>
          <a:custGeom>
            <a:avLst/>
            <a:gdLst/>
            <a:ahLst/>
            <a:cxnLst/>
            <a:rect l="l" t="t" r="r" b="b"/>
            <a:pathLst>
              <a:path w="1515110" h="2824479">
                <a:moveTo>
                  <a:pt x="0" y="151510"/>
                </a:moveTo>
                <a:lnTo>
                  <a:pt x="7722" y="103615"/>
                </a:lnTo>
                <a:lnTo>
                  <a:pt x="29226" y="62023"/>
                </a:lnTo>
                <a:lnTo>
                  <a:pt x="62018" y="29228"/>
                </a:lnTo>
                <a:lnTo>
                  <a:pt x="103602" y="7722"/>
                </a:lnTo>
                <a:lnTo>
                  <a:pt x="151485" y="0"/>
                </a:lnTo>
                <a:lnTo>
                  <a:pt x="1363345" y="0"/>
                </a:lnTo>
                <a:lnTo>
                  <a:pt x="1411240" y="7722"/>
                </a:lnTo>
                <a:lnTo>
                  <a:pt x="1452832" y="29228"/>
                </a:lnTo>
                <a:lnTo>
                  <a:pt x="1485627" y="62023"/>
                </a:lnTo>
                <a:lnTo>
                  <a:pt x="1507133" y="103615"/>
                </a:lnTo>
                <a:lnTo>
                  <a:pt x="1514856" y="151510"/>
                </a:lnTo>
                <a:lnTo>
                  <a:pt x="1514856" y="2672460"/>
                </a:lnTo>
                <a:lnTo>
                  <a:pt x="1507133" y="2720356"/>
                </a:lnTo>
                <a:lnTo>
                  <a:pt x="1485627" y="2761948"/>
                </a:lnTo>
                <a:lnTo>
                  <a:pt x="1452832" y="2794743"/>
                </a:lnTo>
                <a:lnTo>
                  <a:pt x="1411240" y="2816249"/>
                </a:lnTo>
                <a:lnTo>
                  <a:pt x="1363345" y="2823971"/>
                </a:lnTo>
                <a:lnTo>
                  <a:pt x="151485" y="2823971"/>
                </a:lnTo>
                <a:lnTo>
                  <a:pt x="103602" y="2816249"/>
                </a:lnTo>
                <a:lnTo>
                  <a:pt x="62018" y="2794743"/>
                </a:lnTo>
                <a:lnTo>
                  <a:pt x="29226" y="2761948"/>
                </a:lnTo>
                <a:lnTo>
                  <a:pt x="7722" y="2720356"/>
                </a:lnTo>
                <a:lnTo>
                  <a:pt x="0" y="2672460"/>
                </a:lnTo>
                <a:lnTo>
                  <a:pt x="0" y="151510"/>
                </a:lnTo>
                <a:close/>
              </a:path>
            </a:pathLst>
          </a:custGeom>
          <a:ln w="9144">
            <a:solidFill>
              <a:srgbClr val="006FC0"/>
            </a:solidFill>
          </a:ln>
        </p:spPr>
        <p:txBody>
          <a:bodyPr wrap="square" lIns="0" tIns="0" rIns="0" bIns="0" rtlCol="0"/>
          <a:lstStyle/>
          <a:p>
            <a:endParaRPr/>
          </a:p>
        </p:txBody>
      </p:sp>
      <p:sp>
        <p:nvSpPr>
          <p:cNvPr id="12" name="object 12"/>
          <p:cNvSpPr/>
          <p:nvPr/>
        </p:nvSpPr>
        <p:spPr>
          <a:xfrm>
            <a:off x="2645664" y="1371600"/>
            <a:ext cx="1892935" cy="4343400"/>
          </a:xfrm>
          <a:custGeom>
            <a:avLst/>
            <a:gdLst/>
            <a:ahLst/>
            <a:cxnLst/>
            <a:rect l="l" t="t" r="r" b="b"/>
            <a:pathLst>
              <a:path w="1892935" h="4343400">
                <a:moveTo>
                  <a:pt x="1703577" y="0"/>
                </a:moveTo>
                <a:lnTo>
                  <a:pt x="189230" y="0"/>
                </a:lnTo>
                <a:lnTo>
                  <a:pt x="138920" y="6758"/>
                </a:lnTo>
                <a:lnTo>
                  <a:pt x="93716" y="25832"/>
                </a:lnTo>
                <a:lnTo>
                  <a:pt x="55419" y="55419"/>
                </a:lnTo>
                <a:lnTo>
                  <a:pt x="25832" y="93716"/>
                </a:lnTo>
                <a:lnTo>
                  <a:pt x="6758" y="138920"/>
                </a:lnTo>
                <a:lnTo>
                  <a:pt x="0" y="189229"/>
                </a:lnTo>
                <a:lnTo>
                  <a:pt x="0" y="4154170"/>
                </a:lnTo>
                <a:lnTo>
                  <a:pt x="6760" y="4204470"/>
                </a:lnTo>
                <a:lnTo>
                  <a:pt x="25837" y="4249672"/>
                </a:lnTo>
                <a:lnTo>
                  <a:pt x="55425" y="4287970"/>
                </a:lnTo>
                <a:lnTo>
                  <a:pt x="93723" y="4317561"/>
                </a:lnTo>
                <a:lnTo>
                  <a:pt x="138927" y="4336639"/>
                </a:lnTo>
                <a:lnTo>
                  <a:pt x="189230" y="4343400"/>
                </a:lnTo>
                <a:lnTo>
                  <a:pt x="1703577" y="4343400"/>
                </a:lnTo>
                <a:lnTo>
                  <a:pt x="1753889" y="4336638"/>
                </a:lnTo>
                <a:lnTo>
                  <a:pt x="1799095" y="4317558"/>
                </a:lnTo>
                <a:lnTo>
                  <a:pt x="1837392" y="4287966"/>
                </a:lnTo>
                <a:lnTo>
                  <a:pt x="1866977" y="4249666"/>
                </a:lnTo>
                <a:lnTo>
                  <a:pt x="1886049" y="4204465"/>
                </a:lnTo>
                <a:lnTo>
                  <a:pt x="1892808" y="4154170"/>
                </a:lnTo>
                <a:lnTo>
                  <a:pt x="1892808" y="189229"/>
                </a:lnTo>
                <a:lnTo>
                  <a:pt x="1886049" y="138920"/>
                </a:lnTo>
                <a:lnTo>
                  <a:pt x="1866975" y="93716"/>
                </a:lnTo>
                <a:lnTo>
                  <a:pt x="1837388" y="55419"/>
                </a:lnTo>
                <a:lnTo>
                  <a:pt x="1799091" y="25832"/>
                </a:lnTo>
                <a:lnTo>
                  <a:pt x="1753887" y="6758"/>
                </a:lnTo>
                <a:lnTo>
                  <a:pt x="1703577" y="0"/>
                </a:lnTo>
                <a:close/>
              </a:path>
            </a:pathLst>
          </a:custGeom>
          <a:solidFill>
            <a:srgbClr val="8DE2FF"/>
          </a:solidFill>
        </p:spPr>
        <p:txBody>
          <a:bodyPr wrap="square" lIns="0" tIns="0" rIns="0" bIns="0" rtlCol="0"/>
          <a:lstStyle/>
          <a:p>
            <a:endParaRPr/>
          </a:p>
        </p:txBody>
      </p:sp>
      <p:sp>
        <p:nvSpPr>
          <p:cNvPr id="13" name="object 13"/>
          <p:cNvSpPr/>
          <p:nvPr/>
        </p:nvSpPr>
        <p:spPr>
          <a:xfrm>
            <a:off x="2645664" y="1371600"/>
            <a:ext cx="1892935" cy="1303020"/>
          </a:xfrm>
          <a:custGeom>
            <a:avLst/>
            <a:gdLst/>
            <a:ahLst/>
            <a:cxnLst/>
            <a:rect l="l" t="t" r="r" b="b"/>
            <a:pathLst>
              <a:path w="1892935" h="1303020">
                <a:moveTo>
                  <a:pt x="0" y="1303020"/>
                </a:moveTo>
                <a:lnTo>
                  <a:pt x="1892808" y="1303020"/>
                </a:lnTo>
                <a:lnTo>
                  <a:pt x="1892808" y="0"/>
                </a:lnTo>
                <a:lnTo>
                  <a:pt x="0" y="0"/>
                </a:lnTo>
                <a:lnTo>
                  <a:pt x="0" y="1303020"/>
                </a:lnTo>
                <a:close/>
              </a:path>
            </a:pathLst>
          </a:custGeom>
          <a:solidFill>
            <a:srgbClr val="8DE2FF"/>
          </a:solidFill>
        </p:spPr>
        <p:txBody>
          <a:bodyPr wrap="square" lIns="0" tIns="0" rIns="0" bIns="0" rtlCol="0"/>
          <a:lstStyle/>
          <a:p>
            <a:endParaRPr/>
          </a:p>
        </p:txBody>
      </p:sp>
      <p:sp>
        <p:nvSpPr>
          <p:cNvPr id="14" name="object 14"/>
          <p:cNvSpPr txBox="1"/>
          <p:nvPr/>
        </p:nvSpPr>
        <p:spPr>
          <a:xfrm>
            <a:off x="2714370" y="1454354"/>
            <a:ext cx="1756410" cy="1200150"/>
          </a:xfrm>
          <a:prstGeom prst="rect">
            <a:avLst/>
          </a:prstGeom>
        </p:spPr>
        <p:txBody>
          <a:bodyPr vert="horz" wrap="square" lIns="0" tIns="34290" rIns="0" bIns="0" rtlCol="0">
            <a:spAutoFit/>
          </a:bodyPr>
          <a:lstStyle/>
          <a:p>
            <a:pPr marL="12700" marR="5080" indent="635" algn="ctr">
              <a:lnSpc>
                <a:spcPct val="90000"/>
              </a:lnSpc>
              <a:spcBef>
                <a:spcPts val="270"/>
              </a:spcBef>
            </a:pPr>
            <a:r>
              <a:rPr sz="1400" b="1" spc="-5">
                <a:solidFill>
                  <a:srgbClr val="001F5F"/>
                </a:solidFill>
                <a:latin typeface="Arial"/>
                <a:cs typeface="Arial"/>
              </a:rPr>
              <a:t>You </a:t>
            </a:r>
            <a:r>
              <a:rPr sz="1400" b="1">
                <a:solidFill>
                  <a:srgbClr val="001F5F"/>
                </a:solidFill>
                <a:latin typeface="Arial"/>
                <a:cs typeface="Arial"/>
              </a:rPr>
              <a:t>are </a:t>
            </a:r>
            <a:r>
              <a:rPr sz="1400" b="1" spc="-5">
                <a:solidFill>
                  <a:srgbClr val="001F5F"/>
                </a:solidFill>
                <a:latin typeface="Arial"/>
                <a:cs typeface="Arial"/>
              </a:rPr>
              <a:t>not  comfortable </a:t>
            </a:r>
            <a:r>
              <a:rPr sz="1400" b="1">
                <a:solidFill>
                  <a:srgbClr val="001F5F"/>
                </a:solidFill>
                <a:latin typeface="Arial"/>
                <a:cs typeface="Arial"/>
              </a:rPr>
              <a:t>with  action </a:t>
            </a:r>
            <a:r>
              <a:rPr sz="1400" b="1" spc="-5">
                <a:solidFill>
                  <a:srgbClr val="001F5F"/>
                </a:solidFill>
                <a:latin typeface="Arial"/>
                <a:cs typeface="Arial"/>
              </a:rPr>
              <a:t>that </a:t>
            </a:r>
            <a:r>
              <a:rPr sz="1400" b="1" spc="-20">
                <a:solidFill>
                  <a:srgbClr val="001F5F"/>
                </a:solidFill>
                <a:latin typeface="Arial"/>
                <a:cs typeface="Arial"/>
              </a:rPr>
              <a:t>you</a:t>
            </a:r>
            <a:r>
              <a:rPr sz="1400" b="1" spc="-95">
                <a:solidFill>
                  <a:srgbClr val="001F5F"/>
                </a:solidFill>
                <a:latin typeface="Arial"/>
                <a:cs typeface="Arial"/>
              </a:rPr>
              <a:t> </a:t>
            </a:r>
            <a:r>
              <a:rPr sz="1400" b="1" spc="-5">
                <a:solidFill>
                  <a:srgbClr val="001F5F"/>
                </a:solidFill>
                <a:latin typeface="Arial"/>
                <a:cs typeface="Arial"/>
              </a:rPr>
              <a:t>think  </a:t>
            </a:r>
            <a:r>
              <a:rPr sz="1400" b="1">
                <a:solidFill>
                  <a:srgbClr val="001F5F"/>
                </a:solidFill>
                <a:latin typeface="Arial"/>
                <a:cs typeface="Arial"/>
              </a:rPr>
              <a:t>may </a:t>
            </a:r>
            <a:r>
              <a:rPr sz="1400" b="1" spc="-5">
                <a:solidFill>
                  <a:srgbClr val="001F5F"/>
                </a:solidFill>
                <a:latin typeface="Arial"/>
                <a:cs typeface="Arial"/>
              </a:rPr>
              <a:t>not be </a:t>
            </a:r>
            <a:r>
              <a:rPr sz="1400" b="1">
                <a:solidFill>
                  <a:srgbClr val="001F5F"/>
                </a:solidFill>
                <a:latin typeface="Arial"/>
                <a:cs typeface="Arial"/>
              </a:rPr>
              <a:t>in </a:t>
            </a:r>
            <a:r>
              <a:rPr sz="1400" b="1" spc="-5">
                <a:solidFill>
                  <a:srgbClr val="001F5F"/>
                </a:solidFill>
                <a:latin typeface="Arial"/>
                <a:cs typeface="Arial"/>
              </a:rPr>
              <a:t>the  </a:t>
            </a:r>
            <a:r>
              <a:rPr sz="1400" b="1">
                <a:solidFill>
                  <a:srgbClr val="001F5F"/>
                </a:solidFill>
                <a:latin typeface="Arial"/>
                <a:cs typeface="Arial"/>
              </a:rPr>
              <a:t>best interest </a:t>
            </a:r>
            <a:r>
              <a:rPr sz="1400" b="1" spc="-5">
                <a:solidFill>
                  <a:srgbClr val="001F5F"/>
                </a:solidFill>
                <a:latin typeface="Arial"/>
                <a:cs typeface="Arial"/>
              </a:rPr>
              <a:t>of our  patients.</a:t>
            </a:r>
            <a:endParaRPr sz="1400">
              <a:latin typeface="Arial"/>
              <a:cs typeface="Arial"/>
            </a:endParaRPr>
          </a:p>
        </p:txBody>
      </p:sp>
      <p:sp>
        <p:nvSpPr>
          <p:cNvPr id="15" name="object 15"/>
          <p:cNvSpPr/>
          <p:nvPr/>
        </p:nvSpPr>
        <p:spPr>
          <a:xfrm>
            <a:off x="2793492" y="2654807"/>
            <a:ext cx="1594104" cy="2904743"/>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2836164" y="2674620"/>
            <a:ext cx="1513205" cy="2824480"/>
          </a:xfrm>
          <a:custGeom>
            <a:avLst/>
            <a:gdLst/>
            <a:ahLst/>
            <a:cxnLst/>
            <a:rect l="l" t="t" r="r" b="b"/>
            <a:pathLst>
              <a:path w="1513204" h="2824479">
                <a:moveTo>
                  <a:pt x="1361821" y="0"/>
                </a:moveTo>
                <a:lnTo>
                  <a:pt x="151256" y="0"/>
                </a:lnTo>
                <a:lnTo>
                  <a:pt x="103436" y="7708"/>
                </a:lnTo>
                <a:lnTo>
                  <a:pt x="61914" y="29175"/>
                </a:lnTo>
                <a:lnTo>
                  <a:pt x="29175" y="61914"/>
                </a:lnTo>
                <a:lnTo>
                  <a:pt x="7708" y="103436"/>
                </a:lnTo>
                <a:lnTo>
                  <a:pt x="0" y="151256"/>
                </a:lnTo>
                <a:lnTo>
                  <a:pt x="0" y="2672715"/>
                </a:lnTo>
                <a:lnTo>
                  <a:pt x="7708" y="2720535"/>
                </a:lnTo>
                <a:lnTo>
                  <a:pt x="29175" y="2762057"/>
                </a:lnTo>
                <a:lnTo>
                  <a:pt x="61914" y="2794796"/>
                </a:lnTo>
                <a:lnTo>
                  <a:pt x="103436" y="2816263"/>
                </a:lnTo>
                <a:lnTo>
                  <a:pt x="151256" y="2823971"/>
                </a:lnTo>
                <a:lnTo>
                  <a:pt x="1361821" y="2823971"/>
                </a:lnTo>
                <a:lnTo>
                  <a:pt x="1409654" y="2816263"/>
                </a:lnTo>
                <a:lnTo>
                  <a:pt x="1451208" y="2794796"/>
                </a:lnTo>
                <a:lnTo>
                  <a:pt x="1483984" y="2762057"/>
                </a:lnTo>
                <a:lnTo>
                  <a:pt x="1505483" y="2720535"/>
                </a:lnTo>
                <a:lnTo>
                  <a:pt x="1513205" y="2672715"/>
                </a:lnTo>
                <a:lnTo>
                  <a:pt x="1513205" y="151256"/>
                </a:lnTo>
                <a:lnTo>
                  <a:pt x="1505483" y="103436"/>
                </a:lnTo>
                <a:lnTo>
                  <a:pt x="1483984" y="61914"/>
                </a:lnTo>
                <a:lnTo>
                  <a:pt x="1451208" y="29175"/>
                </a:lnTo>
                <a:lnTo>
                  <a:pt x="1409654" y="7708"/>
                </a:lnTo>
                <a:lnTo>
                  <a:pt x="1361821" y="0"/>
                </a:lnTo>
                <a:close/>
              </a:path>
            </a:pathLst>
          </a:custGeom>
          <a:solidFill>
            <a:srgbClr val="006FC0"/>
          </a:solidFill>
        </p:spPr>
        <p:txBody>
          <a:bodyPr wrap="square" lIns="0" tIns="0" rIns="0" bIns="0" rtlCol="0"/>
          <a:lstStyle/>
          <a:p>
            <a:endParaRPr/>
          </a:p>
        </p:txBody>
      </p:sp>
      <p:sp>
        <p:nvSpPr>
          <p:cNvPr id="17" name="object 17"/>
          <p:cNvSpPr/>
          <p:nvPr/>
        </p:nvSpPr>
        <p:spPr>
          <a:xfrm>
            <a:off x="2880360" y="2718816"/>
            <a:ext cx="1424940" cy="2734310"/>
          </a:xfrm>
          <a:custGeom>
            <a:avLst/>
            <a:gdLst/>
            <a:ahLst/>
            <a:cxnLst/>
            <a:rect l="l" t="t" r="r" b="b"/>
            <a:pathLst>
              <a:path w="1424939" h="2734310">
                <a:moveTo>
                  <a:pt x="0" y="2734056"/>
                </a:moveTo>
                <a:lnTo>
                  <a:pt x="1424939" y="2734056"/>
                </a:lnTo>
                <a:lnTo>
                  <a:pt x="1424939" y="0"/>
                </a:lnTo>
                <a:lnTo>
                  <a:pt x="0" y="0"/>
                </a:lnTo>
                <a:lnTo>
                  <a:pt x="0" y="2734056"/>
                </a:lnTo>
                <a:close/>
              </a:path>
            </a:pathLst>
          </a:custGeom>
          <a:solidFill>
            <a:srgbClr val="006FC0"/>
          </a:solidFill>
        </p:spPr>
        <p:txBody>
          <a:bodyPr wrap="square" lIns="0" tIns="0" rIns="0" bIns="0" rtlCol="0"/>
          <a:lstStyle/>
          <a:p>
            <a:endParaRPr/>
          </a:p>
        </p:txBody>
      </p:sp>
      <p:sp>
        <p:nvSpPr>
          <p:cNvPr id="18" name="object 18"/>
          <p:cNvSpPr txBox="1"/>
          <p:nvPr/>
        </p:nvSpPr>
        <p:spPr>
          <a:xfrm>
            <a:off x="2955799" y="2799138"/>
            <a:ext cx="1272768" cy="2672526"/>
          </a:xfrm>
          <a:prstGeom prst="rect">
            <a:avLst/>
          </a:prstGeom>
        </p:spPr>
        <p:txBody>
          <a:bodyPr vert="horz" wrap="square" lIns="0" tIns="40640" rIns="0" bIns="0" rtlCol="0">
            <a:spAutoFit/>
          </a:bodyPr>
          <a:lstStyle/>
          <a:p>
            <a:pPr marL="12700" marR="5080" indent="-1905" algn="ctr">
              <a:lnSpc>
                <a:spcPct val="90000"/>
              </a:lnSpc>
              <a:spcBef>
                <a:spcPts val="320"/>
              </a:spcBef>
            </a:pPr>
            <a:r>
              <a:rPr sz="1900" b="1" spc="-5">
                <a:solidFill>
                  <a:srgbClr val="FFFFFF"/>
                </a:solidFill>
                <a:latin typeface="Arial"/>
                <a:cs typeface="Arial"/>
              </a:rPr>
              <a:t>Ex. </a:t>
            </a:r>
            <a:r>
              <a:rPr lang="en-US" sz="1900" b="1" spc="-5">
                <a:solidFill>
                  <a:srgbClr val="FFFFFF"/>
                </a:solidFill>
                <a:latin typeface="Arial"/>
                <a:cs typeface="Arial"/>
              </a:rPr>
              <a:t>Patients referred only to a clinic that a providers family member owns</a:t>
            </a:r>
            <a:endParaRPr sz="1900">
              <a:latin typeface="Arial"/>
              <a:cs typeface="Arial"/>
            </a:endParaRPr>
          </a:p>
        </p:txBody>
      </p:sp>
      <p:sp>
        <p:nvSpPr>
          <p:cNvPr id="19" name="object 19"/>
          <p:cNvSpPr/>
          <p:nvPr/>
        </p:nvSpPr>
        <p:spPr>
          <a:xfrm>
            <a:off x="4681728" y="1371600"/>
            <a:ext cx="1892935" cy="4343400"/>
          </a:xfrm>
          <a:custGeom>
            <a:avLst/>
            <a:gdLst/>
            <a:ahLst/>
            <a:cxnLst/>
            <a:rect l="l" t="t" r="r" b="b"/>
            <a:pathLst>
              <a:path w="1892934" h="4343400">
                <a:moveTo>
                  <a:pt x="1703577" y="0"/>
                </a:moveTo>
                <a:lnTo>
                  <a:pt x="189230" y="0"/>
                </a:lnTo>
                <a:lnTo>
                  <a:pt x="138920" y="6758"/>
                </a:lnTo>
                <a:lnTo>
                  <a:pt x="93716" y="25832"/>
                </a:lnTo>
                <a:lnTo>
                  <a:pt x="55419" y="55419"/>
                </a:lnTo>
                <a:lnTo>
                  <a:pt x="25832" y="93716"/>
                </a:lnTo>
                <a:lnTo>
                  <a:pt x="6758" y="138920"/>
                </a:lnTo>
                <a:lnTo>
                  <a:pt x="0" y="189229"/>
                </a:lnTo>
                <a:lnTo>
                  <a:pt x="0" y="4154170"/>
                </a:lnTo>
                <a:lnTo>
                  <a:pt x="6760" y="4204470"/>
                </a:lnTo>
                <a:lnTo>
                  <a:pt x="25837" y="4249672"/>
                </a:lnTo>
                <a:lnTo>
                  <a:pt x="55425" y="4287970"/>
                </a:lnTo>
                <a:lnTo>
                  <a:pt x="93723" y="4317561"/>
                </a:lnTo>
                <a:lnTo>
                  <a:pt x="138927" y="4336639"/>
                </a:lnTo>
                <a:lnTo>
                  <a:pt x="189230" y="4343400"/>
                </a:lnTo>
                <a:lnTo>
                  <a:pt x="1703577" y="4343400"/>
                </a:lnTo>
                <a:lnTo>
                  <a:pt x="1753889" y="4336638"/>
                </a:lnTo>
                <a:lnTo>
                  <a:pt x="1799095" y="4317558"/>
                </a:lnTo>
                <a:lnTo>
                  <a:pt x="1837392" y="4287966"/>
                </a:lnTo>
                <a:lnTo>
                  <a:pt x="1866977" y="4249666"/>
                </a:lnTo>
                <a:lnTo>
                  <a:pt x="1886049" y="4204465"/>
                </a:lnTo>
                <a:lnTo>
                  <a:pt x="1892807" y="4154170"/>
                </a:lnTo>
                <a:lnTo>
                  <a:pt x="1892807" y="189229"/>
                </a:lnTo>
                <a:lnTo>
                  <a:pt x="1886049" y="138920"/>
                </a:lnTo>
                <a:lnTo>
                  <a:pt x="1866975" y="93716"/>
                </a:lnTo>
                <a:lnTo>
                  <a:pt x="1837388" y="55419"/>
                </a:lnTo>
                <a:lnTo>
                  <a:pt x="1799091" y="25832"/>
                </a:lnTo>
                <a:lnTo>
                  <a:pt x="1753887" y="6758"/>
                </a:lnTo>
                <a:lnTo>
                  <a:pt x="1703577" y="0"/>
                </a:lnTo>
                <a:close/>
              </a:path>
            </a:pathLst>
          </a:custGeom>
          <a:solidFill>
            <a:srgbClr val="8DE2FF"/>
          </a:solidFill>
        </p:spPr>
        <p:txBody>
          <a:bodyPr wrap="square" lIns="0" tIns="0" rIns="0" bIns="0" rtlCol="0"/>
          <a:lstStyle/>
          <a:p>
            <a:endParaRPr/>
          </a:p>
        </p:txBody>
      </p:sp>
      <p:sp>
        <p:nvSpPr>
          <p:cNvPr id="20" name="object 20"/>
          <p:cNvSpPr/>
          <p:nvPr/>
        </p:nvSpPr>
        <p:spPr>
          <a:xfrm>
            <a:off x="4681728" y="1371600"/>
            <a:ext cx="1892935" cy="1303020"/>
          </a:xfrm>
          <a:custGeom>
            <a:avLst/>
            <a:gdLst/>
            <a:ahLst/>
            <a:cxnLst/>
            <a:rect l="l" t="t" r="r" b="b"/>
            <a:pathLst>
              <a:path w="1892934" h="1303020">
                <a:moveTo>
                  <a:pt x="0" y="1303020"/>
                </a:moveTo>
                <a:lnTo>
                  <a:pt x="1892807" y="1303020"/>
                </a:lnTo>
                <a:lnTo>
                  <a:pt x="1892807" y="0"/>
                </a:lnTo>
                <a:lnTo>
                  <a:pt x="0" y="0"/>
                </a:lnTo>
                <a:lnTo>
                  <a:pt x="0" y="1303020"/>
                </a:lnTo>
                <a:close/>
              </a:path>
            </a:pathLst>
          </a:custGeom>
          <a:solidFill>
            <a:srgbClr val="8DE2FF"/>
          </a:solidFill>
        </p:spPr>
        <p:txBody>
          <a:bodyPr wrap="square" lIns="0" tIns="0" rIns="0" bIns="0" rtlCol="0"/>
          <a:lstStyle/>
          <a:p>
            <a:endParaRPr/>
          </a:p>
        </p:txBody>
      </p:sp>
      <p:sp>
        <p:nvSpPr>
          <p:cNvPr id="21" name="object 21"/>
          <p:cNvSpPr txBox="1"/>
          <p:nvPr/>
        </p:nvSpPr>
        <p:spPr>
          <a:xfrm>
            <a:off x="4749546" y="1721689"/>
            <a:ext cx="1758314" cy="665480"/>
          </a:xfrm>
          <a:prstGeom prst="rect">
            <a:avLst/>
          </a:prstGeom>
        </p:spPr>
        <p:txBody>
          <a:bodyPr vert="horz" wrap="square" lIns="0" tIns="38735" rIns="0" bIns="0" rtlCol="0">
            <a:spAutoFit/>
          </a:bodyPr>
          <a:lstStyle/>
          <a:p>
            <a:pPr marL="12700" marR="5715" indent="50165" algn="ctr">
              <a:lnSpc>
                <a:spcPts val="1620"/>
              </a:lnSpc>
              <a:spcBef>
                <a:spcPts val="305"/>
              </a:spcBef>
            </a:pPr>
            <a:r>
              <a:rPr sz="1400" b="1" spc="-5">
                <a:solidFill>
                  <a:srgbClr val="001F5F"/>
                </a:solidFill>
                <a:latin typeface="Arial"/>
                <a:cs typeface="Arial"/>
              </a:rPr>
              <a:t>You </a:t>
            </a:r>
            <a:r>
              <a:rPr sz="1400" b="1">
                <a:solidFill>
                  <a:srgbClr val="001F5F"/>
                </a:solidFill>
                <a:latin typeface="Arial"/>
                <a:cs typeface="Arial"/>
              </a:rPr>
              <a:t>disagree </a:t>
            </a:r>
            <a:r>
              <a:rPr sz="1400" b="1" spc="5">
                <a:solidFill>
                  <a:srgbClr val="001F5F"/>
                </a:solidFill>
                <a:latin typeface="Arial"/>
                <a:cs typeface="Arial"/>
              </a:rPr>
              <a:t>with  </a:t>
            </a:r>
            <a:r>
              <a:rPr sz="1400" b="1" spc="-5">
                <a:solidFill>
                  <a:srgbClr val="001F5F"/>
                </a:solidFill>
                <a:latin typeface="Arial"/>
                <a:cs typeface="Arial"/>
              </a:rPr>
              <a:t>how a provider </a:t>
            </a:r>
            <a:r>
              <a:rPr sz="1400" b="1">
                <a:solidFill>
                  <a:srgbClr val="001F5F"/>
                </a:solidFill>
                <a:latin typeface="Arial"/>
                <a:cs typeface="Arial"/>
              </a:rPr>
              <a:t>is  </a:t>
            </a:r>
            <a:r>
              <a:rPr sz="1400" b="1" spc="-5">
                <a:solidFill>
                  <a:srgbClr val="001F5F"/>
                </a:solidFill>
                <a:latin typeface="Arial"/>
                <a:cs typeface="Arial"/>
              </a:rPr>
              <a:t>billing </a:t>
            </a:r>
            <a:r>
              <a:rPr sz="1400" b="1">
                <a:solidFill>
                  <a:srgbClr val="001F5F"/>
                </a:solidFill>
                <a:latin typeface="Arial"/>
                <a:cs typeface="Arial"/>
              </a:rPr>
              <a:t>for</a:t>
            </a:r>
            <a:r>
              <a:rPr sz="1400" b="1" spc="-85">
                <a:solidFill>
                  <a:srgbClr val="001F5F"/>
                </a:solidFill>
                <a:latin typeface="Arial"/>
                <a:cs typeface="Arial"/>
              </a:rPr>
              <a:t> </a:t>
            </a:r>
            <a:r>
              <a:rPr sz="1400" b="1" spc="-5">
                <a:solidFill>
                  <a:srgbClr val="001F5F"/>
                </a:solidFill>
                <a:latin typeface="Arial"/>
                <a:cs typeface="Arial"/>
              </a:rPr>
              <a:t>services</a:t>
            </a:r>
            <a:r>
              <a:rPr sz="1500" b="1" spc="-5">
                <a:solidFill>
                  <a:srgbClr val="747678"/>
                </a:solidFill>
                <a:latin typeface="Arial"/>
                <a:cs typeface="Arial"/>
              </a:rPr>
              <a:t>.</a:t>
            </a:r>
            <a:endParaRPr sz="1500">
              <a:latin typeface="Arial"/>
              <a:cs typeface="Arial"/>
            </a:endParaRPr>
          </a:p>
        </p:txBody>
      </p:sp>
      <p:sp>
        <p:nvSpPr>
          <p:cNvPr id="22" name="object 22"/>
          <p:cNvSpPr/>
          <p:nvPr/>
        </p:nvSpPr>
        <p:spPr>
          <a:xfrm>
            <a:off x="4828032" y="2654807"/>
            <a:ext cx="1594103" cy="2904743"/>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4870703" y="2674620"/>
            <a:ext cx="1513205" cy="2824480"/>
          </a:xfrm>
          <a:custGeom>
            <a:avLst/>
            <a:gdLst/>
            <a:ahLst/>
            <a:cxnLst/>
            <a:rect l="l" t="t" r="r" b="b"/>
            <a:pathLst>
              <a:path w="1513204" h="2824479">
                <a:moveTo>
                  <a:pt x="1361821" y="0"/>
                </a:moveTo>
                <a:lnTo>
                  <a:pt x="151257" y="0"/>
                </a:lnTo>
                <a:lnTo>
                  <a:pt x="103436" y="7708"/>
                </a:lnTo>
                <a:lnTo>
                  <a:pt x="61914" y="29175"/>
                </a:lnTo>
                <a:lnTo>
                  <a:pt x="29175" y="61914"/>
                </a:lnTo>
                <a:lnTo>
                  <a:pt x="7708" y="103436"/>
                </a:lnTo>
                <a:lnTo>
                  <a:pt x="0" y="151256"/>
                </a:lnTo>
                <a:lnTo>
                  <a:pt x="0" y="2672715"/>
                </a:lnTo>
                <a:lnTo>
                  <a:pt x="7708" y="2720535"/>
                </a:lnTo>
                <a:lnTo>
                  <a:pt x="29175" y="2762057"/>
                </a:lnTo>
                <a:lnTo>
                  <a:pt x="61914" y="2794796"/>
                </a:lnTo>
                <a:lnTo>
                  <a:pt x="103436" y="2816263"/>
                </a:lnTo>
                <a:lnTo>
                  <a:pt x="151257" y="2823971"/>
                </a:lnTo>
                <a:lnTo>
                  <a:pt x="1361821" y="2823971"/>
                </a:lnTo>
                <a:lnTo>
                  <a:pt x="1409654" y="2816263"/>
                </a:lnTo>
                <a:lnTo>
                  <a:pt x="1451208" y="2794796"/>
                </a:lnTo>
                <a:lnTo>
                  <a:pt x="1483984" y="2762057"/>
                </a:lnTo>
                <a:lnTo>
                  <a:pt x="1505483" y="2720535"/>
                </a:lnTo>
                <a:lnTo>
                  <a:pt x="1513205" y="2672715"/>
                </a:lnTo>
                <a:lnTo>
                  <a:pt x="1513205" y="151256"/>
                </a:lnTo>
                <a:lnTo>
                  <a:pt x="1505483" y="103436"/>
                </a:lnTo>
                <a:lnTo>
                  <a:pt x="1483984" y="61914"/>
                </a:lnTo>
                <a:lnTo>
                  <a:pt x="1451208" y="29175"/>
                </a:lnTo>
                <a:lnTo>
                  <a:pt x="1409654" y="7708"/>
                </a:lnTo>
                <a:lnTo>
                  <a:pt x="1361821" y="0"/>
                </a:lnTo>
                <a:close/>
              </a:path>
            </a:pathLst>
          </a:custGeom>
          <a:solidFill>
            <a:srgbClr val="006FC0"/>
          </a:solidFill>
        </p:spPr>
        <p:txBody>
          <a:bodyPr wrap="square" lIns="0" tIns="0" rIns="0" bIns="0" rtlCol="0"/>
          <a:lstStyle/>
          <a:p>
            <a:endParaRPr/>
          </a:p>
        </p:txBody>
      </p:sp>
      <p:sp>
        <p:nvSpPr>
          <p:cNvPr id="24" name="object 24"/>
          <p:cNvSpPr/>
          <p:nvPr/>
        </p:nvSpPr>
        <p:spPr>
          <a:xfrm>
            <a:off x="4914900" y="2718816"/>
            <a:ext cx="1424940" cy="2734310"/>
          </a:xfrm>
          <a:custGeom>
            <a:avLst/>
            <a:gdLst/>
            <a:ahLst/>
            <a:cxnLst/>
            <a:rect l="l" t="t" r="r" b="b"/>
            <a:pathLst>
              <a:path w="1424939" h="2734310">
                <a:moveTo>
                  <a:pt x="0" y="2734056"/>
                </a:moveTo>
                <a:lnTo>
                  <a:pt x="1424939" y="2734056"/>
                </a:lnTo>
                <a:lnTo>
                  <a:pt x="1424939" y="0"/>
                </a:lnTo>
                <a:lnTo>
                  <a:pt x="0" y="0"/>
                </a:lnTo>
                <a:lnTo>
                  <a:pt x="0" y="2734056"/>
                </a:lnTo>
                <a:close/>
              </a:path>
            </a:pathLst>
          </a:custGeom>
          <a:solidFill>
            <a:srgbClr val="006FC0"/>
          </a:solidFill>
        </p:spPr>
        <p:txBody>
          <a:bodyPr wrap="square" lIns="0" tIns="0" rIns="0" bIns="0" rtlCol="0"/>
          <a:lstStyle/>
          <a:p>
            <a:endParaRPr/>
          </a:p>
        </p:txBody>
      </p:sp>
      <p:sp>
        <p:nvSpPr>
          <p:cNvPr id="25" name="object 25"/>
          <p:cNvSpPr txBox="1"/>
          <p:nvPr/>
        </p:nvSpPr>
        <p:spPr>
          <a:xfrm>
            <a:off x="5031994" y="3517849"/>
            <a:ext cx="1190625" cy="1097280"/>
          </a:xfrm>
          <a:prstGeom prst="rect">
            <a:avLst/>
          </a:prstGeom>
        </p:spPr>
        <p:txBody>
          <a:bodyPr vert="horz" wrap="square" lIns="0" tIns="41275" rIns="0" bIns="0" rtlCol="0">
            <a:spAutoFit/>
          </a:bodyPr>
          <a:lstStyle/>
          <a:p>
            <a:pPr marL="12700" marR="5080" algn="ctr">
              <a:lnSpc>
                <a:spcPct val="90000"/>
              </a:lnSpc>
              <a:spcBef>
                <a:spcPts val="325"/>
              </a:spcBef>
            </a:pPr>
            <a:r>
              <a:rPr sz="1900" b="1" spc="-5">
                <a:solidFill>
                  <a:srgbClr val="FFFFFF"/>
                </a:solidFill>
                <a:latin typeface="Arial"/>
                <a:cs typeface="Arial"/>
              </a:rPr>
              <a:t>Ex.</a:t>
            </a:r>
            <a:r>
              <a:rPr sz="1900" b="1" spc="-70">
                <a:solidFill>
                  <a:srgbClr val="FFFFFF"/>
                </a:solidFill>
                <a:latin typeface="Arial"/>
                <a:cs typeface="Arial"/>
              </a:rPr>
              <a:t> </a:t>
            </a:r>
            <a:r>
              <a:rPr sz="1900" b="1" spc="-5">
                <a:solidFill>
                  <a:srgbClr val="FFFFFF"/>
                </a:solidFill>
                <a:latin typeface="Arial"/>
                <a:cs typeface="Arial"/>
              </a:rPr>
              <a:t>Billing  for care  </a:t>
            </a:r>
            <a:r>
              <a:rPr sz="1900" b="1">
                <a:solidFill>
                  <a:srgbClr val="FFFFFF"/>
                </a:solidFill>
                <a:latin typeface="Arial"/>
                <a:cs typeface="Arial"/>
              </a:rPr>
              <a:t>not  </a:t>
            </a:r>
            <a:r>
              <a:rPr sz="1900" b="1" spc="-10">
                <a:solidFill>
                  <a:srgbClr val="FFFFFF"/>
                </a:solidFill>
                <a:latin typeface="Arial"/>
                <a:cs typeface="Arial"/>
              </a:rPr>
              <a:t>provided</a:t>
            </a:r>
            <a:endParaRPr sz="1900">
              <a:latin typeface="Arial"/>
              <a:cs typeface="Arial"/>
            </a:endParaRPr>
          </a:p>
        </p:txBody>
      </p:sp>
      <p:sp>
        <p:nvSpPr>
          <p:cNvPr id="26" name="object 26"/>
          <p:cNvSpPr/>
          <p:nvPr/>
        </p:nvSpPr>
        <p:spPr>
          <a:xfrm>
            <a:off x="6716268" y="1371600"/>
            <a:ext cx="1892935" cy="4343400"/>
          </a:xfrm>
          <a:custGeom>
            <a:avLst/>
            <a:gdLst/>
            <a:ahLst/>
            <a:cxnLst/>
            <a:rect l="l" t="t" r="r" b="b"/>
            <a:pathLst>
              <a:path w="1892934" h="4343400">
                <a:moveTo>
                  <a:pt x="1703577" y="0"/>
                </a:moveTo>
                <a:lnTo>
                  <a:pt x="189229" y="0"/>
                </a:lnTo>
                <a:lnTo>
                  <a:pt x="138920" y="6758"/>
                </a:lnTo>
                <a:lnTo>
                  <a:pt x="93716" y="25832"/>
                </a:lnTo>
                <a:lnTo>
                  <a:pt x="55419" y="55419"/>
                </a:lnTo>
                <a:lnTo>
                  <a:pt x="25832" y="93716"/>
                </a:lnTo>
                <a:lnTo>
                  <a:pt x="6758" y="138920"/>
                </a:lnTo>
                <a:lnTo>
                  <a:pt x="0" y="189229"/>
                </a:lnTo>
                <a:lnTo>
                  <a:pt x="0" y="4154170"/>
                </a:lnTo>
                <a:lnTo>
                  <a:pt x="6760" y="4204470"/>
                </a:lnTo>
                <a:lnTo>
                  <a:pt x="25837" y="4249672"/>
                </a:lnTo>
                <a:lnTo>
                  <a:pt x="55425" y="4287970"/>
                </a:lnTo>
                <a:lnTo>
                  <a:pt x="93723" y="4317561"/>
                </a:lnTo>
                <a:lnTo>
                  <a:pt x="138927" y="4336639"/>
                </a:lnTo>
                <a:lnTo>
                  <a:pt x="189229" y="4343400"/>
                </a:lnTo>
                <a:lnTo>
                  <a:pt x="1703577" y="4343400"/>
                </a:lnTo>
                <a:lnTo>
                  <a:pt x="1753889" y="4336638"/>
                </a:lnTo>
                <a:lnTo>
                  <a:pt x="1799095" y="4317558"/>
                </a:lnTo>
                <a:lnTo>
                  <a:pt x="1837392" y="4287966"/>
                </a:lnTo>
                <a:lnTo>
                  <a:pt x="1866977" y="4249666"/>
                </a:lnTo>
                <a:lnTo>
                  <a:pt x="1886049" y="4204465"/>
                </a:lnTo>
                <a:lnTo>
                  <a:pt x="1892807" y="4154170"/>
                </a:lnTo>
                <a:lnTo>
                  <a:pt x="1892807" y="189229"/>
                </a:lnTo>
                <a:lnTo>
                  <a:pt x="1886049" y="138920"/>
                </a:lnTo>
                <a:lnTo>
                  <a:pt x="1866975" y="93716"/>
                </a:lnTo>
                <a:lnTo>
                  <a:pt x="1837388" y="55419"/>
                </a:lnTo>
                <a:lnTo>
                  <a:pt x="1799091" y="25832"/>
                </a:lnTo>
                <a:lnTo>
                  <a:pt x="1753887" y="6758"/>
                </a:lnTo>
                <a:lnTo>
                  <a:pt x="1703577" y="0"/>
                </a:lnTo>
                <a:close/>
              </a:path>
            </a:pathLst>
          </a:custGeom>
          <a:solidFill>
            <a:srgbClr val="8DE2FF"/>
          </a:solidFill>
        </p:spPr>
        <p:txBody>
          <a:bodyPr wrap="square" lIns="0" tIns="0" rIns="0" bIns="0" rtlCol="0"/>
          <a:lstStyle/>
          <a:p>
            <a:endParaRPr/>
          </a:p>
        </p:txBody>
      </p:sp>
      <p:sp>
        <p:nvSpPr>
          <p:cNvPr id="27" name="object 27"/>
          <p:cNvSpPr/>
          <p:nvPr/>
        </p:nvSpPr>
        <p:spPr>
          <a:xfrm>
            <a:off x="6716268" y="1371600"/>
            <a:ext cx="1892935" cy="1303020"/>
          </a:xfrm>
          <a:custGeom>
            <a:avLst/>
            <a:gdLst/>
            <a:ahLst/>
            <a:cxnLst/>
            <a:rect l="l" t="t" r="r" b="b"/>
            <a:pathLst>
              <a:path w="1892934" h="1303020">
                <a:moveTo>
                  <a:pt x="0" y="1303020"/>
                </a:moveTo>
                <a:lnTo>
                  <a:pt x="1892807" y="1303020"/>
                </a:lnTo>
                <a:lnTo>
                  <a:pt x="1892807" y="0"/>
                </a:lnTo>
                <a:lnTo>
                  <a:pt x="0" y="0"/>
                </a:lnTo>
                <a:lnTo>
                  <a:pt x="0" y="1303020"/>
                </a:lnTo>
                <a:close/>
              </a:path>
            </a:pathLst>
          </a:custGeom>
          <a:solidFill>
            <a:srgbClr val="8DE2FF"/>
          </a:solidFill>
        </p:spPr>
        <p:txBody>
          <a:bodyPr wrap="square" lIns="0" tIns="0" rIns="0" bIns="0" rtlCol="0"/>
          <a:lstStyle/>
          <a:p>
            <a:endParaRPr/>
          </a:p>
        </p:txBody>
      </p:sp>
      <p:sp>
        <p:nvSpPr>
          <p:cNvPr id="28" name="object 28"/>
          <p:cNvSpPr txBox="1"/>
          <p:nvPr/>
        </p:nvSpPr>
        <p:spPr>
          <a:xfrm>
            <a:off x="6716269" y="1420877"/>
            <a:ext cx="1892934" cy="1308692"/>
          </a:xfrm>
          <a:prstGeom prst="rect">
            <a:avLst/>
          </a:prstGeom>
        </p:spPr>
        <p:txBody>
          <a:bodyPr vert="horz" wrap="square" lIns="0" tIns="38735" rIns="0" bIns="0" rtlCol="0">
            <a:spAutoFit/>
          </a:bodyPr>
          <a:lstStyle/>
          <a:p>
            <a:pPr marL="12700" marR="5080" indent="-635" algn="ctr">
              <a:lnSpc>
                <a:spcPts val="1620"/>
              </a:lnSpc>
              <a:spcBef>
                <a:spcPts val="305"/>
              </a:spcBef>
            </a:pPr>
            <a:r>
              <a:rPr lang="en-US" sz="1400" b="1" spc="-5">
                <a:solidFill>
                  <a:srgbClr val="001F5F"/>
                </a:solidFill>
                <a:cs typeface="Arial"/>
              </a:rPr>
              <a:t>You think </a:t>
            </a:r>
            <a:r>
              <a:rPr lang="en-US" sz="1400" b="1">
                <a:solidFill>
                  <a:srgbClr val="001F5F"/>
                </a:solidFill>
                <a:cs typeface="Arial"/>
              </a:rPr>
              <a:t>an  </a:t>
            </a:r>
            <a:r>
              <a:rPr lang="en-US" sz="1400" b="1" spc="-10">
                <a:solidFill>
                  <a:srgbClr val="001F5F"/>
                </a:solidFill>
                <a:cs typeface="Arial"/>
              </a:rPr>
              <a:t>Workforce member </a:t>
            </a:r>
            <a:r>
              <a:rPr lang="en-US" sz="1400" b="1" spc="-5">
                <a:solidFill>
                  <a:srgbClr val="001F5F"/>
                </a:solidFill>
                <a:cs typeface="Arial"/>
              </a:rPr>
              <a:t>or </a:t>
            </a:r>
            <a:r>
              <a:rPr lang="en-US" sz="1400" b="1" spc="-10">
                <a:solidFill>
                  <a:srgbClr val="001F5F"/>
                </a:solidFill>
                <a:cs typeface="Arial"/>
              </a:rPr>
              <a:t>vendor </a:t>
            </a:r>
            <a:r>
              <a:rPr lang="en-US" sz="1400" b="1">
                <a:solidFill>
                  <a:srgbClr val="001F5F"/>
                </a:solidFill>
                <a:cs typeface="Arial"/>
              </a:rPr>
              <a:t>is </a:t>
            </a:r>
            <a:r>
              <a:rPr lang="en-US" sz="1400" b="1" spc="-5">
                <a:solidFill>
                  <a:srgbClr val="001F5F"/>
                </a:solidFill>
                <a:cs typeface="Arial"/>
              </a:rPr>
              <a:t>doing something unethical, </a:t>
            </a:r>
            <a:r>
              <a:rPr lang="en-US" sz="1400" b="1">
                <a:solidFill>
                  <a:srgbClr val="001F5F"/>
                </a:solidFill>
                <a:cs typeface="Arial"/>
              </a:rPr>
              <a:t>illegal </a:t>
            </a:r>
            <a:r>
              <a:rPr lang="en-US" sz="1400" b="1" spc="-5">
                <a:solidFill>
                  <a:srgbClr val="001F5F"/>
                </a:solidFill>
                <a:cs typeface="Arial"/>
              </a:rPr>
              <a:t>or improper.</a:t>
            </a:r>
            <a:endParaRPr lang="en-US" sz="1400">
              <a:cs typeface="Arial"/>
            </a:endParaRPr>
          </a:p>
          <a:p>
            <a:pPr marL="12700" marR="5080" indent="-635" algn="ctr">
              <a:lnSpc>
                <a:spcPts val="1620"/>
              </a:lnSpc>
              <a:spcBef>
                <a:spcPts val="305"/>
              </a:spcBef>
            </a:pPr>
            <a:endParaRPr sz="1500">
              <a:latin typeface="Arial"/>
              <a:cs typeface="Arial"/>
            </a:endParaRPr>
          </a:p>
        </p:txBody>
      </p:sp>
      <p:sp>
        <p:nvSpPr>
          <p:cNvPr id="29" name="object 29"/>
          <p:cNvSpPr/>
          <p:nvPr/>
        </p:nvSpPr>
        <p:spPr>
          <a:xfrm>
            <a:off x="6862571" y="2654807"/>
            <a:ext cx="1595627" cy="2904743"/>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6905243" y="2674620"/>
            <a:ext cx="1515110" cy="2824480"/>
          </a:xfrm>
          <a:custGeom>
            <a:avLst/>
            <a:gdLst/>
            <a:ahLst/>
            <a:cxnLst/>
            <a:rect l="l" t="t" r="r" b="b"/>
            <a:pathLst>
              <a:path w="1515109" h="2824479">
                <a:moveTo>
                  <a:pt x="1363345" y="0"/>
                </a:moveTo>
                <a:lnTo>
                  <a:pt x="151510" y="0"/>
                </a:lnTo>
                <a:lnTo>
                  <a:pt x="103615" y="7722"/>
                </a:lnTo>
                <a:lnTo>
                  <a:pt x="62023" y="29228"/>
                </a:lnTo>
                <a:lnTo>
                  <a:pt x="29228" y="62023"/>
                </a:lnTo>
                <a:lnTo>
                  <a:pt x="7722" y="103615"/>
                </a:lnTo>
                <a:lnTo>
                  <a:pt x="0" y="151510"/>
                </a:lnTo>
                <a:lnTo>
                  <a:pt x="0" y="2672460"/>
                </a:lnTo>
                <a:lnTo>
                  <a:pt x="7722" y="2720356"/>
                </a:lnTo>
                <a:lnTo>
                  <a:pt x="29228" y="2761948"/>
                </a:lnTo>
                <a:lnTo>
                  <a:pt x="62023" y="2794743"/>
                </a:lnTo>
                <a:lnTo>
                  <a:pt x="103615" y="2816249"/>
                </a:lnTo>
                <a:lnTo>
                  <a:pt x="151510" y="2823971"/>
                </a:lnTo>
                <a:lnTo>
                  <a:pt x="1363345" y="2823971"/>
                </a:lnTo>
                <a:lnTo>
                  <a:pt x="1411240" y="2816249"/>
                </a:lnTo>
                <a:lnTo>
                  <a:pt x="1452832" y="2794743"/>
                </a:lnTo>
                <a:lnTo>
                  <a:pt x="1485627" y="2761948"/>
                </a:lnTo>
                <a:lnTo>
                  <a:pt x="1507133" y="2720356"/>
                </a:lnTo>
                <a:lnTo>
                  <a:pt x="1514855" y="2672460"/>
                </a:lnTo>
                <a:lnTo>
                  <a:pt x="1514855" y="151510"/>
                </a:lnTo>
                <a:lnTo>
                  <a:pt x="1507133" y="103615"/>
                </a:lnTo>
                <a:lnTo>
                  <a:pt x="1485627" y="62023"/>
                </a:lnTo>
                <a:lnTo>
                  <a:pt x="1452832" y="29228"/>
                </a:lnTo>
                <a:lnTo>
                  <a:pt x="1411240" y="7722"/>
                </a:lnTo>
                <a:lnTo>
                  <a:pt x="1363345" y="0"/>
                </a:lnTo>
                <a:close/>
              </a:path>
            </a:pathLst>
          </a:custGeom>
          <a:solidFill>
            <a:srgbClr val="006FC0"/>
          </a:solidFill>
        </p:spPr>
        <p:txBody>
          <a:bodyPr wrap="square" lIns="0" tIns="0" rIns="0" bIns="0" rtlCol="0"/>
          <a:lstStyle/>
          <a:p>
            <a:endParaRPr/>
          </a:p>
        </p:txBody>
      </p:sp>
      <p:sp>
        <p:nvSpPr>
          <p:cNvPr id="31" name="object 31"/>
          <p:cNvSpPr/>
          <p:nvPr/>
        </p:nvSpPr>
        <p:spPr>
          <a:xfrm>
            <a:off x="6949440" y="2718816"/>
            <a:ext cx="1424940" cy="2734310"/>
          </a:xfrm>
          <a:custGeom>
            <a:avLst/>
            <a:gdLst/>
            <a:ahLst/>
            <a:cxnLst/>
            <a:rect l="l" t="t" r="r" b="b"/>
            <a:pathLst>
              <a:path w="1424940" h="2734310">
                <a:moveTo>
                  <a:pt x="0" y="2734056"/>
                </a:moveTo>
                <a:lnTo>
                  <a:pt x="1424940" y="2734056"/>
                </a:lnTo>
                <a:lnTo>
                  <a:pt x="1424940" y="0"/>
                </a:lnTo>
                <a:lnTo>
                  <a:pt x="0" y="0"/>
                </a:lnTo>
                <a:lnTo>
                  <a:pt x="0" y="2734056"/>
                </a:lnTo>
                <a:close/>
              </a:path>
            </a:pathLst>
          </a:custGeom>
          <a:solidFill>
            <a:srgbClr val="006FC0"/>
          </a:solidFill>
        </p:spPr>
        <p:txBody>
          <a:bodyPr wrap="square" lIns="0" tIns="0" rIns="0" bIns="0" rtlCol="0"/>
          <a:lstStyle/>
          <a:p>
            <a:pPr algn="ctr">
              <a:lnSpc>
                <a:spcPts val="2165"/>
              </a:lnSpc>
              <a:spcBef>
                <a:spcPts val="95"/>
              </a:spcBef>
            </a:pPr>
            <a:endParaRPr lang="en-US" b="1" spc="-5">
              <a:solidFill>
                <a:srgbClr val="FFFFFF"/>
              </a:solidFill>
              <a:cs typeface="Arial"/>
            </a:endParaRPr>
          </a:p>
          <a:p>
            <a:pPr algn="ctr">
              <a:lnSpc>
                <a:spcPts val="2165"/>
              </a:lnSpc>
              <a:spcBef>
                <a:spcPts val="95"/>
              </a:spcBef>
            </a:pPr>
            <a:r>
              <a:rPr lang="en-US" b="1" spc="-5">
                <a:solidFill>
                  <a:srgbClr val="FFFFFF"/>
                </a:solidFill>
                <a:cs typeface="Arial"/>
              </a:rPr>
              <a:t>Ex.</a:t>
            </a:r>
            <a:endParaRPr lang="en-US">
              <a:cs typeface="Arial"/>
            </a:endParaRPr>
          </a:p>
          <a:p>
            <a:pPr marL="12065" marR="5080" indent="-635" algn="ctr">
              <a:lnSpc>
                <a:spcPct val="90000"/>
              </a:lnSpc>
              <a:spcBef>
                <a:spcPts val="114"/>
              </a:spcBef>
            </a:pPr>
            <a:r>
              <a:rPr lang="en-US" b="1" spc="-5">
                <a:solidFill>
                  <a:srgbClr val="FFFFFF"/>
                </a:solidFill>
                <a:cs typeface="Arial"/>
              </a:rPr>
              <a:t>Stealing  </a:t>
            </a:r>
            <a:r>
              <a:rPr lang="en-US" b="1">
                <a:solidFill>
                  <a:srgbClr val="FFFFFF"/>
                </a:solidFill>
                <a:cs typeface="Arial"/>
              </a:rPr>
              <a:t>(work</a:t>
            </a:r>
            <a:r>
              <a:rPr lang="en-US" b="1" spc="-85">
                <a:solidFill>
                  <a:srgbClr val="FFFFFF"/>
                </a:solidFill>
                <a:cs typeface="Arial"/>
              </a:rPr>
              <a:t> </a:t>
            </a:r>
            <a:r>
              <a:rPr lang="en-US" b="1" spc="-5">
                <a:solidFill>
                  <a:srgbClr val="FFFFFF"/>
                </a:solidFill>
                <a:cs typeface="Arial"/>
              </a:rPr>
              <a:t>time,  </a:t>
            </a:r>
            <a:r>
              <a:rPr lang="en-US" b="1">
                <a:solidFill>
                  <a:srgbClr val="FFFFFF"/>
                </a:solidFill>
                <a:cs typeface="Arial"/>
              </a:rPr>
              <a:t>hospital  </a:t>
            </a:r>
            <a:r>
              <a:rPr lang="en-US" b="1" spc="-5">
                <a:solidFill>
                  <a:srgbClr val="FFFFFF"/>
                </a:solidFill>
                <a:cs typeface="Arial"/>
              </a:rPr>
              <a:t>resources,  patient  property)</a:t>
            </a:r>
            <a:endParaRPr lang="en-US">
              <a:cs typeface="Arial"/>
            </a:endParaRPr>
          </a:p>
        </p:txBody>
      </p:sp>
      <p:sp>
        <p:nvSpPr>
          <p:cNvPr id="2" name="Slide Number Placeholder 1">
            <a:extLst>
              <a:ext uri="{FF2B5EF4-FFF2-40B4-BE49-F238E27FC236}">
                <a16:creationId xmlns:a16="http://schemas.microsoft.com/office/drawing/2014/main" id="{617E4729-75C7-9B54-8031-46E6CEF28D59}"/>
              </a:ext>
            </a:extLst>
          </p:cNvPr>
          <p:cNvSpPr>
            <a:spLocks noGrp="1"/>
          </p:cNvSpPr>
          <p:nvPr>
            <p:ph type="sldNum" sz="quarter" idx="4"/>
          </p:nvPr>
        </p:nvSpPr>
        <p:spPr/>
        <p:txBody>
          <a:bodyPr/>
          <a:lstStyle/>
          <a:p>
            <a:fld id="{E8A74B61-50D3-3946-8366-1E447A2A8431}" type="slidenum">
              <a:rPr lang="en-US" smtClean="0"/>
              <a:pPr/>
              <a:t>105</a:t>
            </a:fld>
            <a:endParaRPr lang="en-US"/>
          </a:p>
        </p:txBody>
      </p:sp>
    </p:spTree>
    <p:extLst>
      <p:ext uri="{BB962C8B-B14F-4D97-AF65-F5344CB8AC3E}">
        <p14:creationId xmlns:p14="http://schemas.microsoft.com/office/powerpoint/2010/main" val="26457080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Autofit/>
          </a:bodyPr>
          <a:lstStyle/>
          <a:p>
            <a:r>
              <a:rPr lang="en-US" sz="4000" spc="-5">
                <a:solidFill>
                  <a:srgbClr val="002060"/>
                </a:solidFill>
                <a:cs typeface="Arial"/>
              </a:rPr>
              <a:t>Speaking</a:t>
            </a:r>
            <a:r>
              <a:rPr lang="en-US" sz="4000" spc="-40">
                <a:solidFill>
                  <a:srgbClr val="002060"/>
                </a:solidFill>
                <a:cs typeface="Arial"/>
              </a:rPr>
              <a:t> </a:t>
            </a:r>
            <a:r>
              <a:rPr lang="en-US" sz="4000">
                <a:solidFill>
                  <a:srgbClr val="002060"/>
                </a:solidFill>
                <a:cs typeface="Arial"/>
              </a:rPr>
              <a:t>Up &amp; Non-Retaliation</a:t>
            </a:r>
            <a:endParaRPr lang="en-US" sz="4000">
              <a:solidFill>
                <a:srgbClr val="002060"/>
              </a:solidFill>
            </a:endParaRPr>
          </a:p>
        </p:txBody>
      </p:sp>
      <p:sp>
        <p:nvSpPr>
          <p:cNvPr id="4" name="object 4"/>
          <p:cNvSpPr/>
          <p:nvPr/>
        </p:nvSpPr>
        <p:spPr>
          <a:xfrm>
            <a:off x="431800" y="1251528"/>
            <a:ext cx="2609221" cy="2542785"/>
          </a:xfrm>
          <a:custGeom>
            <a:avLst/>
            <a:gdLst/>
            <a:ahLst/>
            <a:cxnLst/>
            <a:rect l="l" t="t" r="r" b="b"/>
            <a:pathLst>
              <a:path w="3287395" h="3287395">
                <a:moveTo>
                  <a:pt x="1643634" y="0"/>
                </a:moveTo>
                <a:lnTo>
                  <a:pt x="1595171" y="700"/>
                </a:lnTo>
                <a:lnTo>
                  <a:pt x="1547057" y="2790"/>
                </a:lnTo>
                <a:lnTo>
                  <a:pt x="1499310" y="6248"/>
                </a:lnTo>
                <a:lnTo>
                  <a:pt x="1451950" y="11057"/>
                </a:lnTo>
                <a:lnTo>
                  <a:pt x="1404996" y="17196"/>
                </a:lnTo>
                <a:lnTo>
                  <a:pt x="1358467" y="24647"/>
                </a:lnTo>
                <a:lnTo>
                  <a:pt x="1312383" y="33391"/>
                </a:lnTo>
                <a:lnTo>
                  <a:pt x="1266762" y="43407"/>
                </a:lnTo>
                <a:lnTo>
                  <a:pt x="1221624" y="54677"/>
                </a:lnTo>
                <a:lnTo>
                  <a:pt x="1176989" y="67181"/>
                </a:lnTo>
                <a:lnTo>
                  <a:pt x="1132875" y="80901"/>
                </a:lnTo>
                <a:lnTo>
                  <a:pt x="1089302" y="95817"/>
                </a:lnTo>
                <a:lnTo>
                  <a:pt x="1046289" y="111909"/>
                </a:lnTo>
                <a:lnTo>
                  <a:pt x="1003855" y="129158"/>
                </a:lnTo>
                <a:lnTo>
                  <a:pt x="962020" y="147546"/>
                </a:lnTo>
                <a:lnTo>
                  <a:pt x="920803" y="167053"/>
                </a:lnTo>
                <a:lnTo>
                  <a:pt x="880223" y="187659"/>
                </a:lnTo>
                <a:lnTo>
                  <a:pt x="840300" y="209346"/>
                </a:lnTo>
                <a:lnTo>
                  <a:pt x="801052" y="232094"/>
                </a:lnTo>
                <a:lnTo>
                  <a:pt x="762499" y="255883"/>
                </a:lnTo>
                <a:lnTo>
                  <a:pt x="724660" y="280695"/>
                </a:lnTo>
                <a:lnTo>
                  <a:pt x="687555" y="306511"/>
                </a:lnTo>
                <a:lnTo>
                  <a:pt x="651203" y="333310"/>
                </a:lnTo>
                <a:lnTo>
                  <a:pt x="615623" y="361074"/>
                </a:lnTo>
                <a:lnTo>
                  <a:pt x="580834" y="389784"/>
                </a:lnTo>
                <a:lnTo>
                  <a:pt x="546855" y="419420"/>
                </a:lnTo>
                <a:lnTo>
                  <a:pt x="513707" y="449962"/>
                </a:lnTo>
                <a:lnTo>
                  <a:pt x="481407" y="481393"/>
                </a:lnTo>
                <a:lnTo>
                  <a:pt x="449976" y="513692"/>
                </a:lnTo>
                <a:lnTo>
                  <a:pt x="419433" y="546840"/>
                </a:lnTo>
                <a:lnTo>
                  <a:pt x="389796" y="580818"/>
                </a:lnTo>
                <a:lnTo>
                  <a:pt x="361086" y="615607"/>
                </a:lnTo>
                <a:lnTo>
                  <a:pt x="333321" y="651187"/>
                </a:lnTo>
                <a:lnTo>
                  <a:pt x="306521" y="687539"/>
                </a:lnTo>
                <a:lnTo>
                  <a:pt x="280705" y="724644"/>
                </a:lnTo>
                <a:lnTo>
                  <a:pt x="255893" y="762482"/>
                </a:lnTo>
                <a:lnTo>
                  <a:pt x="232102" y="801035"/>
                </a:lnTo>
                <a:lnTo>
                  <a:pt x="209354" y="840283"/>
                </a:lnTo>
                <a:lnTo>
                  <a:pt x="187667" y="880206"/>
                </a:lnTo>
                <a:lnTo>
                  <a:pt x="167060" y="920787"/>
                </a:lnTo>
                <a:lnTo>
                  <a:pt x="147552" y="962004"/>
                </a:lnTo>
                <a:lnTo>
                  <a:pt x="129164" y="1003839"/>
                </a:lnTo>
                <a:lnTo>
                  <a:pt x="111914" y="1046273"/>
                </a:lnTo>
                <a:lnTo>
                  <a:pt x="95821" y="1089287"/>
                </a:lnTo>
                <a:lnTo>
                  <a:pt x="80905" y="1132861"/>
                </a:lnTo>
                <a:lnTo>
                  <a:pt x="67184" y="1176975"/>
                </a:lnTo>
                <a:lnTo>
                  <a:pt x="54679" y="1221611"/>
                </a:lnTo>
                <a:lnTo>
                  <a:pt x="43409" y="1266750"/>
                </a:lnTo>
                <a:lnTo>
                  <a:pt x="33392" y="1312372"/>
                </a:lnTo>
                <a:lnTo>
                  <a:pt x="24648" y="1358457"/>
                </a:lnTo>
                <a:lnTo>
                  <a:pt x="17197" y="1404988"/>
                </a:lnTo>
                <a:lnTo>
                  <a:pt x="11057" y="1451943"/>
                </a:lnTo>
                <a:lnTo>
                  <a:pt x="6248" y="1499305"/>
                </a:lnTo>
                <a:lnTo>
                  <a:pt x="2790" y="1547053"/>
                </a:lnTo>
                <a:lnTo>
                  <a:pt x="700" y="1595169"/>
                </a:lnTo>
                <a:lnTo>
                  <a:pt x="0" y="1643633"/>
                </a:lnTo>
                <a:lnTo>
                  <a:pt x="700" y="1692098"/>
                </a:lnTo>
                <a:lnTo>
                  <a:pt x="2790" y="1740214"/>
                </a:lnTo>
                <a:lnTo>
                  <a:pt x="6248" y="1787962"/>
                </a:lnTo>
                <a:lnTo>
                  <a:pt x="11057" y="1835324"/>
                </a:lnTo>
                <a:lnTo>
                  <a:pt x="17197" y="1882279"/>
                </a:lnTo>
                <a:lnTo>
                  <a:pt x="24648" y="1928810"/>
                </a:lnTo>
                <a:lnTo>
                  <a:pt x="33392" y="1974895"/>
                </a:lnTo>
                <a:lnTo>
                  <a:pt x="43409" y="2020517"/>
                </a:lnTo>
                <a:lnTo>
                  <a:pt x="54679" y="2065656"/>
                </a:lnTo>
                <a:lnTo>
                  <a:pt x="67184" y="2110292"/>
                </a:lnTo>
                <a:lnTo>
                  <a:pt x="80905" y="2154406"/>
                </a:lnTo>
                <a:lnTo>
                  <a:pt x="95821" y="2197980"/>
                </a:lnTo>
                <a:lnTo>
                  <a:pt x="111914" y="2240994"/>
                </a:lnTo>
                <a:lnTo>
                  <a:pt x="129164" y="2283428"/>
                </a:lnTo>
                <a:lnTo>
                  <a:pt x="147552" y="2325263"/>
                </a:lnTo>
                <a:lnTo>
                  <a:pt x="167060" y="2366480"/>
                </a:lnTo>
                <a:lnTo>
                  <a:pt x="187667" y="2407061"/>
                </a:lnTo>
                <a:lnTo>
                  <a:pt x="209354" y="2446984"/>
                </a:lnTo>
                <a:lnTo>
                  <a:pt x="232102" y="2486232"/>
                </a:lnTo>
                <a:lnTo>
                  <a:pt x="255893" y="2524785"/>
                </a:lnTo>
                <a:lnTo>
                  <a:pt x="280705" y="2562623"/>
                </a:lnTo>
                <a:lnTo>
                  <a:pt x="306521" y="2599728"/>
                </a:lnTo>
                <a:lnTo>
                  <a:pt x="333321" y="2636080"/>
                </a:lnTo>
                <a:lnTo>
                  <a:pt x="361086" y="2671660"/>
                </a:lnTo>
                <a:lnTo>
                  <a:pt x="389796" y="2706449"/>
                </a:lnTo>
                <a:lnTo>
                  <a:pt x="419433" y="2740427"/>
                </a:lnTo>
                <a:lnTo>
                  <a:pt x="449976" y="2773575"/>
                </a:lnTo>
                <a:lnTo>
                  <a:pt x="481407" y="2805874"/>
                </a:lnTo>
                <a:lnTo>
                  <a:pt x="513707" y="2837305"/>
                </a:lnTo>
                <a:lnTo>
                  <a:pt x="546855" y="2867847"/>
                </a:lnTo>
                <a:lnTo>
                  <a:pt x="580834" y="2897483"/>
                </a:lnTo>
                <a:lnTo>
                  <a:pt x="615623" y="2926193"/>
                </a:lnTo>
                <a:lnTo>
                  <a:pt x="651203" y="2953957"/>
                </a:lnTo>
                <a:lnTo>
                  <a:pt x="687555" y="2980756"/>
                </a:lnTo>
                <a:lnTo>
                  <a:pt x="724660" y="3006572"/>
                </a:lnTo>
                <a:lnTo>
                  <a:pt x="762499" y="3031384"/>
                </a:lnTo>
                <a:lnTo>
                  <a:pt x="801052" y="3055173"/>
                </a:lnTo>
                <a:lnTo>
                  <a:pt x="840300" y="3077921"/>
                </a:lnTo>
                <a:lnTo>
                  <a:pt x="880223" y="3099608"/>
                </a:lnTo>
                <a:lnTo>
                  <a:pt x="920803" y="3120214"/>
                </a:lnTo>
                <a:lnTo>
                  <a:pt x="962020" y="3139721"/>
                </a:lnTo>
                <a:lnTo>
                  <a:pt x="1003855" y="3158108"/>
                </a:lnTo>
                <a:lnTo>
                  <a:pt x="1046289" y="3175358"/>
                </a:lnTo>
                <a:lnTo>
                  <a:pt x="1089302" y="3191450"/>
                </a:lnTo>
                <a:lnTo>
                  <a:pt x="1132875" y="3206366"/>
                </a:lnTo>
                <a:lnTo>
                  <a:pt x="1176989" y="3220086"/>
                </a:lnTo>
                <a:lnTo>
                  <a:pt x="1221624" y="3232590"/>
                </a:lnTo>
                <a:lnTo>
                  <a:pt x="1266762" y="3243860"/>
                </a:lnTo>
                <a:lnTo>
                  <a:pt x="1312383" y="3253876"/>
                </a:lnTo>
                <a:lnTo>
                  <a:pt x="1358467" y="3262620"/>
                </a:lnTo>
                <a:lnTo>
                  <a:pt x="1404996" y="3270071"/>
                </a:lnTo>
                <a:lnTo>
                  <a:pt x="1451950" y="3276210"/>
                </a:lnTo>
                <a:lnTo>
                  <a:pt x="1499310" y="3281019"/>
                </a:lnTo>
                <a:lnTo>
                  <a:pt x="1547057" y="3284477"/>
                </a:lnTo>
                <a:lnTo>
                  <a:pt x="1595171" y="3286567"/>
                </a:lnTo>
                <a:lnTo>
                  <a:pt x="1643634" y="3287267"/>
                </a:lnTo>
                <a:lnTo>
                  <a:pt x="1692098" y="3286567"/>
                </a:lnTo>
                <a:lnTo>
                  <a:pt x="1740214" y="3284477"/>
                </a:lnTo>
                <a:lnTo>
                  <a:pt x="1787962" y="3281019"/>
                </a:lnTo>
                <a:lnTo>
                  <a:pt x="1835324" y="3276210"/>
                </a:lnTo>
                <a:lnTo>
                  <a:pt x="1882279" y="3270071"/>
                </a:lnTo>
                <a:lnTo>
                  <a:pt x="1928810" y="3262620"/>
                </a:lnTo>
                <a:lnTo>
                  <a:pt x="1974895" y="3253876"/>
                </a:lnTo>
                <a:lnTo>
                  <a:pt x="2020517" y="3243860"/>
                </a:lnTo>
                <a:lnTo>
                  <a:pt x="2065656" y="3232590"/>
                </a:lnTo>
                <a:lnTo>
                  <a:pt x="2110292" y="3220086"/>
                </a:lnTo>
                <a:lnTo>
                  <a:pt x="2154406" y="3206366"/>
                </a:lnTo>
                <a:lnTo>
                  <a:pt x="2197980" y="3191450"/>
                </a:lnTo>
                <a:lnTo>
                  <a:pt x="2240994" y="3175358"/>
                </a:lnTo>
                <a:lnTo>
                  <a:pt x="2283428" y="3158108"/>
                </a:lnTo>
                <a:lnTo>
                  <a:pt x="2325263" y="3139721"/>
                </a:lnTo>
                <a:lnTo>
                  <a:pt x="2366480" y="3120214"/>
                </a:lnTo>
                <a:lnTo>
                  <a:pt x="2407061" y="3099608"/>
                </a:lnTo>
                <a:lnTo>
                  <a:pt x="2446984" y="3077921"/>
                </a:lnTo>
                <a:lnTo>
                  <a:pt x="2486232" y="3055173"/>
                </a:lnTo>
                <a:lnTo>
                  <a:pt x="2524785" y="3031384"/>
                </a:lnTo>
                <a:lnTo>
                  <a:pt x="2562623" y="3006572"/>
                </a:lnTo>
                <a:lnTo>
                  <a:pt x="2599728" y="2980756"/>
                </a:lnTo>
                <a:lnTo>
                  <a:pt x="2636080" y="2953957"/>
                </a:lnTo>
                <a:lnTo>
                  <a:pt x="2671660" y="2926193"/>
                </a:lnTo>
                <a:lnTo>
                  <a:pt x="2706449" y="2897483"/>
                </a:lnTo>
                <a:lnTo>
                  <a:pt x="2740427" y="2867847"/>
                </a:lnTo>
                <a:lnTo>
                  <a:pt x="2773575" y="2837305"/>
                </a:lnTo>
                <a:lnTo>
                  <a:pt x="2805874" y="2805874"/>
                </a:lnTo>
                <a:lnTo>
                  <a:pt x="2837305" y="2773575"/>
                </a:lnTo>
                <a:lnTo>
                  <a:pt x="2867847" y="2740427"/>
                </a:lnTo>
                <a:lnTo>
                  <a:pt x="2897483" y="2706449"/>
                </a:lnTo>
                <a:lnTo>
                  <a:pt x="2926193" y="2671660"/>
                </a:lnTo>
                <a:lnTo>
                  <a:pt x="2953957" y="2636080"/>
                </a:lnTo>
                <a:lnTo>
                  <a:pt x="2980756" y="2599728"/>
                </a:lnTo>
                <a:lnTo>
                  <a:pt x="3006572" y="2562623"/>
                </a:lnTo>
                <a:lnTo>
                  <a:pt x="3031384" y="2524785"/>
                </a:lnTo>
                <a:lnTo>
                  <a:pt x="3055173" y="2486232"/>
                </a:lnTo>
                <a:lnTo>
                  <a:pt x="3077921" y="2446984"/>
                </a:lnTo>
                <a:lnTo>
                  <a:pt x="3099608" y="2407061"/>
                </a:lnTo>
                <a:lnTo>
                  <a:pt x="3120214" y="2366480"/>
                </a:lnTo>
                <a:lnTo>
                  <a:pt x="3139721" y="2325263"/>
                </a:lnTo>
                <a:lnTo>
                  <a:pt x="3158109" y="2283428"/>
                </a:lnTo>
                <a:lnTo>
                  <a:pt x="3175358" y="2240994"/>
                </a:lnTo>
                <a:lnTo>
                  <a:pt x="3191450" y="2197980"/>
                </a:lnTo>
                <a:lnTo>
                  <a:pt x="3206366" y="2154406"/>
                </a:lnTo>
                <a:lnTo>
                  <a:pt x="3220086" y="2110292"/>
                </a:lnTo>
                <a:lnTo>
                  <a:pt x="3232590" y="2065656"/>
                </a:lnTo>
                <a:lnTo>
                  <a:pt x="3243860" y="2020517"/>
                </a:lnTo>
                <a:lnTo>
                  <a:pt x="3253876" y="1974895"/>
                </a:lnTo>
                <a:lnTo>
                  <a:pt x="3262620" y="1928810"/>
                </a:lnTo>
                <a:lnTo>
                  <a:pt x="3270071" y="1882279"/>
                </a:lnTo>
                <a:lnTo>
                  <a:pt x="3276210" y="1835324"/>
                </a:lnTo>
                <a:lnTo>
                  <a:pt x="3281019" y="1787962"/>
                </a:lnTo>
                <a:lnTo>
                  <a:pt x="3284477" y="1740214"/>
                </a:lnTo>
                <a:lnTo>
                  <a:pt x="3286567" y="1692098"/>
                </a:lnTo>
                <a:lnTo>
                  <a:pt x="3287268" y="1643633"/>
                </a:lnTo>
                <a:lnTo>
                  <a:pt x="3286567" y="1595169"/>
                </a:lnTo>
                <a:lnTo>
                  <a:pt x="3284477" y="1547053"/>
                </a:lnTo>
                <a:lnTo>
                  <a:pt x="3281019" y="1499305"/>
                </a:lnTo>
                <a:lnTo>
                  <a:pt x="3276210" y="1451943"/>
                </a:lnTo>
                <a:lnTo>
                  <a:pt x="3270071" y="1404988"/>
                </a:lnTo>
                <a:lnTo>
                  <a:pt x="3262620" y="1358457"/>
                </a:lnTo>
                <a:lnTo>
                  <a:pt x="3253876" y="1312372"/>
                </a:lnTo>
                <a:lnTo>
                  <a:pt x="3243860" y="1266750"/>
                </a:lnTo>
                <a:lnTo>
                  <a:pt x="3232590" y="1221611"/>
                </a:lnTo>
                <a:lnTo>
                  <a:pt x="3220086" y="1176975"/>
                </a:lnTo>
                <a:lnTo>
                  <a:pt x="3206366" y="1132861"/>
                </a:lnTo>
                <a:lnTo>
                  <a:pt x="3191450" y="1089287"/>
                </a:lnTo>
                <a:lnTo>
                  <a:pt x="3175358" y="1046273"/>
                </a:lnTo>
                <a:lnTo>
                  <a:pt x="3158108" y="1003839"/>
                </a:lnTo>
                <a:lnTo>
                  <a:pt x="3139721" y="962004"/>
                </a:lnTo>
                <a:lnTo>
                  <a:pt x="3120214" y="920787"/>
                </a:lnTo>
                <a:lnTo>
                  <a:pt x="3099608" y="880206"/>
                </a:lnTo>
                <a:lnTo>
                  <a:pt x="3077921" y="840283"/>
                </a:lnTo>
                <a:lnTo>
                  <a:pt x="3055173" y="801035"/>
                </a:lnTo>
                <a:lnTo>
                  <a:pt x="3031384" y="762482"/>
                </a:lnTo>
                <a:lnTo>
                  <a:pt x="3006572" y="724644"/>
                </a:lnTo>
                <a:lnTo>
                  <a:pt x="2980756" y="687539"/>
                </a:lnTo>
                <a:lnTo>
                  <a:pt x="2953957" y="651187"/>
                </a:lnTo>
                <a:lnTo>
                  <a:pt x="2926193" y="615607"/>
                </a:lnTo>
                <a:lnTo>
                  <a:pt x="2897483" y="580818"/>
                </a:lnTo>
                <a:lnTo>
                  <a:pt x="2867847" y="546840"/>
                </a:lnTo>
                <a:lnTo>
                  <a:pt x="2837305" y="513692"/>
                </a:lnTo>
                <a:lnTo>
                  <a:pt x="2805874" y="481393"/>
                </a:lnTo>
                <a:lnTo>
                  <a:pt x="2773575" y="449962"/>
                </a:lnTo>
                <a:lnTo>
                  <a:pt x="2740427" y="419420"/>
                </a:lnTo>
                <a:lnTo>
                  <a:pt x="2706449" y="389784"/>
                </a:lnTo>
                <a:lnTo>
                  <a:pt x="2671660" y="361074"/>
                </a:lnTo>
                <a:lnTo>
                  <a:pt x="2636080" y="333310"/>
                </a:lnTo>
                <a:lnTo>
                  <a:pt x="2599728" y="306511"/>
                </a:lnTo>
                <a:lnTo>
                  <a:pt x="2562623" y="280695"/>
                </a:lnTo>
                <a:lnTo>
                  <a:pt x="2524785" y="255883"/>
                </a:lnTo>
                <a:lnTo>
                  <a:pt x="2486232" y="232094"/>
                </a:lnTo>
                <a:lnTo>
                  <a:pt x="2446984" y="209346"/>
                </a:lnTo>
                <a:lnTo>
                  <a:pt x="2407061" y="187659"/>
                </a:lnTo>
                <a:lnTo>
                  <a:pt x="2366480" y="167053"/>
                </a:lnTo>
                <a:lnTo>
                  <a:pt x="2325263" y="147546"/>
                </a:lnTo>
                <a:lnTo>
                  <a:pt x="2283428" y="129158"/>
                </a:lnTo>
                <a:lnTo>
                  <a:pt x="2240994" y="111909"/>
                </a:lnTo>
                <a:lnTo>
                  <a:pt x="2197980" y="95817"/>
                </a:lnTo>
                <a:lnTo>
                  <a:pt x="2154406" y="80901"/>
                </a:lnTo>
                <a:lnTo>
                  <a:pt x="2110292" y="67181"/>
                </a:lnTo>
                <a:lnTo>
                  <a:pt x="2065656" y="54677"/>
                </a:lnTo>
                <a:lnTo>
                  <a:pt x="2020517" y="43407"/>
                </a:lnTo>
                <a:lnTo>
                  <a:pt x="1974895" y="33391"/>
                </a:lnTo>
                <a:lnTo>
                  <a:pt x="1928810" y="24647"/>
                </a:lnTo>
                <a:lnTo>
                  <a:pt x="1882279" y="17196"/>
                </a:lnTo>
                <a:lnTo>
                  <a:pt x="1835324" y="11057"/>
                </a:lnTo>
                <a:lnTo>
                  <a:pt x="1787962" y="6248"/>
                </a:lnTo>
                <a:lnTo>
                  <a:pt x="1740214" y="2790"/>
                </a:lnTo>
                <a:lnTo>
                  <a:pt x="1692098" y="700"/>
                </a:lnTo>
                <a:lnTo>
                  <a:pt x="1643634" y="0"/>
                </a:lnTo>
                <a:close/>
              </a:path>
            </a:pathLst>
          </a:custGeom>
          <a:solidFill>
            <a:srgbClr val="006FC0"/>
          </a:solidFill>
        </p:spPr>
        <p:txBody>
          <a:bodyPr wrap="square" lIns="0" tIns="0" rIns="0" bIns="0" rtlCol="0"/>
          <a:lstStyle/>
          <a:p>
            <a:endParaRPr/>
          </a:p>
        </p:txBody>
      </p:sp>
      <p:sp>
        <p:nvSpPr>
          <p:cNvPr id="6" name="object 6"/>
          <p:cNvSpPr txBox="1"/>
          <p:nvPr/>
        </p:nvSpPr>
        <p:spPr>
          <a:xfrm>
            <a:off x="542611" y="1775407"/>
            <a:ext cx="2426414" cy="1785489"/>
          </a:xfrm>
          <a:prstGeom prst="rect">
            <a:avLst/>
          </a:prstGeom>
        </p:spPr>
        <p:txBody>
          <a:bodyPr vert="horz" wrap="square" lIns="0" tIns="40005" rIns="0" bIns="0" rtlCol="0">
            <a:spAutoFit/>
          </a:bodyPr>
          <a:lstStyle/>
          <a:p>
            <a:pPr marL="12065" marR="5080" indent="-1270" algn="ctr">
              <a:lnSpc>
                <a:spcPct val="90000"/>
              </a:lnSpc>
              <a:spcBef>
                <a:spcPts val="315"/>
              </a:spcBef>
            </a:pPr>
            <a:r>
              <a:rPr sz="1800" spc="-5">
                <a:solidFill>
                  <a:srgbClr val="FFFFFF"/>
                </a:solidFill>
                <a:latin typeface="Arial"/>
                <a:cs typeface="Arial"/>
              </a:rPr>
              <a:t>Responsibility </a:t>
            </a:r>
            <a:r>
              <a:rPr sz="1800">
                <a:solidFill>
                  <a:srgbClr val="FFFFFF"/>
                </a:solidFill>
                <a:latin typeface="Arial"/>
                <a:cs typeface="Arial"/>
              </a:rPr>
              <a:t>of </a:t>
            </a:r>
            <a:r>
              <a:rPr sz="1800" b="1">
                <a:solidFill>
                  <a:srgbClr val="FFFFFF"/>
                </a:solidFill>
                <a:latin typeface="Arial"/>
                <a:cs typeface="Arial"/>
              </a:rPr>
              <a:t>all  </a:t>
            </a:r>
            <a:r>
              <a:rPr sz="1800" b="1" spc="-5">
                <a:solidFill>
                  <a:srgbClr val="FFFFFF"/>
                </a:solidFill>
                <a:latin typeface="Arial"/>
                <a:cs typeface="Arial"/>
              </a:rPr>
              <a:t>employees </a:t>
            </a:r>
            <a:r>
              <a:rPr sz="1800">
                <a:solidFill>
                  <a:srgbClr val="FFFFFF"/>
                </a:solidFill>
                <a:latin typeface="Arial"/>
                <a:cs typeface="Arial"/>
              </a:rPr>
              <a:t>to</a:t>
            </a:r>
            <a:r>
              <a:rPr sz="1800" spc="-50">
                <a:solidFill>
                  <a:srgbClr val="FFFFFF"/>
                </a:solidFill>
                <a:latin typeface="Arial"/>
                <a:cs typeface="Arial"/>
              </a:rPr>
              <a:t> </a:t>
            </a:r>
            <a:r>
              <a:rPr sz="1800" spc="-5">
                <a:solidFill>
                  <a:srgbClr val="FFFFFF"/>
                </a:solidFill>
                <a:latin typeface="Arial"/>
                <a:cs typeface="Arial"/>
              </a:rPr>
              <a:t>comply  </a:t>
            </a:r>
            <a:r>
              <a:rPr sz="1800" spc="-15">
                <a:solidFill>
                  <a:srgbClr val="FFFFFF"/>
                </a:solidFill>
                <a:latin typeface="Arial"/>
                <a:cs typeface="Arial"/>
              </a:rPr>
              <a:t>with </a:t>
            </a:r>
            <a:r>
              <a:rPr sz="1800">
                <a:solidFill>
                  <a:srgbClr val="FFFFFF"/>
                </a:solidFill>
                <a:latin typeface="Arial"/>
                <a:cs typeface="Arial"/>
              </a:rPr>
              <a:t>the </a:t>
            </a:r>
            <a:r>
              <a:rPr sz="1800" spc="-5">
                <a:solidFill>
                  <a:srgbClr val="FFFFFF"/>
                </a:solidFill>
                <a:latin typeface="Arial"/>
                <a:cs typeface="Arial"/>
              </a:rPr>
              <a:t>Code of  Conduct and </a:t>
            </a:r>
            <a:r>
              <a:rPr sz="1800" b="1">
                <a:solidFill>
                  <a:srgbClr val="FFFFFF"/>
                </a:solidFill>
                <a:latin typeface="Arial"/>
                <a:cs typeface="Arial"/>
              </a:rPr>
              <a:t>to </a:t>
            </a:r>
            <a:r>
              <a:rPr sz="1800" b="1" spc="-5">
                <a:solidFill>
                  <a:srgbClr val="FFFFFF"/>
                </a:solidFill>
                <a:latin typeface="Arial"/>
                <a:cs typeface="Arial"/>
              </a:rPr>
              <a:t>report </a:t>
            </a:r>
            <a:r>
              <a:rPr sz="1800" b="1" i="1">
                <a:solidFill>
                  <a:srgbClr val="FFFFFF"/>
                </a:solidFill>
                <a:latin typeface="Arial"/>
                <a:cs typeface="Arial"/>
              </a:rPr>
              <a:t>any</a:t>
            </a:r>
            <a:r>
              <a:rPr sz="1800" b="1" i="1" spc="-55">
                <a:solidFill>
                  <a:srgbClr val="FFFFFF"/>
                </a:solidFill>
                <a:latin typeface="Arial"/>
                <a:cs typeface="Arial"/>
              </a:rPr>
              <a:t> </a:t>
            </a:r>
            <a:r>
              <a:rPr sz="1800" spc="-5">
                <a:solidFill>
                  <a:srgbClr val="FFFFFF"/>
                </a:solidFill>
                <a:latin typeface="Arial"/>
                <a:cs typeface="Arial"/>
              </a:rPr>
              <a:t>suspected</a:t>
            </a:r>
            <a:r>
              <a:rPr lang="en-US" sz="1800" spc="-5">
                <a:solidFill>
                  <a:srgbClr val="FFFFFF"/>
                </a:solidFill>
                <a:latin typeface="Arial"/>
                <a:cs typeface="Arial"/>
              </a:rPr>
              <a:t> or known</a:t>
            </a:r>
            <a:r>
              <a:rPr sz="1800" spc="-5">
                <a:solidFill>
                  <a:srgbClr val="FFFFFF"/>
                </a:solidFill>
                <a:latin typeface="Arial"/>
                <a:cs typeface="Arial"/>
              </a:rPr>
              <a:t> violations </a:t>
            </a:r>
            <a:r>
              <a:rPr sz="1800">
                <a:solidFill>
                  <a:srgbClr val="FFFFFF"/>
                </a:solidFill>
                <a:latin typeface="Arial"/>
                <a:cs typeface="Arial"/>
              </a:rPr>
              <a:t>to  </a:t>
            </a:r>
            <a:r>
              <a:rPr sz="1800" spc="-5">
                <a:solidFill>
                  <a:srgbClr val="FFFFFF"/>
                </a:solidFill>
                <a:latin typeface="Arial"/>
                <a:cs typeface="Arial"/>
              </a:rPr>
              <a:t>Compliance.</a:t>
            </a:r>
            <a:endParaRPr sz="1800">
              <a:latin typeface="Arial"/>
              <a:cs typeface="Arial"/>
            </a:endParaRPr>
          </a:p>
        </p:txBody>
      </p:sp>
      <p:sp>
        <p:nvSpPr>
          <p:cNvPr id="8" name="object 8"/>
          <p:cNvSpPr/>
          <p:nvPr/>
        </p:nvSpPr>
        <p:spPr>
          <a:xfrm>
            <a:off x="3225491" y="1184137"/>
            <a:ext cx="2049780" cy="1109980"/>
          </a:xfrm>
          <a:custGeom>
            <a:avLst/>
            <a:gdLst/>
            <a:ahLst/>
            <a:cxnLst/>
            <a:rect l="l" t="t" r="r" b="b"/>
            <a:pathLst>
              <a:path w="2049779" h="1109980">
                <a:moveTo>
                  <a:pt x="1495044" y="0"/>
                </a:moveTo>
                <a:lnTo>
                  <a:pt x="1495044" y="221869"/>
                </a:lnTo>
                <a:lnTo>
                  <a:pt x="0" y="221869"/>
                </a:lnTo>
                <a:lnTo>
                  <a:pt x="0" y="887603"/>
                </a:lnTo>
                <a:lnTo>
                  <a:pt x="1495044" y="887603"/>
                </a:lnTo>
                <a:lnTo>
                  <a:pt x="1495044" y="1109472"/>
                </a:lnTo>
                <a:lnTo>
                  <a:pt x="2049780" y="554736"/>
                </a:lnTo>
                <a:lnTo>
                  <a:pt x="1495044" y="0"/>
                </a:lnTo>
                <a:close/>
              </a:path>
            </a:pathLst>
          </a:custGeom>
          <a:solidFill>
            <a:srgbClr val="8E3980"/>
          </a:solidFill>
        </p:spPr>
        <p:txBody>
          <a:bodyPr wrap="square" lIns="0" tIns="0" rIns="0" bIns="0" rtlCol="0"/>
          <a:lstStyle/>
          <a:p>
            <a:endParaRPr/>
          </a:p>
        </p:txBody>
      </p:sp>
      <p:sp>
        <p:nvSpPr>
          <p:cNvPr id="10" name="object 10"/>
          <p:cNvSpPr/>
          <p:nvPr/>
        </p:nvSpPr>
        <p:spPr>
          <a:xfrm>
            <a:off x="5432049" y="1267241"/>
            <a:ext cx="2754758" cy="2622945"/>
          </a:xfrm>
          <a:custGeom>
            <a:avLst/>
            <a:gdLst/>
            <a:ahLst/>
            <a:cxnLst/>
            <a:rect l="l" t="t" r="r" b="b"/>
            <a:pathLst>
              <a:path w="3286125" h="3287395">
                <a:moveTo>
                  <a:pt x="1642872" y="0"/>
                </a:moveTo>
                <a:lnTo>
                  <a:pt x="1594434" y="700"/>
                </a:lnTo>
                <a:lnTo>
                  <a:pt x="1546345" y="2790"/>
                </a:lnTo>
                <a:lnTo>
                  <a:pt x="1498622" y="6248"/>
                </a:lnTo>
                <a:lnTo>
                  <a:pt x="1451286" y="11057"/>
                </a:lnTo>
                <a:lnTo>
                  <a:pt x="1404356" y="17196"/>
                </a:lnTo>
                <a:lnTo>
                  <a:pt x="1357850" y="24647"/>
                </a:lnTo>
                <a:lnTo>
                  <a:pt x="1311788" y="33391"/>
                </a:lnTo>
                <a:lnTo>
                  <a:pt x="1266190" y="43407"/>
                </a:lnTo>
                <a:lnTo>
                  <a:pt x="1221075" y="54677"/>
                </a:lnTo>
                <a:lnTo>
                  <a:pt x="1176461" y="67181"/>
                </a:lnTo>
                <a:lnTo>
                  <a:pt x="1132368" y="80901"/>
                </a:lnTo>
                <a:lnTo>
                  <a:pt x="1088816" y="95817"/>
                </a:lnTo>
                <a:lnTo>
                  <a:pt x="1045824" y="111909"/>
                </a:lnTo>
                <a:lnTo>
                  <a:pt x="1003411" y="129158"/>
                </a:lnTo>
                <a:lnTo>
                  <a:pt x="961595" y="147546"/>
                </a:lnTo>
                <a:lnTo>
                  <a:pt x="920398" y="167053"/>
                </a:lnTo>
                <a:lnTo>
                  <a:pt x="879837" y="187659"/>
                </a:lnTo>
                <a:lnTo>
                  <a:pt x="839932" y="209346"/>
                </a:lnTo>
                <a:lnTo>
                  <a:pt x="800702" y="232094"/>
                </a:lnTo>
                <a:lnTo>
                  <a:pt x="762167" y="255883"/>
                </a:lnTo>
                <a:lnTo>
                  <a:pt x="724346" y="280695"/>
                </a:lnTo>
                <a:lnTo>
                  <a:pt x="687258" y="306511"/>
                </a:lnTo>
                <a:lnTo>
                  <a:pt x="650922" y="333310"/>
                </a:lnTo>
                <a:lnTo>
                  <a:pt x="615358" y="361074"/>
                </a:lnTo>
                <a:lnTo>
                  <a:pt x="580585" y="389784"/>
                </a:lnTo>
                <a:lnTo>
                  <a:pt x="546621" y="419420"/>
                </a:lnTo>
                <a:lnTo>
                  <a:pt x="513488" y="449962"/>
                </a:lnTo>
                <a:lnTo>
                  <a:pt x="481203" y="481393"/>
                </a:lnTo>
                <a:lnTo>
                  <a:pt x="449785" y="513692"/>
                </a:lnTo>
                <a:lnTo>
                  <a:pt x="419255" y="546840"/>
                </a:lnTo>
                <a:lnTo>
                  <a:pt x="389632" y="580818"/>
                </a:lnTo>
                <a:lnTo>
                  <a:pt x="360934" y="615607"/>
                </a:lnTo>
                <a:lnTo>
                  <a:pt x="333182" y="651187"/>
                </a:lnTo>
                <a:lnTo>
                  <a:pt x="306393" y="687539"/>
                </a:lnTo>
                <a:lnTo>
                  <a:pt x="280588" y="724644"/>
                </a:lnTo>
                <a:lnTo>
                  <a:pt x="255786" y="762482"/>
                </a:lnTo>
                <a:lnTo>
                  <a:pt x="232006" y="801035"/>
                </a:lnTo>
                <a:lnTo>
                  <a:pt x="209267" y="840283"/>
                </a:lnTo>
                <a:lnTo>
                  <a:pt x="187589" y="880206"/>
                </a:lnTo>
                <a:lnTo>
                  <a:pt x="166991" y="920787"/>
                </a:lnTo>
                <a:lnTo>
                  <a:pt x="147492" y="962004"/>
                </a:lnTo>
                <a:lnTo>
                  <a:pt x="129111" y="1003839"/>
                </a:lnTo>
                <a:lnTo>
                  <a:pt x="111868" y="1046273"/>
                </a:lnTo>
                <a:lnTo>
                  <a:pt x="95782" y="1089287"/>
                </a:lnTo>
                <a:lnTo>
                  <a:pt x="80872" y="1132861"/>
                </a:lnTo>
                <a:lnTo>
                  <a:pt x="67157" y="1176975"/>
                </a:lnTo>
                <a:lnTo>
                  <a:pt x="54657" y="1221611"/>
                </a:lnTo>
                <a:lnTo>
                  <a:pt x="43391" y="1266750"/>
                </a:lnTo>
                <a:lnTo>
                  <a:pt x="33379" y="1312372"/>
                </a:lnTo>
                <a:lnTo>
                  <a:pt x="24639" y="1358457"/>
                </a:lnTo>
                <a:lnTo>
                  <a:pt x="17190" y="1404988"/>
                </a:lnTo>
                <a:lnTo>
                  <a:pt x="11053" y="1451943"/>
                </a:lnTo>
                <a:lnTo>
                  <a:pt x="6246" y="1499305"/>
                </a:lnTo>
                <a:lnTo>
                  <a:pt x="2789" y="1547053"/>
                </a:lnTo>
                <a:lnTo>
                  <a:pt x="700" y="1595169"/>
                </a:lnTo>
                <a:lnTo>
                  <a:pt x="0" y="1643633"/>
                </a:lnTo>
                <a:lnTo>
                  <a:pt x="700" y="1692098"/>
                </a:lnTo>
                <a:lnTo>
                  <a:pt x="2789" y="1740214"/>
                </a:lnTo>
                <a:lnTo>
                  <a:pt x="6246" y="1787962"/>
                </a:lnTo>
                <a:lnTo>
                  <a:pt x="11053" y="1835324"/>
                </a:lnTo>
                <a:lnTo>
                  <a:pt x="17190" y="1882279"/>
                </a:lnTo>
                <a:lnTo>
                  <a:pt x="24639" y="1928810"/>
                </a:lnTo>
                <a:lnTo>
                  <a:pt x="33379" y="1974895"/>
                </a:lnTo>
                <a:lnTo>
                  <a:pt x="43391" y="2020517"/>
                </a:lnTo>
                <a:lnTo>
                  <a:pt x="54657" y="2065656"/>
                </a:lnTo>
                <a:lnTo>
                  <a:pt x="67157" y="2110292"/>
                </a:lnTo>
                <a:lnTo>
                  <a:pt x="80872" y="2154406"/>
                </a:lnTo>
                <a:lnTo>
                  <a:pt x="95782" y="2197980"/>
                </a:lnTo>
                <a:lnTo>
                  <a:pt x="111868" y="2240994"/>
                </a:lnTo>
                <a:lnTo>
                  <a:pt x="129111" y="2283428"/>
                </a:lnTo>
                <a:lnTo>
                  <a:pt x="147492" y="2325263"/>
                </a:lnTo>
                <a:lnTo>
                  <a:pt x="166991" y="2366480"/>
                </a:lnTo>
                <a:lnTo>
                  <a:pt x="187589" y="2407061"/>
                </a:lnTo>
                <a:lnTo>
                  <a:pt x="209267" y="2446984"/>
                </a:lnTo>
                <a:lnTo>
                  <a:pt x="232006" y="2486232"/>
                </a:lnTo>
                <a:lnTo>
                  <a:pt x="255786" y="2524785"/>
                </a:lnTo>
                <a:lnTo>
                  <a:pt x="280588" y="2562623"/>
                </a:lnTo>
                <a:lnTo>
                  <a:pt x="306393" y="2599728"/>
                </a:lnTo>
                <a:lnTo>
                  <a:pt x="333182" y="2636080"/>
                </a:lnTo>
                <a:lnTo>
                  <a:pt x="360934" y="2671660"/>
                </a:lnTo>
                <a:lnTo>
                  <a:pt x="389632" y="2706449"/>
                </a:lnTo>
                <a:lnTo>
                  <a:pt x="419255" y="2740427"/>
                </a:lnTo>
                <a:lnTo>
                  <a:pt x="449785" y="2773575"/>
                </a:lnTo>
                <a:lnTo>
                  <a:pt x="481203" y="2805874"/>
                </a:lnTo>
                <a:lnTo>
                  <a:pt x="513488" y="2837305"/>
                </a:lnTo>
                <a:lnTo>
                  <a:pt x="546621" y="2867847"/>
                </a:lnTo>
                <a:lnTo>
                  <a:pt x="580585" y="2897483"/>
                </a:lnTo>
                <a:lnTo>
                  <a:pt x="615358" y="2926193"/>
                </a:lnTo>
                <a:lnTo>
                  <a:pt x="650922" y="2953957"/>
                </a:lnTo>
                <a:lnTo>
                  <a:pt x="687258" y="2980756"/>
                </a:lnTo>
                <a:lnTo>
                  <a:pt x="724346" y="3006572"/>
                </a:lnTo>
                <a:lnTo>
                  <a:pt x="762167" y="3031384"/>
                </a:lnTo>
                <a:lnTo>
                  <a:pt x="800702" y="3055173"/>
                </a:lnTo>
                <a:lnTo>
                  <a:pt x="839932" y="3077921"/>
                </a:lnTo>
                <a:lnTo>
                  <a:pt x="879837" y="3099608"/>
                </a:lnTo>
                <a:lnTo>
                  <a:pt x="920398" y="3120214"/>
                </a:lnTo>
                <a:lnTo>
                  <a:pt x="961595" y="3139721"/>
                </a:lnTo>
                <a:lnTo>
                  <a:pt x="1003411" y="3158108"/>
                </a:lnTo>
                <a:lnTo>
                  <a:pt x="1045824" y="3175358"/>
                </a:lnTo>
                <a:lnTo>
                  <a:pt x="1088816" y="3191450"/>
                </a:lnTo>
                <a:lnTo>
                  <a:pt x="1132368" y="3206366"/>
                </a:lnTo>
                <a:lnTo>
                  <a:pt x="1176461" y="3220086"/>
                </a:lnTo>
                <a:lnTo>
                  <a:pt x="1221075" y="3232590"/>
                </a:lnTo>
                <a:lnTo>
                  <a:pt x="1266190" y="3243860"/>
                </a:lnTo>
                <a:lnTo>
                  <a:pt x="1311788" y="3253876"/>
                </a:lnTo>
                <a:lnTo>
                  <a:pt x="1357850" y="3262620"/>
                </a:lnTo>
                <a:lnTo>
                  <a:pt x="1404356" y="3270071"/>
                </a:lnTo>
                <a:lnTo>
                  <a:pt x="1451286" y="3276210"/>
                </a:lnTo>
                <a:lnTo>
                  <a:pt x="1498622" y="3281019"/>
                </a:lnTo>
                <a:lnTo>
                  <a:pt x="1546345" y="3284477"/>
                </a:lnTo>
                <a:lnTo>
                  <a:pt x="1594434" y="3286567"/>
                </a:lnTo>
                <a:lnTo>
                  <a:pt x="1642872" y="3287267"/>
                </a:lnTo>
                <a:lnTo>
                  <a:pt x="1691309" y="3286567"/>
                </a:lnTo>
                <a:lnTo>
                  <a:pt x="1739398" y="3284477"/>
                </a:lnTo>
                <a:lnTo>
                  <a:pt x="1787121" y="3281019"/>
                </a:lnTo>
                <a:lnTo>
                  <a:pt x="1834457" y="3276210"/>
                </a:lnTo>
                <a:lnTo>
                  <a:pt x="1881387" y="3270071"/>
                </a:lnTo>
                <a:lnTo>
                  <a:pt x="1927893" y="3262620"/>
                </a:lnTo>
                <a:lnTo>
                  <a:pt x="1973955" y="3253876"/>
                </a:lnTo>
                <a:lnTo>
                  <a:pt x="2019553" y="3243860"/>
                </a:lnTo>
                <a:lnTo>
                  <a:pt x="2064668" y="3232590"/>
                </a:lnTo>
                <a:lnTo>
                  <a:pt x="2109282" y="3220086"/>
                </a:lnTo>
                <a:lnTo>
                  <a:pt x="2153375" y="3206366"/>
                </a:lnTo>
                <a:lnTo>
                  <a:pt x="2196927" y="3191450"/>
                </a:lnTo>
                <a:lnTo>
                  <a:pt x="2239919" y="3175358"/>
                </a:lnTo>
                <a:lnTo>
                  <a:pt x="2282332" y="3158108"/>
                </a:lnTo>
                <a:lnTo>
                  <a:pt x="2324148" y="3139721"/>
                </a:lnTo>
                <a:lnTo>
                  <a:pt x="2365345" y="3120214"/>
                </a:lnTo>
                <a:lnTo>
                  <a:pt x="2405906" y="3099608"/>
                </a:lnTo>
                <a:lnTo>
                  <a:pt x="2445811" y="3077921"/>
                </a:lnTo>
                <a:lnTo>
                  <a:pt x="2485041" y="3055173"/>
                </a:lnTo>
                <a:lnTo>
                  <a:pt x="2523576" y="3031384"/>
                </a:lnTo>
                <a:lnTo>
                  <a:pt x="2561397" y="3006572"/>
                </a:lnTo>
                <a:lnTo>
                  <a:pt x="2598485" y="2980756"/>
                </a:lnTo>
                <a:lnTo>
                  <a:pt x="2634821" y="2953957"/>
                </a:lnTo>
                <a:lnTo>
                  <a:pt x="2670385" y="2926193"/>
                </a:lnTo>
                <a:lnTo>
                  <a:pt x="2705158" y="2897483"/>
                </a:lnTo>
                <a:lnTo>
                  <a:pt x="2739122" y="2867847"/>
                </a:lnTo>
                <a:lnTo>
                  <a:pt x="2772255" y="2837305"/>
                </a:lnTo>
                <a:lnTo>
                  <a:pt x="2804540" y="2805874"/>
                </a:lnTo>
                <a:lnTo>
                  <a:pt x="2835958" y="2773575"/>
                </a:lnTo>
                <a:lnTo>
                  <a:pt x="2866488" y="2740427"/>
                </a:lnTo>
                <a:lnTo>
                  <a:pt x="2896111" y="2706449"/>
                </a:lnTo>
                <a:lnTo>
                  <a:pt x="2924809" y="2671660"/>
                </a:lnTo>
                <a:lnTo>
                  <a:pt x="2952561" y="2636080"/>
                </a:lnTo>
                <a:lnTo>
                  <a:pt x="2979350" y="2599728"/>
                </a:lnTo>
                <a:lnTo>
                  <a:pt x="3005155" y="2562623"/>
                </a:lnTo>
                <a:lnTo>
                  <a:pt x="3029957" y="2524785"/>
                </a:lnTo>
                <a:lnTo>
                  <a:pt x="3053737" y="2486232"/>
                </a:lnTo>
                <a:lnTo>
                  <a:pt x="3076476" y="2446984"/>
                </a:lnTo>
                <a:lnTo>
                  <a:pt x="3098154" y="2407061"/>
                </a:lnTo>
                <a:lnTo>
                  <a:pt x="3118752" y="2366480"/>
                </a:lnTo>
                <a:lnTo>
                  <a:pt x="3138251" y="2325263"/>
                </a:lnTo>
                <a:lnTo>
                  <a:pt x="3156632" y="2283428"/>
                </a:lnTo>
                <a:lnTo>
                  <a:pt x="3173875" y="2240994"/>
                </a:lnTo>
                <a:lnTo>
                  <a:pt x="3189961" y="2197980"/>
                </a:lnTo>
                <a:lnTo>
                  <a:pt x="3204871" y="2154406"/>
                </a:lnTo>
                <a:lnTo>
                  <a:pt x="3218586" y="2110292"/>
                </a:lnTo>
                <a:lnTo>
                  <a:pt x="3231086" y="2065656"/>
                </a:lnTo>
                <a:lnTo>
                  <a:pt x="3242352" y="2020517"/>
                </a:lnTo>
                <a:lnTo>
                  <a:pt x="3252364" y="1974895"/>
                </a:lnTo>
                <a:lnTo>
                  <a:pt x="3261104" y="1928810"/>
                </a:lnTo>
                <a:lnTo>
                  <a:pt x="3268553" y="1882279"/>
                </a:lnTo>
                <a:lnTo>
                  <a:pt x="3274690" y="1835324"/>
                </a:lnTo>
                <a:lnTo>
                  <a:pt x="3279497" y="1787962"/>
                </a:lnTo>
                <a:lnTo>
                  <a:pt x="3282954" y="1740214"/>
                </a:lnTo>
                <a:lnTo>
                  <a:pt x="3285043" y="1692098"/>
                </a:lnTo>
                <a:lnTo>
                  <a:pt x="3285744" y="1643633"/>
                </a:lnTo>
                <a:lnTo>
                  <a:pt x="3285043" y="1595169"/>
                </a:lnTo>
                <a:lnTo>
                  <a:pt x="3282954" y="1547053"/>
                </a:lnTo>
                <a:lnTo>
                  <a:pt x="3279497" y="1499305"/>
                </a:lnTo>
                <a:lnTo>
                  <a:pt x="3274690" y="1451943"/>
                </a:lnTo>
                <a:lnTo>
                  <a:pt x="3268553" y="1404988"/>
                </a:lnTo>
                <a:lnTo>
                  <a:pt x="3261104" y="1358457"/>
                </a:lnTo>
                <a:lnTo>
                  <a:pt x="3252364" y="1312372"/>
                </a:lnTo>
                <a:lnTo>
                  <a:pt x="3242352" y="1266750"/>
                </a:lnTo>
                <a:lnTo>
                  <a:pt x="3231086" y="1221611"/>
                </a:lnTo>
                <a:lnTo>
                  <a:pt x="3218586" y="1176975"/>
                </a:lnTo>
                <a:lnTo>
                  <a:pt x="3204871" y="1132861"/>
                </a:lnTo>
                <a:lnTo>
                  <a:pt x="3189961" y="1089287"/>
                </a:lnTo>
                <a:lnTo>
                  <a:pt x="3173875" y="1046273"/>
                </a:lnTo>
                <a:lnTo>
                  <a:pt x="3156632" y="1003839"/>
                </a:lnTo>
                <a:lnTo>
                  <a:pt x="3138251" y="962004"/>
                </a:lnTo>
                <a:lnTo>
                  <a:pt x="3118752" y="920787"/>
                </a:lnTo>
                <a:lnTo>
                  <a:pt x="3098154" y="880206"/>
                </a:lnTo>
                <a:lnTo>
                  <a:pt x="3076476" y="840283"/>
                </a:lnTo>
                <a:lnTo>
                  <a:pt x="3053737" y="801035"/>
                </a:lnTo>
                <a:lnTo>
                  <a:pt x="3029957" y="762482"/>
                </a:lnTo>
                <a:lnTo>
                  <a:pt x="3005155" y="724644"/>
                </a:lnTo>
                <a:lnTo>
                  <a:pt x="2979350" y="687539"/>
                </a:lnTo>
                <a:lnTo>
                  <a:pt x="2952561" y="651187"/>
                </a:lnTo>
                <a:lnTo>
                  <a:pt x="2924809" y="615607"/>
                </a:lnTo>
                <a:lnTo>
                  <a:pt x="2896111" y="580818"/>
                </a:lnTo>
                <a:lnTo>
                  <a:pt x="2866488" y="546840"/>
                </a:lnTo>
                <a:lnTo>
                  <a:pt x="2835958" y="513692"/>
                </a:lnTo>
                <a:lnTo>
                  <a:pt x="2804541" y="481393"/>
                </a:lnTo>
                <a:lnTo>
                  <a:pt x="2772255" y="449962"/>
                </a:lnTo>
                <a:lnTo>
                  <a:pt x="2739122" y="419420"/>
                </a:lnTo>
                <a:lnTo>
                  <a:pt x="2705158" y="389784"/>
                </a:lnTo>
                <a:lnTo>
                  <a:pt x="2670385" y="361074"/>
                </a:lnTo>
                <a:lnTo>
                  <a:pt x="2634821" y="333310"/>
                </a:lnTo>
                <a:lnTo>
                  <a:pt x="2598485" y="306511"/>
                </a:lnTo>
                <a:lnTo>
                  <a:pt x="2561397" y="280695"/>
                </a:lnTo>
                <a:lnTo>
                  <a:pt x="2523576" y="255883"/>
                </a:lnTo>
                <a:lnTo>
                  <a:pt x="2485041" y="232094"/>
                </a:lnTo>
                <a:lnTo>
                  <a:pt x="2445811" y="209346"/>
                </a:lnTo>
                <a:lnTo>
                  <a:pt x="2405906" y="187659"/>
                </a:lnTo>
                <a:lnTo>
                  <a:pt x="2365345" y="167053"/>
                </a:lnTo>
                <a:lnTo>
                  <a:pt x="2324148" y="147546"/>
                </a:lnTo>
                <a:lnTo>
                  <a:pt x="2282332" y="129158"/>
                </a:lnTo>
                <a:lnTo>
                  <a:pt x="2239919" y="111909"/>
                </a:lnTo>
                <a:lnTo>
                  <a:pt x="2196927" y="95817"/>
                </a:lnTo>
                <a:lnTo>
                  <a:pt x="2153375" y="80901"/>
                </a:lnTo>
                <a:lnTo>
                  <a:pt x="2109282" y="67181"/>
                </a:lnTo>
                <a:lnTo>
                  <a:pt x="2064668" y="54677"/>
                </a:lnTo>
                <a:lnTo>
                  <a:pt x="2019553" y="43407"/>
                </a:lnTo>
                <a:lnTo>
                  <a:pt x="1973955" y="33391"/>
                </a:lnTo>
                <a:lnTo>
                  <a:pt x="1927893" y="24647"/>
                </a:lnTo>
                <a:lnTo>
                  <a:pt x="1881387" y="17196"/>
                </a:lnTo>
                <a:lnTo>
                  <a:pt x="1834457" y="11057"/>
                </a:lnTo>
                <a:lnTo>
                  <a:pt x="1787121" y="6248"/>
                </a:lnTo>
                <a:lnTo>
                  <a:pt x="1739398" y="2790"/>
                </a:lnTo>
                <a:lnTo>
                  <a:pt x="1691309" y="700"/>
                </a:lnTo>
                <a:lnTo>
                  <a:pt x="1642872" y="0"/>
                </a:lnTo>
                <a:close/>
              </a:path>
            </a:pathLst>
          </a:custGeom>
          <a:solidFill>
            <a:srgbClr val="006FC0"/>
          </a:solidFill>
        </p:spPr>
        <p:txBody>
          <a:bodyPr wrap="square" lIns="0" tIns="0" rIns="0" bIns="0" rtlCol="0"/>
          <a:lstStyle/>
          <a:p>
            <a:endParaRPr/>
          </a:p>
        </p:txBody>
      </p:sp>
      <p:sp>
        <p:nvSpPr>
          <p:cNvPr id="12" name="object 12"/>
          <p:cNvSpPr txBox="1"/>
          <p:nvPr/>
        </p:nvSpPr>
        <p:spPr>
          <a:xfrm>
            <a:off x="5688515" y="1587897"/>
            <a:ext cx="2241827" cy="1812676"/>
          </a:xfrm>
          <a:prstGeom prst="rect">
            <a:avLst/>
          </a:prstGeom>
        </p:spPr>
        <p:txBody>
          <a:bodyPr vert="horz" wrap="square" lIns="0" tIns="73025" rIns="0" bIns="0" rtlCol="0">
            <a:spAutoFit/>
          </a:bodyPr>
          <a:lstStyle/>
          <a:p>
            <a:pPr marL="12700" algn="ctr">
              <a:lnSpc>
                <a:spcPct val="100000"/>
              </a:lnSpc>
              <a:spcBef>
                <a:spcPts val="575"/>
              </a:spcBef>
            </a:pPr>
            <a:r>
              <a:rPr sz="1800" u="sng" spc="-5">
                <a:solidFill>
                  <a:srgbClr val="FFFFFF"/>
                </a:solidFill>
                <a:latin typeface="Arial"/>
                <a:cs typeface="Arial"/>
              </a:rPr>
              <a:t>Non Retaliation</a:t>
            </a:r>
            <a:r>
              <a:rPr sz="1800" u="sng" spc="-30">
                <a:solidFill>
                  <a:srgbClr val="FFFFFF"/>
                </a:solidFill>
                <a:latin typeface="Arial"/>
                <a:cs typeface="Arial"/>
              </a:rPr>
              <a:t> </a:t>
            </a:r>
            <a:endParaRPr lang="en-US" sz="1800" u="sng" spc="-30">
              <a:solidFill>
                <a:srgbClr val="FFFFFF"/>
              </a:solidFill>
              <a:latin typeface="Arial"/>
              <a:cs typeface="Arial"/>
            </a:endParaRPr>
          </a:p>
          <a:p>
            <a:pPr marL="12700" algn="ctr">
              <a:lnSpc>
                <a:spcPct val="100000"/>
              </a:lnSpc>
              <a:spcBef>
                <a:spcPts val="575"/>
              </a:spcBef>
            </a:pPr>
            <a:r>
              <a:rPr sz="1800" b="1" spc="-5">
                <a:solidFill>
                  <a:srgbClr val="FFFFFF"/>
                </a:solidFill>
                <a:latin typeface="Arial"/>
                <a:cs typeface="Arial"/>
              </a:rPr>
              <a:t>Zero tolerance </a:t>
            </a:r>
            <a:r>
              <a:rPr sz="1800">
                <a:solidFill>
                  <a:srgbClr val="FFFFFF"/>
                </a:solidFill>
                <a:latin typeface="Arial"/>
                <a:cs typeface="Arial"/>
              </a:rPr>
              <a:t>for  </a:t>
            </a:r>
            <a:r>
              <a:rPr sz="1800" spc="-5">
                <a:solidFill>
                  <a:srgbClr val="FFFFFF"/>
                </a:solidFill>
                <a:latin typeface="Arial"/>
                <a:cs typeface="Arial"/>
              </a:rPr>
              <a:t>retaliation </a:t>
            </a:r>
            <a:r>
              <a:rPr sz="1800">
                <a:solidFill>
                  <a:srgbClr val="FFFFFF"/>
                </a:solidFill>
                <a:latin typeface="Arial"/>
                <a:cs typeface="Arial"/>
              </a:rPr>
              <a:t>of </a:t>
            </a:r>
            <a:r>
              <a:rPr sz="1800" spc="-5">
                <a:solidFill>
                  <a:srgbClr val="FFFFFF"/>
                </a:solidFill>
                <a:latin typeface="Arial"/>
                <a:cs typeface="Arial"/>
              </a:rPr>
              <a:t>any </a:t>
            </a:r>
            <a:r>
              <a:rPr sz="1800">
                <a:solidFill>
                  <a:srgbClr val="FFFFFF"/>
                </a:solidFill>
                <a:latin typeface="Arial"/>
                <a:cs typeface="Arial"/>
              </a:rPr>
              <a:t>sort </a:t>
            </a:r>
            <a:r>
              <a:rPr sz="1800" spc="-5">
                <a:solidFill>
                  <a:srgbClr val="FFFFFF"/>
                </a:solidFill>
                <a:latin typeface="Arial"/>
                <a:cs typeface="Arial"/>
              </a:rPr>
              <a:t>against an </a:t>
            </a:r>
            <a:r>
              <a:rPr sz="1800" spc="-10">
                <a:solidFill>
                  <a:srgbClr val="FFFFFF"/>
                </a:solidFill>
                <a:latin typeface="Arial"/>
                <a:cs typeface="Arial"/>
              </a:rPr>
              <a:t>employee </a:t>
            </a:r>
            <a:r>
              <a:rPr sz="1800" spc="-15">
                <a:solidFill>
                  <a:srgbClr val="FFFFFF"/>
                </a:solidFill>
                <a:latin typeface="Arial"/>
                <a:cs typeface="Arial"/>
              </a:rPr>
              <a:t>who </a:t>
            </a:r>
            <a:r>
              <a:rPr sz="1800" spc="-5">
                <a:solidFill>
                  <a:srgbClr val="FFFFFF"/>
                </a:solidFill>
                <a:latin typeface="Arial"/>
                <a:cs typeface="Arial"/>
              </a:rPr>
              <a:t>reports a</a:t>
            </a:r>
            <a:r>
              <a:rPr sz="1800" spc="-45">
                <a:solidFill>
                  <a:srgbClr val="FFFFFF"/>
                </a:solidFill>
                <a:latin typeface="Arial"/>
                <a:cs typeface="Arial"/>
              </a:rPr>
              <a:t> </a:t>
            </a:r>
            <a:r>
              <a:rPr sz="1800" spc="-5">
                <a:solidFill>
                  <a:srgbClr val="FFFFFF"/>
                </a:solidFill>
                <a:latin typeface="Arial"/>
                <a:cs typeface="Arial"/>
              </a:rPr>
              <a:t>suspected violation</a:t>
            </a:r>
            <a:endParaRPr sz="1800">
              <a:latin typeface="Arial"/>
              <a:cs typeface="Arial"/>
            </a:endParaRPr>
          </a:p>
        </p:txBody>
      </p:sp>
      <p:sp>
        <p:nvSpPr>
          <p:cNvPr id="14" name="object 14"/>
          <p:cNvSpPr/>
          <p:nvPr/>
        </p:nvSpPr>
        <p:spPr>
          <a:xfrm>
            <a:off x="3113468" y="2466629"/>
            <a:ext cx="2049780" cy="1109980"/>
          </a:xfrm>
          <a:custGeom>
            <a:avLst/>
            <a:gdLst/>
            <a:ahLst/>
            <a:cxnLst/>
            <a:rect l="l" t="t" r="r" b="b"/>
            <a:pathLst>
              <a:path w="2049779" h="1109979">
                <a:moveTo>
                  <a:pt x="554736" y="0"/>
                </a:moveTo>
                <a:lnTo>
                  <a:pt x="0" y="554736"/>
                </a:lnTo>
                <a:lnTo>
                  <a:pt x="554736" y="1109472"/>
                </a:lnTo>
                <a:lnTo>
                  <a:pt x="554736" y="887603"/>
                </a:lnTo>
                <a:lnTo>
                  <a:pt x="2049779" y="887603"/>
                </a:lnTo>
                <a:lnTo>
                  <a:pt x="2049779" y="221869"/>
                </a:lnTo>
                <a:lnTo>
                  <a:pt x="554736" y="221869"/>
                </a:lnTo>
                <a:lnTo>
                  <a:pt x="554736" y="0"/>
                </a:lnTo>
                <a:close/>
              </a:path>
            </a:pathLst>
          </a:custGeom>
          <a:solidFill>
            <a:srgbClr val="8E3980"/>
          </a:solidFill>
        </p:spPr>
        <p:txBody>
          <a:bodyPr wrap="square" lIns="0" tIns="0" rIns="0" bIns="0" rtlCol="0"/>
          <a:lstStyle/>
          <a:p>
            <a:endParaRPr/>
          </a:p>
        </p:txBody>
      </p:sp>
      <p:sp>
        <p:nvSpPr>
          <p:cNvPr id="17" name="Rectangle 16"/>
          <p:cNvSpPr/>
          <p:nvPr/>
        </p:nvSpPr>
        <p:spPr>
          <a:xfrm>
            <a:off x="440420" y="4318192"/>
            <a:ext cx="8271778" cy="1467068"/>
          </a:xfrm>
          <a:prstGeom prst="rect">
            <a:avLst/>
          </a:prstGeom>
        </p:spPr>
        <p:txBody>
          <a:bodyPr wrap="square">
            <a:spAutoFit/>
          </a:bodyPr>
          <a:lstStyle/>
          <a:p>
            <a:pPr marL="228600" lvl="0" indent="-228600" algn="just">
              <a:lnSpc>
                <a:spcPct val="90000"/>
              </a:lnSpc>
              <a:spcBef>
                <a:spcPts val="1000"/>
              </a:spcBef>
              <a:buFont typeface="Arial" panose="020B0604020202020204" pitchFamily="34" charset="0"/>
              <a:buChar char="•"/>
              <a:defRPr/>
            </a:pPr>
            <a:r>
              <a:rPr lang="en-US">
                <a:solidFill>
                  <a:srgbClr val="183E75"/>
                </a:solidFill>
              </a:rPr>
              <a:t>Individuals are required to report issues or concerns regarding suspected wrongdoing such as fraud, waste and abuse or violations of federal or state law, insurer rules or regulations, or company policies, and unethical behavior.</a:t>
            </a:r>
          </a:p>
          <a:p>
            <a:pPr marL="228600" lvl="0" indent="-228600">
              <a:lnSpc>
                <a:spcPct val="90000"/>
              </a:lnSpc>
              <a:spcBef>
                <a:spcPts val="1000"/>
              </a:spcBef>
              <a:buFont typeface="Arial" panose="020B0604020202020204" pitchFamily="34" charset="0"/>
              <a:buChar char="•"/>
              <a:defRPr/>
            </a:pPr>
            <a:r>
              <a:rPr lang="en-US">
                <a:solidFill>
                  <a:srgbClr val="183E75"/>
                </a:solidFill>
              </a:rPr>
              <a:t>Callers who report issues or concerns, in good faith, </a:t>
            </a:r>
            <a:r>
              <a:rPr lang="en-US" b="1" u="sng">
                <a:solidFill>
                  <a:srgbClr val="183E75"/>
                </a:solidFill>
              </a:rPr>
              <a:t>will not face retaliation or retribution </a:t>
            </a:r>
            <a:r>
              <a:rPr lang="en-US">
                <a:solidFill>
                  <a:srgbClr val="183E75"/>
                </a:solidFill>
              </a:rPr>
              <a:t>for doing so.  This is not only our policy – it’s the law.</a:t>
            </a:r>
          </a:p>
        </p:txBody>
      </p:sp>
      <p:sp>
        <p:nvSpPr>
          <p:cNvPr id="2" name="Slide Number Placeholder 1">
            <a:extLst>
              <a:ext uri="{FF2B5EF4-FFF2-40B4-BE49-F238E27FC236}">
                <a16:creationId xmlns:a16="http://schemas.microsoft.com/office/drawing/2014/main" id="{3FEE5C30-628C-D887-A29B-808B6713BBF9}"/>
              </a:ext>
            </a:extLst>
          </p:cNvPr>
          <p:cNvSpPr>
            <a:spLocks noGrp="1"/>
          </p:cNvSpPr>
          <p:nvPr>
            <p:ph type="sldNum" sz="quarter" idx="4"/>
          </p:nvPr>
        </p:nvSpPr>
        <p:spPr/>
        <p:txBody>
          <a:bodyPr/>
          <a:lstStyle/>
          <a:p>
            <a:fld id="{E8A74B61-50D3-3946-8366-1E447A2A8431}" type="slidenum">
              <a:rPr lang="en-US" smtClean="0"/>
              <a:pPr/>
              <a:t>106</a:t>
            </a:fld>
            <a:endParaRPr lang="en-US"/>
          </a:p>
        </p:txBody>
      </p:sp>
    </p:spTree>
    <p:extLst>
      <p:ext uri="{BB962C8B-B14F-4D97-AF65-F5344CB8AC3E}">
        <p14:creationId xmlns:p14="http://schemas.microsoft.com/office/powerpoint/2010/main" val="32143756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173703" y="155258"/>
            <a:ext cx="8280800" cy="684000"/>
          </a:xfrm>
        </p:spPr>
        <p:txBody>
          <a:bodyPr>
            <a:noAutofit/>
          </a:bodyPr>
          <a:lstStyle/>
          <a:p>
            <a:r>
              <a:rPr lang="en-US" sz="4000">
                <a:solidFill>
                  <a:srgbClr val="183E75"/>
                </a:solidFill>
              </a:rPr>
              <a:t>Key Take-A-Ways</a:t>
            </a:r>
            <a:endParaRPr lang="en-US" sz="4000"/>
          </a:p>
        </p:txBody>
      </p:sp>
      <p:sp>
        <p:nvSpPr>
          <p:cNvPr id="3" name="Content Placeholder 2"/>
          <p:cNvSpPr>
            <a:spLocks noGrp="1"/>
          </p:cNvSpPr>
          <p:nvPr>
            <p:ph idx="1"/>
          </p:nvPr>
        </p:nvSpPr>
        <p:spPr>
          <a:xfrm>
            <a:off x="327024" y="699374"/>
            <a:ext cx="8816976" cy="5360603"/>
          </a:xfrm>
        </p:spPr>
        <p:txBody>
          <a:bodyPr>
            <a:normAutofit fontScale="25000" lnSpcReduction="20000"/>
          </a:bodyPr>
          <a:lstStyle/>
          <a:p>
            <a:pPr marL="0" indent="0">
              <a:buNone/>
            </a:pPr>
            <a:endParaRPr lang="en-US">
              <a:solidFill>
                <a:srgbClr val="183E75"/>
              </a:solidFill>
            </a:endParaRPr>
          </a:p>
          <a:p>
            <a:endParaRPr lang="en-US">
              <a:solidFill>
                <a:srgbClr val="183E75"/>
              </a:solidFill>
            </a:endParaRPr>
          </a:p>
          <a:p>
            <a:pPr marL="0" indent="0">
              <a:buNone/>
            </a:pPr>
            <a:r>
              <a:rPr lang="en-US" sz="11200" b="1">
                <a:solidFill>
                  <a:srgbClr val="183E75"/>
                </a:solidFill>
              </a:rPr>
              <a:t>Each one of us is responsible for integrity and compliance, so keep these basics in mind every day:</a:t>
            </a:r>
          </a:p>
          <a:p>
            <a:pPr>
              <a:buFont typeface="Wingdings" panose="05000000000000000000" pitchFamily="2" charset="2"/>
              <a:buChar char="ü"/>
            </a:pPr>
            <a:r>
              <a:rPr lang="en-US" sz="8800">
                <a:solidFill>
                  <a:srgbClr val="183E75"/>
                </a:solidFill>
              </a:rPr>
              <a:t>Practice respect and inclusion as outlined in the Code of Conduct</a:t>
            </a:r>
          </a:p>
          <a:p>
            <a:pPr>
              <a:buFont typeface="Wingdings" panose="05000000000000000000" pitchFamily="2" charset="2"/>
              <a:buChar char="ü"/>
            </a:pPr>
            <a:r>
              <a:rPr lang="en-US" sz="8800">
                <a:solidFill>
                  <a:srgbClr val="183E75"/>
                </a:solidFill>
              </a:rPr>
              <a:t>Follow federal, state and local requirements, as well as our organization’s policies and procedures </a:t>
            </a:r>
          </a:p>
          <a:p>
            <a:pPr>
              <a:buFont typeface="Wingdings" panose="05000000000000000000" pitchFamily="2" charset="2"/>
              <a:buChar char="ü"/>
            </a:pPr>
            <a:r>
              <a:rPr lang="en-US" sz="8800">
                <a:solidFill>
                  <a:srgbClr val="183E75"/>
                </a:solidFill>
              </a:rPr>
              <a:t>Know the processes and policies that are most important to your work and learn where to find the information or guidance you need </a:t>
            </a:r>
          </a:p>
          <a:p>
            <a:pPr>
              <a:buFont typeface="Wingdings" panose="05000000000000000000" pitchFamily="2" charset="2"/>
              <a:buChar char="ü"/>
            </a:pPr>
            <a:r>
              <a:rPr lang="en-US" sz="8800">
                <a:solidFill>
                  <a:srgbClr val="183E75"/>
                </a:solidFill>
              </a:rPr>
              <a:t>Ask your manager or leader if something is unclear or you have questions </a:t>
            </a:r>
          </a:p>
          <a:p>
            <a:pPr marL="0" lvl="1" indent="0">
              <a:buFont typeface="Wingdings" panose="05000000000000000000" pitchFamily="2" charset="2"/>
              <a:buChar char="ü"/>
            </a:pPr>
            <a:r>
              <a:rPr lang="en-US" sz="8800">
                <a:solidFill>
                  <a:srgbClr val="183E75"/>
                </a:solidFill>
              </a:rPr>
              <a:t>Read the Code of Conduct and complete required trainings </a:t>
            </a:r>
          </a:p>
          <a:p>
            <a:pPr>
              <a:buFont typeface="Wingdings" panose="05000000000000000000" pitchFamily="2" charset="2"/>
              <a:buChar char="ü"/>
            </a:pPr>
            <a:r>
              <a:rPr lang="en-US" sz="8800">
                <a:solidFill>
                  <a:srgbClr val="183E75"/>
                </a:solidFill>
              </a:rPr>
              <a:t>Report concerns to your manager or leader, Human Resources, Integrity and Compliance, or the Speak Up Hotline, which has an anonymous reporting mechanism. </a:t>
            </a:r>
          </a:p>
          <a:p>
            <a:pPr marL="0" indent="0">
              <a:buNone/>
            </a:pPr>
            <a:r>
              <a:rPr lang="en-US" sz="8800">
                <a:solidFill>
                  <a:srgbClr val="183E75"/>
                </a:solidFill>
              </a:rPr>
              <a:t> </a:t>
            </a:r>
          </a:p>
        </p:txBody>
      </p:sp>
      <p:sp>
        <p:nvSpPr>
          <p:cNvPr id="2" name="Slide Number Placeholder 1">
            <a:extLst>
              <a:ext uri="{FF2B5EF4-FFF2-40B4-BE49-F238E27FC236}">
                <a16:creationId xmlns:a16="http://schemas.microsoft.com/office/drawing/2014/main" id="{53374A02-E290-3CB9-81A1-CC318616FDAF}"/>
              </a:ext>
            </a:extLst>
          </p:cNvPr>
          <p:cNvSpPr>
            <a:spLocks noGrp="1"/>
          </p:cNvSpPr>
          <p:nvPr>
            <p:ph type="sldNum" sz="quarter" idx="4"/>
          </p:nvPr>
        </p:nvSpPr>
        <p:spPr/>
        <p:txBody>
          <a:bodyPr/>
          <a:lstStyle/>
          <a:p>
            <a:fld id="{E8A74B61-50D3-3946-8366-1E447A2A8431}" type="slidenum">
              <a:rPr lang="en-US" smtClean="0"/>
              <a:pPr/>
              <a:t>107</a:t>
            </a:fld>
            <a:endParaRPr lang="en-US"/>
          </a:p>
        </p:txBody>
      </p:sp>
    </p:spTree>
    <p:extLst>
      <p:ext uri="{BB962C8B-B14F-4D97-AF65-F5344CB8AC3E}">
        <p14:creationId xmlns:p14="http://schemas.microsoft.com/office/powerpoint/2010/main" val="34574023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p:txBody>
          <a:bodyPr>
            <a:noAutofit/>
          </a:bodyPr>
          <a:lstStyle/>
          <a:p>
            <a:r>
              <a:rPr lang="en-US" sz="4000">
                <a:solidFill>
                  <a:srgbClr val="183E75"/>
                </a:solidFill>
                <a:ea typeface="Arial" charset="0"/>
                <a:cs typeface="Arial" charset="0"/>
              </a:rPr>
              <a:t>Integrity &amp; Compliance Contacts</a:t>
            </a:r>
            <a:endParaRPr lang="en-US" sz="4000"/>
          </a:p>
        </p:txBody>
      </p:sp>
      <p:graphicFrame>
        <p:nvGraphicFramePr>
          <p:cNvPr id="4" name="Diagram 3"/>
          <p:cNvGraphicFramePr/>
          <p:nvPr>
            <p:extLst>
              <p:ext uri="{D42A27DB-BD31-4B8C-83A1-F6EECF244321}">
                <p14:modId xmlns:p14="http://schemas.microsoft.com/office/powerpoint/2010/main" val="695288206"/>
              </p:ext>
            </p:extLst>
          </p:nvPr>
        </p:nvGraphicFramePr>
        <p:xfrm>
          <a:off x="922713" y="1413163"/>
          <a:ext cx="7353069" cy="4202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1">
            <a:extLst>
              <a:ext uri="{FF2B5EF4-FFF2-40B4-BE49-F238E27FC236}">
                <a16:creationId xmlns:a16="http://schemas.microsoft.com/office/drawing/2014/main" id="{B8082416-8384-35AC-5303-A3ADE075C45F}"/>
              </a:ext>
            </a:extLst>
          </p:cNvPr>
          <p:cNvSpPr>
            <a:spLocks noGrp="1"/>
          </p:cNvSpPr>
          <p:nvPr>
            <p:ph type="sldNum" sz="quarter" idx="4"/>
          </p:nvPr>
        </p:nvSpPr>
        <p:spPr/>
        <p:txBody>
          <a:bodyPr/>
          <a:lstStyle/>
          <a:p>
            <a:fld id="{E8A74B61-50D3-3946-8366-1E447A2A8431}" type="slidenum">
              <a:rPr lang="en-US" smtClean="0"/>
              <a:pPr/>
              <a:t>108</a:t>
            </a:fld>
            <a:endParaRPr lang="en-US"/>
          </a:p>
        </p:txBody>
      </p:sp>
    </p:spTree>
    <p:extLst>
      <p:ext uri="{BB962C8B-B14F-4D97-AF65-F5344CB8AC3E}">
        <p14:creationId xmlns:p14="http://schemas.microsoft.com/office/powerpoint/2010/main" val="7449141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D3693582-FB88-2E44-B711-E33E220A187C}" type="slidenum">
              <a:rPr lang="en-US" sz="1000" smtClean="0">
                <a:solidFill>
                  <a:schemeClr val="bg1"/>
                </a:solidFill>
                <a:latin typeface="Arial" charset="0"/>
                <a:ea typeface="Arial" charset="0"/>
                <a:cs typeface="Arial" charset="0"/>
              </a:rPr>
              <a:t>109</a:t>
            </a:fld>
            <a:endParaRPr lang="en-US" sz="1000">
              <a:solidFill>
                <a:schemeClr val="bg1"/>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4668" y="2522646"/>
            <a:ext cx="7670574" cy="1360489"/>
          </a:xfrm>
          <a:prstGeom prst="rect">
            <a:avLst/>
          </a:prstGeom>
          <a:noFill/>
        </p:spPr>
        <p:txBody>
          <a:bodyPr wrap="square" lIns="0" tIns="0" rIns="0" bIns="0" rtlCol="0">
            <a:noAutofit/>
          </a:bodyPr>
          <a:lstStyle/>
          <a:p>
            <a:pPr algn="ctr">
              <a:lnSpc>
                <a:spcPts val="4800"/>
              </a:lnSpc>
            </a:pPr>
            <a:br>
              <a:rPr lang="en-US" altLang="en-US" sz="4800"/>
            </a:br>
            <a:endParaRPr lang="en-US" sz="4800" b="1">
              <a:solidFill>
                <a:schemeClr val="bg1"/>
              </a:solidFill>
              <a:latin typeface="Arial" panose="020B0604020202020204" pitchFamily="34" charset="0"/>
              <a:ea typeface="Arial"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1" y="135129"/>
            <a:ext cx="2260397" cy="927811"/>
          </a:xfrm>
          <a:prstGeom prst="rect">
            <a:avLst/>
          </a:prstGeom>
        </p:spPr>
      </p:pic>
      <p:sp>
        <p:nvSpPr>
          <p:cNvPr id="6" name="TextBox 5"/>
          <p:cNvSpPr txBox="1"/>
          <p:nvPr/>
        </p:nvSpPr>
        <p:spPr>
          <a:xfrm>
            <a:off x="431798" y="6405418"/>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2" name="TextBox 1"/>
          <p:cNvSpPr txBox="1"/>
          <p:nvPr/>
        </p:nvSpPr>
        <p:spPr>
          <a:xfrm>
            <a:off x="1206613" y="2211572"/>
            <a:ext cx="7106684" cy="2308324"/>
          </a:xfrm>
          <a:prstGeom prst="rect">
            <a:avLst/>
          </a:prstGeom>
          <a:noFill/>
        </p:spPr>
        <p:txBody>
          <a:bodyPr wrap="square" rtlCol="0">
            <a:spAutoFit/>
          </a:bodyPr>
          <a:lstStyle/>
          <a:p>
            <a:pPr algn="ctr">
              <a:buClr>
                <a:schemeClr val="hlink"/>
              </a:buClr>
            </a:pPr>
            <a:r>
              <a:rPr lang="en-US" altLang="en-US" sz="4800" b="1">
                <a:solidFill>
                  <a:schemeClr val="bg1"/>
                </a:solidFill>
                <a:latin typeface="Arial" panose="020B0604020202020204" pitchFamily="34" charset="0"/>
                <a:cs typeface="Arial" panose="020B0604020202020204" pitchFamily="34" charset="0"/>
              </a:rPr>
              <a:t>Hospital Safety </a:t>
            </a:r>
          </a:p>
          <a:p>
            <a:pPr algn="ctr">
              <a:buClr>
                <a:schemeClr val="hlink"/>
              </a:buClr>
            </a:pPr>
            <a:r>
              <a:rPr lang="en-US" altLang="en-US" sz="4800" b="1">
                <a:solidFill>
                  <a:schemeClr val="bg1"/>
                </a:solidFill>
                <a:latin typeface="Arial" panose="020B0604020202020204" pitchFamily="34" charset="0"/>
                <a:cs typeface="Arial" panose="020B0604020202020204" pitchFamily="34" charset="0"/>
              </a:rPr>
              <a:t>and</a:t>
            </a:r>
          </a:p>
          <a:p>
            <a:pPr algn="ctr">
              <a:buClr>
                <a:schemeClr val="hlink"/>
              </a:buClr>
            </a:pPr>
            <a:r>
              <a:rPr lang="en-US" altLang="en-US" sz="4800" b="1">
                <a:solidFill>
                  <a:schemeClr val="bg1"/>
                </a:solidFill>
                <a:latin typeface="Arial" panose="020B0604020202020204" pitchFamily="34" charset="0"/>
                <a:cs typeface="Arial" panose="020B0604020202020204" pitchFamily="34" charset="0"/>
              </a:rPr>
              <a:t>Disaster Plan</a:t>
            </a:r>
          </a:p>
        </p:txBody>
      </p:sp>
    </p:spTree>
    <p:extLst>
      <p:ext uri="{BB962C8B-B14F-4D97-AF65-F5344CB8AC3E}">
        <p14:creationId xmlns:p14="http://schemas.microsoft.com/office/powerpoint/2010/main" val="3459738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36363"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762" y="-124170"/>
            <a:ext cx="4199238" cy="1974310"/>
          </a:xfrm>
          <a:prstGeom prst="rect">
            <a:avLst/>
          </a:prstGeom>
        </p:spPr>
      </p:pic>
      <p:sp>
        <p:nvSpPr>
          <p:cNvPr id="3" name="Rectangle 2"/>
          <p:cNvSpPr/>
          <p:nvPr/>
        </p:nvSpPr>
        <p:spPr>
          <a:xfrm>
            <a:off x="5385859" y="3263768"/>
            <a:ext cx="3492421" cy="1046440"/>
          </a:xfrm>
          <a:prstGeom prst="rect">
            <a:avLst/>
          </a:prstGeom>
        </p:spPr>
        <p:txBody>
          <a:bodyPr wrap="square">
            <a:spAutoFit/>
          </a:bodyPr>
          <a:lstStyle/>
          <a:p>
            <a:r>
              <a:rPr lang="en-US" sz="2000">
                <a:solidFill>
                  <a:schemeClr val="accent1"/>
                </a:solidFill>
              </a:rPr>
              <a:t>Member Hospitals</a:t>
            </a:r>
          </a:p>
          <a:p>
            <a:pPr marL="285750" indent="-285750">
              <a:buFont typeface="Wingdings" panose="05000000000000000000" pitchFamily="2" charset="2"/>
              <a:buChar char=""/>
            </a:pPr>
            <a:r>
              <a:rPr lang="en-US" sz="1400" b="1">
                <a:solidFill>
                  <a:schemeClr val="accent1"/>
                </a:solidFill>
              </a:rPr>
              <a:t>Community hospitals</a:t>
            </a:r>
          </a:p>
          <a:p>
            <a:pPr marL="285750" indent="-285750">
              <a:buClr>
                <a:schemeClr val="accent3"/>
              </a:buClr>
              <a:buFont typeface="Wingdings" panose="05000000000000000000" pitchFamily="2" charset="2"/>
              <a:buChar char=""/>
            </a:pPr>
            <a:r>
              <a:rPr lang="en-US" sz="1400" b="1">
                <a:solidFill>
                  <a:schemeClr val="accent1"/>
                </a:solidFill>
              </a:rPr>
              <a:t>Academic medical centers and teaching hospital</a:t>
            </a:r>
          </a:p>
        </p:txBody>
      </p:sp>
      <p:sp>
        <p:nvSpPr>
          <p:cNvPr id="5" name="TextBox 4"/>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2" name="Rectangle 1"/>
          <p:cNvSpPr/>
          <p:nvPr/>
        </p:nvSpPr>
        <p:spPr>
          <a:xfrm>
            <a:off x="431799" y="231006"/>
            <a:ext cx="1628007" cy="741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Exeter Hospital</a:t>
            </a:r>
          </a:p>
          <a:p>
            <a:pPr algn="ctr"/>
            <a:r>
              <a:rPr lang="en-US" sz="1600">
                <a:solidFill>
                  <a:schemeClr val="bg1"/>
                </a:solidFill>
              </a:rPr>
              <a:t>New Hampshire</a:t>
            </a:r>
          </a:p>
        </p:txBody>
      </p:sp>
    </p:spTree>
    <p:extLst>
      <p:ext uri="{BB962C8B-B14F-4D97-AF65-F5344CB8AC3E}">
        <p14:creationId xmlns:p14="http://schemas.microsoft.com/office/powerpoint/2010/main" val="37046424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991" y="313598"/>
            <a:ext cx="7002156"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Protecting Our Patients and You</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110</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7060147" y="229646"/>
            <a:ext cx="2083853"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412" y="1839432"/>
            <a:ext cx="3386657" cy="339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466214" y="2361004"/>
            <a:ext cx="5550195" cy="2062103"/>
          </a:xfrm>
          <a:prstGeom prst="rect">
            <a:avLst/>
          </a:prstGeom>
        </p:spPr>
        <p:txBody>
          <a:bodyPr wrap="square">
            <a:spAutoFit/>
          </a:bodyPr>
          <a:lstStyle/>
          <a:p>
            <a:pPr marL="457200" indent="-457200">
              <a:spcBef>
                <a:spcPct val="50000"/>
              </a:spcBef>
              <a:buClr>
                <a:srgbClr val="002060"/>
              </a:buClr>
              <a:buSzPct val="85000"/>
              <a:buFont typeface="Arial" panose="020B0604020202020204" pitchFamily="34" charset="0"/>
              <a:buChar char="•"/>
              <a:defRPr/>
            </a:pPr>
            <a:r>
              <a:rPr lang="en-US" altLang="en-US" sz="3200">
                <a:solidFill>
                  <a:srgbClr val="002060"/>
                </a:solidFill>
                <a:latin typeface="Arial" panose="020B0604020202020204" pitchFamily="34" charset="0"/>
                <a:cs typeface="Arial" panose="020B0604020202020204" pitchFamily="34" charset="0"/>
              </a:rPr>
              <a:t>General Safety</a:t>
            </a:r>
          </a:p>
          <a:p>
            <a:pPr marL="457200" indent="-457200">
              <a:spcBef>
                <a:spcPct val="50000"/>
              </a:spcBef>
              <a:buClr>
                <a:srgbClr val="002060"/>
              </a:buClr>
              <a:buSzPct val="85000"/>
              <a:buFont typeface="Arial" panose="020B0604020202020204" pitchFamily="34" charset="0"/>
              <a:buChar char="•"/>
              <a:defRPr/>
            </a:pPr>
            <a:r>
              <a:rPr lang="en-US" altLang="en-US" sz="3200">
                <a:solidFill>
                  <a:srgbClr val="002060"/>
                </a:solidFill>
                <a:latin typeface="Arial" panose="020B0604020202020204" pitchFamily="34" charset="0"/>
                <a:cs typeface="Arial" panose="020B0604020202020204" pitchFamily="34" charset="0"/>
              </a:rPr>
              <a:t>Fire/Life Safety</a:t>
            </a:r>
          </a:p>
          <a:p>
            <a:pPr marL="457200" indent="-457200">
              <a:spcBef>
                <a:spcPct val="50000"/>
              </a:spcBef>
              <a:buClr>
                <a:srgbClr val="002060"/>
              </a:buClr>
              <a:buSzPct val="85000"/>
              <a:buFont typeface="Arial" panose="020B0604020202020204" pitchFamily="34" charset="0"/>
              <a:buChar char="•"/>
              <a:defRPr/>
            </a:pPr>
            <a:r>
              <a:rPr lang="en-US" altLang="en-US" sz="3200">
                <a:solidFill>
                  <a:srgbClr val="002060"/>
                </a:solidFill>
                <a:latin typeface="Arial" panose="020B0604020202020204" pitchFamily="34" charset="0"/>
                <a:cs typeface="Arial" panose="020B0604020202020204" pitchFamily="34" charset="0"/>
              </a:rPr>
              <a:t>Emergency Preparedness</a:t>
            </a:r>
          </a:p>
        </p:txBody>
      </p:sp>
    </p:spTree>
    <p:extLst>
      <p:ext uri="{BB962C8B-B14F-4D97-AF65-F5344CB8AC3E}">
        <p14:creationId xmlns:p14="http://schemas.microsoft.com/office/powerpoint/2010/main" val="3850892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General Safety</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111</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33575"/>
            <a:ext cx="19812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330573" y="2319301"/>
            <a:ext cx="4079963" cy="584775"/>
          </a:xfrm>
          <a:prstGeom prst="rect">
            <a:avLst/>
          </a:prstGeom>
        </p:spPr>
        <p:txBody>
          <a:bodyPr wrap="none">
            <a:spAutoFit/>
          </a:bodyPr>
          <a:lstStyle/>
          <a:p>
            <a:pPr>
              <a:spcBef>
                <a:spcPct val="50000"/>
              </a:spcBef>
              <a:buClr>
                <a:schemeClr val="hlink"/>
              </a:buClr>
              <a:buSzPct val="85000"/>
            </a:pPr>
            <a:r>
              <a:rPr lang="en-US" altLang="en-US" sz="3200" b="1" u="sng">
                <a:solidFill>
                  <a:srgbClr val="002060"/>
                </a:solidFill>
                <a:latin typeface="Arial" panose="020B0604020202020204" pitchFamily="34" charset="0"/>
                <a:cs typeface="Arial" panose="020B0604020202020204" pitchFamily="34" charset="0"/>
              </a:rPr>
              <a:t>Hazard Surveillance</a:t>
            </a:r>
          </a:p>
        </p:txBody>
      </p:sp>
      <p:sp>
        <p:nvSpPr>
          <p:cNvPr id="4" name="Rectangle 3"/>
          <p:cNvSpPr/>
          <p:nvPr/>
        </p:nvSpPr>
        <p:spPr>
          <a:xfrm>
            <a:off x="3330572" y="3090862"/>
            <a:ext cx="5381627" cy="1010533"/>
          </a:xfrm>
          <a:prstGeom prst="rect">
            <a:avLst/>
          </a:prstGeom>
        </p:spPr>
        <p:txBody>
          <a:bodyPr wrap="square">
            <a:spAutoFit/>
          </a:bodyPr>
          <a:lstStyle/>
          <a:p>
            <a:pPr>
              <a:spcBef>
                <a:spcPts val="1438"/>
              </a:spcBef>
              <a:buSzPct val="85000"/>
              <a:buFont typeface="Arial" pitchFamily="34" charset="0"/>
              <a:buChar char="•"/>
            </a:pPr>
            <a:r>
              <a:rPr lang="en-US" altLang="en-US" sz="2400">
                <a:solidFill>
                  <a:srgbClr val="002060"/>
                </a:solidFill>
                <a:latin typeface="Arial" panose="020B0604020202020204" pitchFamily="34" charset="0"/>
                <a:cs typeface="Arial" panose="020B0604020202020204" pitchFamily="34" charset="0"/>
              </a:rPr>
              <a:t>Required of all employees</a:t>
            </a:r>
          </a:p>
          <a:p>
            <a:pPr>
              <a:spcBef>
                <a:spcPts val="1438"/>
              </a:spcBef>
              <a:buClr>
                <a:schemeClr val="tx1"/>
              </a:buClr>
              <a:buSzPct val="85000"/>
              <a:buFont typeface="Arial" pitchFamily="34" charset="0"/>
              <a:buChar char="•"/>
            </a:pPr>
            <a:r>
              <a:rPr lang="en-US" altLang="en-US" sz="2400">
                <a:solidFill>
                  <a:srgbClr val="002060"/>
                </a:solidFill>
                <a:latin typeface="Arial" panose="020B0604020202020204" pitchFamily="34" charset="0"/>
                <a:cs typeface="Arial" panose="020B0604020202020204" pitchFamily="34" charset="0"/>
              </a:rPr>
              <a:t>Report hazards to supervisor</a:t>
            </a:r>
          </a:p>
        </p:txBody>
      </p:sp>
    </p:spTree>
    <p:extLst>
      <p:ext uri="{BB962C8B-B14F-4D97-AF65-F5344CB8AC3E}">
        <p14:creationId xmlns:p14="http://schemas.microsoft.com/office/powerpoint/2010/main" val="29558729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General Safety</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112</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3" name="Rectangle 2"/>
          <p:cNvSpPr/>
          <p:nvPr/>
        </p:nvSpPr>
        <p:spPr>
          <a:xfrm>
            <a:off x="2726165" y="2468157"/>
            <a:ext cx="5559535" cy="584775"/>
          </a:xfrm>
          <a:prstGeom prst="rect">
            <a:avLst/>
          </a:prstGeom>
        </p:spPr>
        <p:txBody>
          <a:bodyPr wrap="none">
            <a:spAutoFit/>
          </a:bodyPr>
          <a:lstStyle/>
          <a:p>
            <a:pPr>
              <a:spcBef>
                <a:spcPct val="25000"/>
              </a:spcBef>
              <a:buClr>
                <a:schemeClr val="tx1"/>
              </a:buClr>
              <a:buSzPct val="85000"/>
            </a:pPr>
            <a:r>
              <a:rPr lang="en-US" altLang="en-US" sz="3200">
                <a:solidFill>
                  <a:srgbClr val="002060"/>
                </a:solidFill>
                <a:latin typeface="Arial" panose="020B0604020202020204" pitchFamily="34" charset="0"/>
                <a:cs typeface="Arial" panose="020B0604020202020204" pitchFamily="34" charset="0"/>
              </a:rPr>
              <a:t>How to Report an Emergency</a:t>
            </a:r>
          </a:p>
        </p:txBody>
      </p:sp>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55" y="1986516"/>
            <a:ext cx="165269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5" name="Rectangle 5"/>
          <p:cNvSpPr>
            <a:spLocks noChangeArrowheads="1"/>
          </p:cNvSpPr>
          <p:nvPr/>
        </p:nvSpPr>
        <p:spPr bwMode="auto">
          <a:xfrm>
            <a:off x="2286000" y="3185872"/>
            <a:ext cx="6858000" cy="1458913"/>
          </a:xfrm>
          <a:prstGeom prst="rect">
            <a:avLst/>
          </a:prstGeom>
          <a:noFill/>
          <a:ln>
            <a:noFill/>
          </a:ln>
        </p:spPr>
        <p:txBody>
          <a:bodyPr>
            <a:spAutoFit/>
          </a:bodyPr>
          <a:lstStyle>
            <a:lvl1pPr eaLnBrk="0" hangingPunct="0">
              <a:spcBef>
                <a:spcPct val="20000"/>
              </a:spcBef>
              <a:buClr>
                <a:schemeClr val="tx2"/>
              </a:buClr>
              <a:buFont typeface="Times" pitchFamily="18" charset="0"/>
              <a:buChar char="•"/>
              <a:defRPr>
                <a:solidFill>
                  <a:schemeClr val="tx1"/>
                </a:solidFill>
                <a:latin typeface="Arial" charset="0"/>
                <a:ea typeface="ＭＳ Ｐゴシック" pitchFamily="34" charset="-128"/>
              </a:defRPr>
            </a:lvl1pPr>
            <a:lvl2pPr marL="742950" indent="-285750" eaLnBrk="0" hangingPunct="0">
              <a:spcBef>
                <a:spcPct val="20000"/>
              </a:spcBef>
              <a:buClr>
                <a:srgbClr val="0D1D6A"/>
              </a:buClr>
              <a:buFont typeface="Times" pitchFamily="18" charset="0"/>
              <a:buChar char="•"/>
              <a:defRPr sz="1600">
                <a:solidFill>
                  <a:schemeClr val="tx1"/>
                </a:solidFill>
                <a:latin typeface="Arial" charset="0"/>
                <a:ea typeface="ＭＳ Ｐゴシック" pitchFamily="34" charset="-128"/>
              </a:defRPr>
            </a:lvl2pPr>
            <a:lvl3pPr marL="1143000" indent="-228600" eaLnBrk="0" hangingPunct="0">
              <a:spcBef>
                <a:spcPct val="20000"/>
              </a:spcBef>
              <a:buChar char="•"/>
              <a:defRPr sz="1400">
                <a:solidFill>
                  <a:schemeClr val="tx1"/>
                </a:solidFill>
                <a:latin typeface="Arial" charset="0"/>
                <a:ea typeface="ＭＳ Ｐゴシック" pitchFamily="34" charset="-128"/>
              </a:defRPr>
            </a:lvl3pPr>
            <a:lvl4pPr marL="1600200" indent="-228600" eaLnBrk="0" hangingPunct="0">
              <a:spcBef>
                <a:spcPct val="20000"/>
              </a:spcBef>
              <a:buChar char="–"/>
              <a:defRPr sz="1200">
                <a:solidFill>
                  <a:schemeClr val="tx1"/>
                </a:solidFill>
                <a:latin typeface="Arial" charset="0"/>
                <a:ea typeface="ＭＳ Ｐゴシック" pitchFamily="34" charset="-128"/>
              </a:defRPr>
            </a:lvl4pPr>
            <a:lvl5pPr marL="2057400" indent="-228600" eaLnBrk="0" hangingPunct="0">
              <a:spcBef>
                <a:spcPct val="20000"/>
              </a:spcBef>
              <a:buChar char="»"/>
              <a:defRPr sz="1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9pPr>
          </a:lstStyle>
          <a:p>
            <a:pPr lvl="1" eaLnBrk="1" hangingPunct="1">
              <a:lnSpc>
                <a:spcPct val="90000"/>
              </a:lnSpc>
              <a:spcBef>
                <a:spcPct val="50000"/>
              </a:spcBef>
              <a:buSzPct val="85000"/>
              <a:buFont typeface="Wingdings" pitchFamily="2" charset="2"/>
              <a:buNone/>
              <a:defRPr/>
            </a:pPr>
            <a:r>
              <a:rPr lang="en-US" altLang="en-US" sz="2400">
                <a:solidFill>
                  <a:srgbClr val="002060"/>
                </a:solidFill>
                <a:latin typeface="+mn-lt"/>
              </a:rPr>
              <a:t>1</a:t>
            </a:r>
            <a:r>
              <a:rPr lang="en-US" altLang="en-US" sz="2400">
                <a:solidFill>
                  <a:srgbClr val="002060"/>
                </a:solidFill>
                <a:latin typeface="+mn-lt"/>
                <a:cs typeface="Arial" panose="020B0604020202020204" pitchFamily="34" charset="0"/>
              </a:rPr>
              <a:t>.  Dial “77”</a:t>
            </a:r>
          </a:p>
          <a:p>
            <a:pPr lvl="1" eaLnBrk="1" hangingPunct="1">
              <a:lnSpc>
                <a:spcPct val="90000"/>
              </a:lnSpc>
              <a:spcBef>
                <a:spcPct val="50000"/>
              </a:spcBef>
              <a:buClr>
                <a:schemeClr val="tx1"/>
              </a:buClr>
              <a:buSzPct val="85000"/>
              <a:buFont typeface="Wingdings" pitchFamily="2" charset="2"/>
              <a:buNone/>
              <a:defRPr/>
            </a:pPr>
            <a:r>
              <a:rPr lang="en-US" altLang="en-US" sz="2400">
                <a:solidFill>
                  <a:srgbClr val="002060"/>
                </a:solidFill>
                <a:latin typeface="Arial" panose="020B0604020202020204" pitchFamily="34" charset="0"/>
                <a:cs typeface="Arial" panose="020B0604020202020204" pitchFamily="34" charset="0"/>
              </a:rPr>
              <a:t>2.  State your name and type of emergency                                                                                                         </a:t>
            </a:r>
          </a:p>
          <a:p>
            <a:pPr lvl="1" eaLnBrk="1" hangingPunct="1">
              <a:lnSpc>
                <a:spcPct val="90000"/>
              </a:lnSpc>
              <a:spcBef>
                <a:spcPct val="50000"/>
              </a:spcBef>
              <a:buClr>
                <a:schemeClr val="tx1"/>
              </a:buClr>
              <a:buSzPct val="85000"/>
              <a:buFont typeface="Wingdings" pitchFamily="2" charset="2"/>
              <a:buNone/>
              <a:defRPr/>
            </a:pPr>
            <a:r>
              <a:rPr lang="en-US" altLang="en-US" sz="2400">
                <a:solidFill>
                  <a:srgbClr val="002060"/>
                </a:solidFill>
                <a:latin typeface="Arial" panose="020B0604020202020204" pitchFamily="34" charset="0"/>
                <a:cs typeface="Arial" panose="020B0604020202020204" pitchFamily="34" charset="0"/>
              </a:rPr>
              <a:t>3.  Specify the location        </a:t>
            </a:r>
          </a:p>
        </p:txBody>
      </p:sp>
    </p:spTree>
    <p:extLst>
      <p:ext uri="{BB962C8B-B14F-4D97-AF65-F5344CB8AC3E}">
        <p14:creationId xmlns:p14="http://schemas.microsoft.com/office/powerpoint/2010/main" val="28177735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113</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3" name="Rectangle 2"/>
          <p:cNvSpPr/>
          <p:nvPr/>
        </p:nvSpPr>
        <p:spPr>
          <a:xfrm>
            <a:off x="491619" y="256032"/>
            <a:ext cx="3493264" cy="646331"/>
          </a:xfrm>
          <a:prstGeom prst="rect">
            <a:avLst/>
          </a:prstGeom>
        </p:spPr>
        <p:txBody>
          <a:bodyPr wrap="none">
            <a:spAutoFit/>
          </a:bodyPr>
          <a:lstStyle/>
          <a:p>
            <a:r>
              <a:rPr lang="en-US" altLang="en-US" sz="3600" b="1">
                <a:solidFill>
                  <a:srgbClr val="002060"/>
                </a:solidFill>
                <a:latin typeface="Arial" panose="020B0604020202020204" pitchFamily="34" charset="0"/>
                <a:cs typeface="Arial" panose="020B0604020202020204" pitchFamily="34" charset="0"/>
              </a:rPr>
              <a:t>Fire/Life Safety</a:t>
            </a:r>
            <a:endParaRPr lang="en-US" sz="3600" b="1">
              <a:solidFill>
                <a:srgbClr val="002060"/>
              </a:solidFill>
              <a:latin typeface="Arial" panose="020B0604020202020204" pitchFamily="34" charset="0"/>
              <a:cs typeface="Arial" panose="020B0604020202020204" pitchFamily="34" charset="0"/>
            </a:endParaRPr>
          </a:p>
        </p:txBody>
      </p:sp>
      <p:sp>
        <p:nvSpPr>
          <p:cNvPr id="13" name="Rectangle 4"/>
          <p:cNvSpPr>
            <a:spLocks noChangeArrowheads="1"/>
          </p:cNvSpPr>
          <p:nvPr/>
        </p:nvSpPr>
        <p:spPr bwMode="auto">
          <a:xfrm>
            <a:off x="431799" y="2594344"/>
            <a:ext cx="8382000" cy="291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lnSpc>
                <a:spcPct val="75000"/>
              </a:lnSpc>
              <a:spcBef>
                <a:spcPct val="50000"/>
              </a:spcBef>
              <a:buClr>
                <a:schemeClr val="folHlink"/>
              </a:buClr>
              <a:buSzPct val="85000"/>
              <a:buFont typeface="Wingdings" pitchFamily="2" charset="2"/>
              <a:buNone/>
            </a:pPr>
            <a:r>
              <a:rPr lang="en-US" altLang="en-US" sz="2400" b="1">
                <a:solidFill>
                  <a:srgbClr val="002060"/>
                </a:solidFill>
                <a:cs typeface="Arial" pitchFamily="34" charset="0"/>
              </a:rPr>
              <a:t>R</a:t>
            </a:r>
            <a:r>
              <a:rPr lang="en-US" altLang="en-US" sz="2400">
                <a:solidFill>
                  <a:srgbClr val="002060"/>
                </a:solidFill>
                <a:cs typeface="Arial" pitchFamily="34" charset="0"/>
              </a:rPr>
              <a:t>.    Rescue anyone in immediate danger</a:t>
            </a:r>
          </a:p>
          <a:p>
            <a:pPr eaLnBrk="1" hangingPunct="1">
              <a:lnSpc>
                <a:spcPct val="75000"/>
              </a:lnSpc>
              <a:spcBef>
                <a:spcPct val="40000"/>
              </a:spcBef>
              <a:buClr>
                <a:schemeClr val="folHlink"/>
              </a:buClr>
              <a:buSzPct val="85000"/>
              <a:buFont typeface="Wingdings" pitchFamily="2" charset="2"/>
              <a:buNone/>
            </a:pPr>
            <a:r>
              <a:rPr lang="en-US" altLang="en-US" sz="2400" b="1">
                <a:solidFill>
                  <a:srgbClr val="002060"/>
                </a:solidFill>
                <a:cs typeface="Arial" pitchFamily="34" charset="0"/>
              </a:rPr>
              <a:t>A</a:t>
            </a:r>
            <a:r>
              <a:rPr lang="en-US" altLang="en-US" sz="2400">
                <a:solidFill>
                  <a:srgbClr val="002060"/>
                </a:solidFill>
                <a:cs typeface="Arial" pitchFamily="34" charset="0"/>
              </a:rPr>
              <a:t>.   Alarm - activate nearest pull box</a:t>
            </a:r>
          </a:p>
          <a:p>
            <a:pPr eaLnBrk="1" hangingPunct="1">
              <a:lnSpc>
                <a:spcPct val="75000"/>
              </a:lnSpc>
              <a:spcBef>
                <a:spcPct val="40000"/>
              </a:spcBef>
              <a:buClr>
                <a:schemeClr val="folHlink"/>
              </a:buClr>
              <a:buSzPct val="85000"/>
              <a:buFont typeface="Wingdings" pitchFamily="2" charset="2"/>
              <a:buNone/>
            </a:pPr>
            <a:r>
              <a:rPr lang="en-US" altLang="en-US" sz="2400">
                <a:solidFill>
                  <a:srgbClr val="002060"/>
                </a:solidFill>
                <a:cs typeface="Arial" pitchFamily="34" charset="0"/>
              </a:rPr>
              <a:t>          - dial “77” </a:t>
            </a:r>
          </a:p>
          <a:p>
            <a:pPr eaLnBrk="1" hangingPunct="1">
              <a:lnSpc>
                <a:spcPct val="75000"/>
              </a:lnSpc>
              <a:spcBef>
                <a:spcPct val="40000"/>
              </a:spcBef>
              <a:buClr>
                <a:schemeClr val="folHlink"/>
              </a:buClr>
              <a:buSzPct val="85000"/>
              <a:buFont typeface="Wingdings" pitchFamily="2" charset="2"/>
              <a:buNone/>
            </a:pPr>
            <a:r>
              <a:rPr lang="en-US" altLang="en-US" sz="2400">
                <a:solidFill>
                  <a:srgbClr val="002060"/>
                </a:solidFill>
                <a:cs typeface="Arial" pitchFamily="34" charset="0"/>
              </a:rPr>
              <a:t>          - give your name and state </a:t>
            </a:r>
            <a:r>
              <a:rPr lang="en-US" altLang="en-US" sz="2400">
                <a:solidFill>
                  <a:srgbClr val="CC0000"/>
                </a:solidFill>
                <a:cs typeface="Arial" pitchFamily="34" charset="0"/>
              </a:rPr>
              <a:t>“CODE RED”</a:t>
            </a:r>
          </a:p>
          <a:p>
            <a:pPr eaLnBrk="1" hangingPunct="1">
              <a:lnSpc>
                <a:spcPct val="75000"/>
              </a:lnSpc>
              <a:spcBef>
                <a:spcPct val="40000"/>
              </a:spcBef>
              <a:buClr>
                <a:schemeClr val="folHlink"/>
              </a:buClr>
              <a:buSzPct val="85000"/>
              <a:buFont typeface="Wingdings" pitchFamily="2" charset="2"/>
              <a:buNone/>
            </a:pPr>
            <a:r>
              <a:rPr lang="en-US" altLang="en-US" sz="2400">
                <a:solidFill>
                  <a:srgbClr val="002060"/>
                </a:solidFill>
                <a:cs typeface="Arial" pitchFamily="34" charset="0"/>
              </a:rPr>
              <a:t>          - state location of incident</a:t>
            </a:r>
          </a:p>
          <a:p>
            <a:pPr eaLnBrk="1" hangingPunct="1">
              <a:lnSpc>
                <a:spcPct val="75000"/>
              </a:lnSpc>
              <a:spcBef>
                <a:spcPct val="40000"/>
              </a:spcBef>
              <a:buClr>
                <a:schemeClr val="folHlink"/>
              </a:buClr>
              <a:buSzPct val="85000"/>
              <a:buFont typeface="Wingdings" pitchFamily="2" charset="2"/>
              <a:buNone/>
            </a:pPr>
            <a:r>
              <a:rPr lang="en-US" altLang="en-US" sz="2400">
                <a:solidFill>
                  <a:srgbClr val="002060"/>
                </a:solidFill>
                <a:cs typeface="Arial" pitchFamily="34" charset="0"/>
              </a:rPr>
              <a:t> </a:t>
            </a:r>
            <a:r>
              <a:rPr lang="en-US" altLang="en-US" sz="2400" b="1">
                <a:solidFill>
                  <a:srgbClr val="002060"/>
                </a:solidFill>
                <a:cs typeface="Arial" pitchFamily="34" charset="0"/>
              </a:rPr>
              <a:t>C</a:t>
            </a:r>
            <a:r>
              <a:rPr lang="en-US" altLang="en-US" sz="2400">
                <a:solidFill>
                  <a:srgbClr val="002060"/>
                </a:solidFill>
                <a:cs typeface="Arial" pitchFamily="34" charset="0"/>
              </a:rPr>
              <a:t>.   Close - doors and windows to contain</a:t>
            </a:r>
          </a:p>
          <a:p>
            <a:pPr eaLnBrk="1" hangingPunct="1">
              <a:lnSpc>
                <a:spcPct val="75000"/>
              </a:lnSpc>
              <a:spcBef>
                <a:spcPct val="40000"/>
              </a:spcBef>
              <a:buClr>
                <a:schemeClr val="folHlink"/>
              </a:buClr>
              <a:buSzPct val="85000"/>
              <a:buFont typeface="Wingdings" pitchFamily="2" charset="2"/>
              <a:buNone/>
            </a:pPr>
            <a:r>
              <a:rPr lang="en-US" altLang="en-US" sz="2400">
                <a:solidFill>
                  <a:srgbClr val="002060"/>
                </a:solidFill>
                <a:cs typeface="Arial" pitchFamily="34" charset="0"/>
              </a:rPr>
              <a:t> </a:t>
            </a:r>
            <a:r>
              <a:rPr lang="en-US" altLang="en-US" sz="2400" b="1">
                <a:solidFill>
                  <a:srgbClr val="002060"/>
                </a:solidFill>
                <a:cs typeface="Arial" pitchFamily="34" charset="0"/>
              </a:rPr>
              <a:t>E</a:t>
            </a:r>
            <a:r>
              <a:rPr lang="en-US" altLang="en-US" sz="2400">
                <a:solidFill>
                  <a:srgbClr val="002060"/>
                </a:solidFill>
                <a:cs typeface="Arial" pitchFamily="34" charset="0"/>
              </a:rPr>
              <a:t>.   Extinguish – if fire is small and containable.</a:t>
            </a:r>
          </a:p>
        </p:txBody>
      </p:sp>
      <p:pic>
        <p:nvPicPr>
          <p:cNvPr id="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8944" y="2594344"/>
            <a:ext cx="1662113" cy="1714500"/>
          </a:xfrm>
          <a:prstGeom prst="rect">
            <a:avLst/>
          </a:prstGeom>
          <a:solidFill>
            <a:schemeClr val="bg1"/>
          </a:solidFill>
          <a:ln>
            <a:noFill/>
          </a:ln>
        </p:spPr>
      </p:pic>
      <p:sp>
        <p:nvSpPr>
          <p:cNvPr id="16" name="Rectangle 3"/>
          <p:cNvSpPr>
            <a:spLocks noChangeArrowheads="1"/>
          </p:cNvSpPr>
          <p:nvPr/>
        </p:nvSpPr>
        <p:spPr bwMode="auto">
          <a:xfrm>
            <a:off x="697871" y="1524000"/>
            <a:ext cx="5943600" cy="429477"/>
          </a:xfrm>
          <a:prstGeom prst="rect">
            <a:avLst/>
          </a:prstGeom>
          <a:noFill/>
          <a:ln w="9525">
            <a:noFill/>
            <a:miter lim="800000"/>
            <a:headEnd/>
            <a:tailEnd/>
          </a:ln>
          <a:effectLst/>
        </p:spPr>
        <p:txBody>
          <a:bodyPr>
            <a:spAutoFit/>
          </a:bodyPr>
          <a:lstStyle/>
          <a:p>
            <a:pPr>
              <a:lnSpc>
                <a:spcPct val="75000"/>
              </a:lnSpc>
              <a:spcBef>
                <a:spcPct val="50000"/>
              </a:spcBef>
              <a:buClr>
                <a:schemeClr val="folHlink"/>
              </a:buClr>
              <a:buSzPct val="85000"/>
              <a:buFont typeface="Wingdings" pitchFamily="2" charset="2"/>
              <a:buNone/>
              <a:defRPr/>
            </a:pPr>
            <a:r>
              <a:rPr lang="en-US" sz="2800" b="1" u="sng">
                <a:solidFill>
                  <a:srgbClr val="002060"/>
                </a:solidFill>
                <a:effectLst>
                  <a:outerShdw blurRad="38100" dist="38100" dir="2700000" algn="tl">
                    <a:srgbClr val="C0C0C0"/>
                  </a:outerShdw>
                </a:effectLst>
                <a:ea typeface="+mn-ea"/>
                <a:cs typeface="Arial" panose="020B0604020202020204" pitchFamily="34" charset="0"/>
              </a:rPr>
              <a:t>Follow  R.A.C.E. – Immediately</a:t>
            </a:r>
            <a:endParaRPr lang="en-US" sz="2800" b="1">
              <a:solidFill>
                <a:srgbClr val="002060"/>
              </a:solidFill>
              <a:ea typeface="+mn-ea"/>
              <a:cs typeface="Arial" panose="020B0604020202020204" pitchFamily="34" charset="0"/>
            </a:endParaRPr>
          </a:p>
        </p:txBody>
      </p:sp>
      <p:pic>
        <p:nvPicPr>
          <p:cNvPr id="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0859" y="1192081"/>
            <a:ext cx="912451" cy="1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3310" y="1192081"/>
            <a:ext cx="866775" cy="94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5"/>
          <p:cNvSpPr txBox="1">
            <a:spLocks noChangeArrowheads="1"/>
          </p:cNvSpPr>
          <p:nvPr/>
        </p:nvSpPr>
        <p:spPr bwMode="auto">
          <a:xfrm>
            <a:off x="7027500" y="2168782"/>
            <a:ext cx="1905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1600"/>
              <a:t>Check your badge</a:t>
            </a:r>
          </a:p>
        </p:txBody>
      </p:sp>
      <p:sp>
        <p:nvSpPr>
          <p:cNvPr id="4" name="Rectangle 3"/>
          <p:cNvSpPr/>
          <p:nvPr/>
        </p:nvSpPr>
        <p:spPr>
          <a:xfrm>
            <a:off x="8622119" y="2594344"/>
            <a:ext cx="180162" cy="1714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9217" y="2576623"/>
            <a:ext cx="1662113" cy="1714500"/>
          </a:xfrm>
          <a:prstGeom prst="rect">
            <a:avLst/>
          </a:prstGeom>
          <a:solidFill>
            <a:schemeClr val="bg1"/>
          </a:solidFill>
          <a:ln>
            <a:noFill/>
          </a:ln>
        </p:spPr>
      </p:pic>
      <p:sp>
        <p:nvSpPr>
          <p:cNvPr id="5" name="Rectangle 4"/>
          <p:cNvSpPr/>
          <p:nvPr/>
        </p:nvSpPr>
        <p:spPr>
          <a:xfrm>
            <a:off x="8712200" y="2506920"/>
            <a:ext cx="149130" cy="1801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4439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Fire/Life Safety</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114</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TextBox 1"/>
          <p:cNvSpPr txBox="1">
            <a:spLocks noChangeArrowheads="1"/>
          </p:cNvSpPr>
          <p:nvPr/>
        </p:nvSpPr>
        <p:spPr bwMode="auto">
          <a:xfrm>
            <a:off x="1726469" y="1336398"/>
            <a:ext cx="6045200" cy="5445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chemeClr val="hlink"/>
              </a:buClr>
              <a:buFont typeface="Wingdings" pitchFamily="2" charset="2"/>
              <a:buNone/>
            </a:pPr>
            <a:r>
              <a:rPr lang="en-US" altLang="en-US">
                <a:solidFill>
                  <a:schemeClr val="bg1"/>
                </a:solidFill>
              </a:rPr>
              <a:t>   How to Use a Fire Extinguisher</a:t>
            </a:r>
          </a:p>
        </p:txBody>
      </p:sp>
      <p:sp>
        <p:nvSpPr>
          <p:cNvPr id="15" name="Rectangle 1"/>
          <p:cNvSpPr>
            <a:spLocks noChangeArrowheads="1"/>
          </p:cNvSpPr>
          <p:nvPr/>
        </p:nvSpPr>
        <p:spPr bwMode="auto">
          <a:xfrm>
            <a:off x="862869" y="2201161"/>
            <a:ext cx="7772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0"/>
              </a:spcBef>
              <a:buClrTx/>
              <a:buFontTx/>
              <a:buNone/>
            </a:pPr>
            <a:r>
              <a:rPr lang="en-US" altLang="en-US" sz="2400"/>
              <a:t>Only consider if: </a:t>
            </a:r>
          </a:p>
          <a:p>
            <a:pPr eaLnBrk="1" hangingPunct="1">
              <a:spcBef>
                <a:spcPct val="0"/>
              </a:spcBef>
              <a:buClrTx/>
              <a:buFontTx/>
              <a:buNone/>
            </a:pPr>
            <a:r>
              <a:rPr lang="en-US" altLang="en-US" sz="2400"/>
              <a:t>	- Previous requirements of </a:t>
            </a:r>
            <a:r>
              <a:rPr lang="en-US" altLang="en-US" sz="2400" b="1">
                <a:solidFill>
                  <a:srgbClr val="FF0000"/>
                </a:solidFill>
              </a:rPr>
              <a:t>RACE</a:t>
            </a:r>
            <a:r>
              <a:rPr lang="en-US" altLang="en-US" sz="2400"/>
              <a:t> have been 		  completed AND the fire is small, containable </a:t>
            </a:r>
          </a:p>
          <a:p>
            <a:pPr eaLnBrk="1" hangingPunct="1">
              <a:spcBef>
                <a:spcPct val="0"/>
              </a:spcBef>
              <a:buClrTx/>
              <a:buFontTx/>
              <a:buNone/>
            </a:pPr>
            <a:r>
              <a:rPr lang="en-US" altLang="en-US" sz="2400"/>
              <a:t>             and does not pose immediate risk to self</a:t>
            </a:r>
          </a:p>
        </p:txBody>
      </p:sp>
      <p:pic>
        <p:nvPicPr>
          <p:cNvPr id="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7285" y="3687181"/>
            <a:ext cx="5776218" cy="26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9436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Fire/Life Safety</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115</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944229" y="1426297"/>
            <a:ext cx="3489547" cy="523220"/>
          </a:xfrm>
          <a:prstGeom prst="rect">
            <a:avLst/>
          </a:prstGeom>
        </p:spPr>
        <p:txBody>
          <a:bodyPr wrap="square">
            <a:spAutoFit/>
          </a:bodyPr>
          <a:lstStyle/>
          <a:p>
            <a:pPr>
              <a:spcBef>
                <a:spcPct val="50000"/>
              </a:spcBef>
              <a:buClr>
                <a:schemeClr val="hlink"/>
              </a:buClr>
              <a:buSzPct val="85000"/>
            </a:pPr>
            <a:r>
              <a:rPr lang="en-US" altLang="en-US" sz="2800" b="1">
                <a:solidFill>
                  <a:srgbClr val="002060"/>
                </a:solidFill>
                <a:cs typeface="Arial" pitchFamily="34" charset="0"/>
              </a:rPr>
              <a:t>Fire Alarm Codes</a:t>
            </a: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6860" y="1400905"/>
            <a:ext cx="228441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a:spLocks noChangeArrowheads="1"/>
          </p:cNvSpPr>
          <p:nvPr/>
        </p:nvSpPr>
        <p:spPr bwMode="auto">
          <a:xfrm>
            <a:off x="431799" y="2335619"/>
            <a:ext cx="7315200" cy="3804118"/>
          </a:xfrm>
          <a:prstGeom prst="rect">
            <a:avLst/>
          </a:prstGeom>
          <a:noFill/>
          <a:ln>
            <a:noFill/>
          </a:ln>
        </p:spPr>
        <p:txBody>
          <a:bodyPr>
            <a:spAutoFit/>
          </a:bodyPr>
          <a:lstStyle>
            <a:lvl1pPr marL="457200" indent="-457200" eaLnBrk="0" hangingPunct="0">
              <a:spcBef>
                <a:spcPct val="20000"/>
              </a:spcBef>
              <a:buClr>
                <a:schemeClr val="tx2"/>
              </a:buClr>
              <a:buFont typeface="Times" pitchFamily="18" charset="0"/>
              <a:buChar char="•"/>
              <a:defRPr>
                <a:solidFill>
                  <a:schemeClr val="tx1"/>
                </a:solidFill>
                <a:latin typeface="Arial" charset="0"/>
                <a:ea typeface="ＭＳ Ｐゴシック" pitchFamily="34" charset="-128"/>
              </a:defRPr>
            </a:lvl1pPr>
            <a:lvl2pPr marL="742950" indent="-285750" eaLnBrk="0" hangingPunct="0">
              <a:spcBef>
                <a:spcPct val="20000"/>
              </a:spcBef>
              <a:buClr>
                <a:srgbClr val="0D1D6A"/>
              </a:buClr>
              <a:buFont typeface="Times" pitchFamily="18" charset="0"/>
              <a:buChar char="•"/>
              <a:defRPr sz="1600">
                <a:solidFill>
                  <a:schemeClr val="tx1"/>
                </a:solidFill>
                <a:latin typeface="Arial" charset="0"/>
                <a:ea typeface="ＭＳ Ｐゴシック" pitchFamily="34" charset="-128"/>
              </a:defRPr>
            </a:lvl2pPr>
            <a:lvl3pPr marL="1143000" indent="-228600" eaLnBrk="0" hangingPunct="0">
              <a:spcBef>
                <a:spcPct val="20000"/>
              </a:spcBef>
              <a:buChar char="•"/>
              <a:defRPr sz="1400">
                <a:solidFill>
                  <a:schemeClr val="tx1"/>
                </a:solidFill>
                <a:latin typeface="Arial" charset="0"/>
                <a:ea typeface="ＭＳ Ｐゴシック" pitchFamily="34" charset="-128"/>
              </a:defRPr>
            </a:lvl3pPr>
            <a:lvl4pPr marL="1600200" indent="-228600" eaLnBrk="0" hangingPunct="0">
              <a:spcBef>
                <a:spcPct val="20000"/>
              </a:spcBef>
              <a:buChar char="–"/>
              <a:defRPr sz="1200">
                <a:solidFill>
                  <a:schemeClr val="tx1"/>
                </a:solidFill>
                <a:latin typeface="Arial" charset="0"/>
                <a:ea typeface="ＭＳ Ｐゴシック" pitchFamily="34" charset="-128"/>
              </a:defRPr>
            </a:lvl4pPr>
            <a:lvl5pPr marL="2057400" indent="-228600" eaLnBrk="0" hangingPunct="0">
              <a:spcBef>
                <a:spcPct val="20000"/>
              </a:spcBef>
              <a:buChar char="»"/>
              <a:defRPr sz="1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9pPr>
          </a:lstStyle>
          <a:p>
            <a:pPr marL="0" indent="0" eaLnBrk="1" hangingPunct="1">
              <a:lnSpc>
                <a:spcPct val="75000"/>
              </a:lnSpc>
              <a:spcBef>
                <a:spcPct val="50000"/>
              </a:spcBef>
              <a:buClr>
                <a:schemeClr val="folHlink"/>
              </a:buClr>
              <a:buSzPct val="85000"/>
              <a:buFont typeface="Times" pitchFamily="18" charset="0"/>
              <a:buNone/>
              <a:defRPr/>
            </a:pPr>
            <a:r>
              <a:rPr lang="en-US" altLang="en-US" sz="2400">
                <a:solidFill>
                  <a:srgbClr val="002060"/>
                </a:solidFill>
                <a:latin typeface="+mn-lt"/>
              </a:rPr>
              <a:t>1.  </a:t>
            </a:r>
            <a:r>
              <a:rPr lang="en-US" altLang="en-US" sz="2400">
                <a:solidFill>
                  <a:srgbClr val="002060"/>
                </a:solidFill>
                <a:latin typeface="Arial" panose="020B0604020202020204" pitchFamily="34" charset="0"/>
                <a:cs typeface="Arial" panose="020B0604020202020204" pitchFamily="34" charset="0"/>
              </a:rPr>
              <a:t>Know the alarm sequence.</a:t>
            </a:r>
          </a:p>
          <a:p>
            <a:pPr eaLnBrk="1" hangingPunct="1">
              <a:lnSpc>
                <a:spcPct val="75000"/>
              </a:lnSpc>
              <a:spcBef>
                <a:spcPct val="50000"/>
              </a:spcBef>
              <a:buClr>
                <a:schemeClr val="folHlink"/>
              </a:buClr>
              <a:buSzPct val="85000"/>
              <a:buFont typeface="Times" pitchFamily="18" charset="0"/>
              <a:buAutoNum type="arabicPeriod"/>
              <a:defRPr/>
            </a:pPr>
            <a:endParaRPr lang="en-US" altLang="en-US" sz="2400">
              <a:solidFill>
                <a:srgbClr val="002060"/>
              </a:solidFill>
              <a:latin typeface="Arial" panose="020B0604020202020204" pitchFamily="34" charset="0"/>
              <a:cs typeface="Arial" panose="020B0604020202020204" pitchFamily="34" charset="0"/>
            </a:endParaRPr>
          </a:p>
          <a:p>
            <a:pPr marL="0" indent="0" eaLnBrk="1" hangingPunct="1">
              <a:lnSpc>
                <a:spcPct val="75000"/>
              </a:lnSpc>
              <a:spcBef>
                <a:spcPct val="40000"/>
              </a:spcBef>
              <a:buClr>
                <a:schemeClr val="tx1"/>
              </a:buClr>
              <a:buSzPct val="85000"/>
              <a:buFont typeface="Times" pitchFamily="18" charset="0"/>
              <a:buNone/>
              <a:defRPr/>
            </a:pPr>
            <a:r>
              <a:rPr lang="en-US" altLang="en-US" sz="2400">
                <a:solidFill>
                  <a:srgbClr val="002060"/>
                </a:solidFill>
                <a:latin typeface="Arial" panose="020B0604020202020204" pitchFamily="34" charset="0"/>
                <a:cs typeface="Arial" panose="020B0604020202020204" pitchFamily="34" charset="0"/>
              </a:rPr>
              <a:t>2.  Never assume it is only a drill.</a:t>
            </a:r>
          </a:p>
          <a:p>
            <a:pPr marL="0" indent="0" eaLnBrk="1" hangingPunct="1">
              <a:lnSpc>
                <a:spcPct val="75000"/>
              </a:lnSpc>
              <a:spcBef>
                <a:spcPct val="40000"/>
              </a:spcBef>
              <a:buClr>
                <a:schemeClr val="tx1"/>
              </a:buClr>
              <a:buSzPct val="85000"/>
              <a:buFont typeface="Times" pitchFamily="18" charset="0"/>
              <a:buNone/>
              <a:defRPr/>
            </a:pPr>
            <a:endParaRPr lang="en-US" altLang="en-US" sz="2400">
              <a:solidFill>
                <a:srgbClr val="002060"/>
              </a:solidFill>
              <a:latin typeface="Arial" panose="020B0604020202020204" pitchFamily="34" charset="0"/>
              <a:cs typeface="Arial" panose="020B0604020202020204" pitchFamily="34" charset="0"/>
            </a:endParaRPr>
          </a:p>
          <a:p>
            <a:pPr marL="0" indent="0" eaLnBrk="1" hangingPunct="1">
              <a:lnSpc>
                <a:spcPct val="75000"/>
              </a:lnSpc>
              <a:spcBef>
                <a:spcPct val="40000"/>
              </a:spcBef>
              <a:buClr>
                <a:schemeClr val="tx1"/>
              </a:buClr>
              <a:buSzPct val="85000"/>
              <a:buFont typeface="Times" pitchFamily="18" charset="0"/>
              <a:buNone/>
              <a:defRPr/>
            </a:pPr>
            <a:r>
              <a:rPr lang="en-US" altLang="en-US" sz="2400">
                <a:solidFill>
                  <a:srgbClr val="002060"/>
                </a:solidFill>
                <a:latin typeface="Arial" panose="020B0604020202020204" pitchFamily="34" charset="0"/>
                <a:cs typeface="Arial" panose="020B0604020202020204" pitchFamily="34" charset="0"/>
              </a:rPr>
              <a:t>3.  Follow procedure outlined in Dept. Fire Plan.</a:t>
            </a:r>
          </a:p>
          <a:p>
            <a:pPr marL="0" indent="0" eaLnBrk="1" hangingPunct="1">
              <a:lnSpc>
                <a:spcPct val="75000"/>
              </a:lnSpc>
              <a:spcBef>
                <a:spcPct val="40000"/>
              </a:spcBef>
              <a:buClr>
                <a:schemeClr val="tx1"/>
              </a:buClr>
              <a:buSzPct val="85000"/>
              <a:buFont typeface="Times" pitchFamily="18" charset="0"/>
              <a:buNone/>
              <a:defRPr/>
            </a:pPr>
            <a:endParaRPr lang="en-US" altLang="en-US" sz="2400">
              <a:solidFill>
                <a:srgbClr val="002060"/>
              </a:solidFill>
              <a:latin typeface="Arial" panose="020B0604020202020204" pitchFamily="34" charset="0"/>
              <a:cs typeface="Arial" panose="020B0604020202020204" pitchFamily="34" charset="0"/>
            </a:endParaRPr>
          </a:p>
          <a:p>
            <a:pPr marL="0" indent="0" eaLnBrk="1" hangingPunct="1">
              <a:lnSpc>
                <a:spcPct val="75000"/>
              </a:lnSpc>
              <a:spcBef>
                <a:spcPct val="40000"/>
              </a:spcBef>
              <a:buClr>
                <a:schemeClr val="tx1"/>
              </a:buClr>
              <a:buSzPct val="85000"/>
              <a:buFont typeface="Times" pitchFamily="18" charset="0"/>
              <a:buNone/>
              <a:defRPr/>
            </a:pPr>
            <a:r>
              <a:rPr lang="en-US" altLang="en-US" sz="2400">
                <a:solidFill>
                  <a:srgbClr val="002060"/>
                </a:solidFill>
                <a:latin typeface="Arial" panose="020B0604020202020204" pitchFamily="34" charset="0"/>
                <a:cs typeface="Arial" panose="020B0604020202020204" pitchFamily="34" charset="0"/>
              </a:rPr>
              <a:t>4.  Listen to the directions from the Floor Marshal.</a:t>
            </a:r>
          </a:p>
          <a:p>
            <a:pPr marL="0" indent="0" eaLnBrk="1" hangingPunct="1">
              <a:lnSpc>
                <a:spcPct val="75000"/>
              </a:lnSpc>
              <a:spcBef>
                <a:spcPct val="40000"/>
              </a:spcBef>
              <a:buClr>
                <a:schemeClr val="tx1"/>
              </a:buClr>
              <a:buSzPct val="85000"/>
              <a:buFont typeface="Times" pitchFamily="18" charset="0"/>
              <a:buNone/>
              <a:defRPr/>
            </a:pPr>
            <a:endParaRPr lang="en-US" altLang="en-US" sz="2400">
              <a:solidFill>
                <a:srgbClr val="002060"/>
              </a:solidFill>
              <a:latin typeface="Arial" panose="020B0604020202020204" pitchFamily="34" charset="0"/>
              <a:cs typeface="Arial" panose="020B0604020202020204" pitchFamily="34" charset="0"/>
            </a:endParaRPr>
          </a:p>
          <a:p>
            <a:pPr marL="0" indent="0" eaLnBrk="1" hangingPunct="1">
              <a:lnSpc>
                <a:spcPct val="75000"/>
              </a:lnSpc>
              <a:spcBef>
                <a:spcPct val="40000"/>
              </a:spcBef>
              <a:buClr>
                <a:schemeClr val="tx1"/>
              </a:buClr>
              <a:buSzPct val="85000"/>
              <a:buFont typeface="Times" pitchFamily="18" charset="0"/>
              <a:buNone/>
              <a:defRPr/>
            </a:pPr>
            <a:r>
              <a:rPr lang="en-US" altLang="en-US" sz="2400">
                <a:solidFill>
                  <a:srgbClr val="002060"/>
                </a:solidFill>
                <a:latin typeface="Arial" panose="020B0604020202020204" pitchFamily="34" charset="0"/>
                <a:cs typeface="Arial" panose="020B0604020202020204" pitchFamily="34" charset="0"/>
              </a:rPr>
              <a:t>5.  Wait for all-clear signal.</a:t>
            </a:r>
          </a:p>
        </p:txBody>
      </p:sp>
    </p:spTree>
    <p:extLst>
      <p:ext uri="{BB962C8B-B14F-4D97-AF65-F5344CB8AC3E}">
        <p14:creationId xmlns:p14="http://schemas.microsoft.com/office/powerpoint/2010/main" val="3926204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5656" y="267516"/>
            <a:ext cx="6717145" cy="80614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Identifying Location of </a:t>
            </a:r>
          </a:p>
          <a:p>
            <a:pPr>
              <a:lnSpc>
                <a:spcPts val="2200"/>
              </a:lnSpc>
            </a:pPr>
            <a:endParaRPr lang="en-US" altLang="en-US" sz="3600" b="1">
              <a:solidFill>
                <a:srgbClr val="002060"/>
              </a:solidFill>
              <a:latin typeface="Arial" panose="020B0604020202020204" pitchFamily="34" charset="0"/>
              <a:cs typeface="Arial" panose="020B0604020202020204" pitchFamily="34" charset="0"/>
            </a:endParaRPr>
          </a:p>
          <a:p>
            <a:pPr>
              <a:lnSpc>
                <a:spcPts val="2200"/>
              </a:lnSpc>
            </a:pPr>
            <a:r>
              <a:rPr lang="en-US" altLang="en-US" sz="3600" b="1">
                <a:solidFill>
                  <a:srgbClr val="002060"/>
                </a:solidFill>
                <a:latin typeface="Arial" panose="020B0604020202020204" pitchFamily="34" charset="0"/>
                <a:cs typeface="Arial" panose="020B0604020202020204" pitchFamily="34" charset="0"/>
              </a:rPr>
              <a:t>Actual/Potential Fire</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116</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1" y="2452688"/>
            <a:ext cx="72675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2"/>
          <p:cNvSpPr>
            <a:spLocks noChangeArrowheads="1"/>
          </p:cNvSpPr>
          <p:nvPr/>
        </p:nvSpPr>
        <p:spPr bwMode="auto">
          <a:xfrm flipV="1">
            <a:off x="2805187" y="4075537"/>
            <a:ext cx="593725" cy="32226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endParaRPr lang="en-US" altLang="en-US"/>
          </a:p>
        </p:txBody>
      </p:sp>
      <p:cxnSp>
        <p:nvCxnSpPr>
          <p:cNvPr id="16" name="Straight Arrow Connector 7"/>
          <p:cNvCxnSpPr>
            <a:cxnSpLocks noChangeShapeType="1"/>
          </p:cNvCxnSpPr>
          <p:nvPr/>
        </p:nvCxnSpPr>
        <p:spPr bwMode="auto">
          <a:xfrm flipH="1" flipV="1">
            <a:off x="3315676" y="4262438"/>
            <a:ext cx="2309443" cy="1281112"/>
          </a:xfrm>
          <a:prstGeom prst="straightConnector1">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p:cNvSpPr/>
          <p:nvPr/>
        </p:nvSpPr>
        <p:spPr>
          <a:xfrm>
            <a:off x="5635256" y="5374982"/>
            <a:ext cx="2555090" cy="523220"/>
          </a:xfrm>
          <a:prstGeom prst="rect">
            <a:avLst/>
          </a:prstGeom>
        </p:spPr>
        <p:txBody>
          <a:bodyPr wrap="square">
            <a:spAutoFit/>
          </a:bodyPr>
          <a:lstStyle/>
          <a:p>
            <a:pPr>
              <a:spcBef>
                <a:spcPct val="0"/>
              </a:spcBef>
            </a:pPr>
            <a:r>
              <a:rPr lang="en-US" altLang="en-US" sz="1400" b="1">
                <a:solidFill>
                  <a:srgbClr val="FF0000"/>
                </a:solidFill>
                <a:latin typeface="Arial" panose="020B0604020202020204" pitchFamily="34" charset="0"/>
                <a:cs typeface="Arial" panose="020B0604020202020204" pitchFamily="34" charset="0"/>
              </a:rPr>
              <a:t>First #: Wing</a:t>
            </a:r>
          </a:p>
          <a:p>
            <a:pPr>
              <a:spcBef>
                <a:spcPct val="0"/>
              </a:spcBef>
            </a:pPr>
            <a:r>
              <a:rPr lang="en-US" altLang="en-US" sz="1400" b="1">
                <a:solidFill>
                  <a:srgbClr val="FF0000"/>
                </a:solidFill>
                <a:latin typeface="Arial" panose="020B0604020202020204" pitchFamily="34" charset="0"/>
                <a:cs typeface="Arial" panose="020B0604020202020204" pitchFamily="34" charset="0"/>
              </a:rPr>
              <a:t>Second #: Floor</a:t>
            </a:r>
          </a:p>
        </p:txBody>
      </p:sp>
      <p:sp>
        <p:nvSpPr>
          <p:cNvPr id="17" name="Rectangle 3"/>
          <p:cNvSpPr>
            <a:spLocks noChangeArrowheads="1"/>
          </p:cNvSpPr>
          <p:nvPr/>
        </p:nvSpPr>
        <p:spPr bwMode="auto">
          <a:xfrm>
            <a:off x="263525" y="1193156"/>
            <a:ext cx="7315200" cy="1509901"/>
          </a:xfrm>
          <a:prstGeom prst="rect">
            <a:avLst/>
          </a:prstGeom>
          <a:noFill/>
          <a:ln>
            <a:noFill/>
          </a:ln>
        </p:spPr>
        <p:txBody>
          <a:bodyPr>
            <a:spAutoFit/>
          </a:bodyPr>
          <a:lstStyle>
            <a:lvl1pPr marL="457200" indent="-457200" eaLnBrk="0" hangingPunct="0">
              <a:spcBef>
                <a:spcPct val="20000"/>
              </a:spcBef>
              <a:buClr>
                <a:schemeClr val="tx2"/>
              </a:buClr>
              <a:buFont typeface="Times" pitchFamily="18" charset="0"/>
              <a:buChar char="•"/>
              <a:defRPr>
                <a:solidFill>
                  <a:schemeClr val="tx1"/>
                </a:solidFill>
                <a:latin typeface="Arial" charset="0"/>
                <a:ea typeface="ＭＳ Ｐゴシック" pitchFamily="34" charset="-128"/>
              </a:defRPr>
            </a:lvl1pPr>
            <a:lvl2pPr marL="742950" indent="-285750" eaLnBrk="0" hangingPunct="0">
              <a:spcBef>
                <a:spcPct val="20000"/>
              </a:spcBef>
              <a:buClr>
                <a:srgbClr val="0D1D6A"/>
              </a:buClr>
              <a:buFont typeface="Times" pitchFamily="18" charset="0"/>
              <a:buChar char="•"/>
              <a:defRPr sz="1600">
                <a:solidFill>
                  <a:schemeClr val="tx1"/>
                </a:solidFill>
                <a:latin typeface="Arial" charset="0"/>
                <a:ea typeface="ＭＳ Ｐゴシック" pitchFamily="34" charset="-128"/>
              </a:defRPr>
            </a:lvl2pPr>
            <a:lvl3pPr marL="1143000" indent="-228600" eaLnBrk="0" hangingPunct="0">
              <a:spcBef>
                <a:spcPct val="20000"/>
              </a:spcBef>
              <a:buChar char="•"/>
              <a:defRPr sz="1400">
                <a:solidFill>
                  <a:schemeClr val="tx1"/>
                </a:solidFill>
                <a:latin typeface="Arial" charset="0"/>
                <a:ea typeface="ＭＳ Ｐゴシック" pitchFamily="34" charset="-128"/>
              </a:defRPr>
            </a:lvl3pPr>
            <a:lvl4pPr marL="1600200" indent="-228600" eaLnBrk="0" hangingPunct="0">
              <a:spcBef>
                <a:spcPct val="20000"/>
              </a:spcBef>
              <a:buChar char="–"/>
              <a:defRPr sz="1200">
                <a:solidFill>
                  <a:schemeClr val="tx1"/>
                </a:solidFill>
                <a:latin typeface="Arial" charset="0"/>
                <a:ea typeface="ＭＳ Ｐゴシック" pitchFamily="34" charset="-128"/>
              </a:defRPr>
            </a:lvl4pPr>
            <a:lvl5pPr marL="2057400" indent="-228600" eaLnBrk="0" hangingPunct="0">
              <a:spcBef>
                <a:spcPct val="20000"/>
              </a:spcBef>
              <a:buChar char="»"/>
              <a:defRPr sz="1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9pPr>
          </a:lstStyle>
          <a:p>
            <a:pPr eaLnBrk="1" hangingPunct="1">
              <a:lnSpc>
                <a:spcPct val="75000"/>
              </a:lnSpc>
              <a:spcBef>
                <a:spcPct val="50000"/>
              </a:spcBef>
              <a:buClr>
                <a:schemeClr val="folHlink"/>
              </a:buClr>
              <a:buSzPct val="85000"/>
              <a:buFont typeface="Arial" panose="020B0604020202020204" pitchFamily="34" charset="0"/>
              <a:buChar char="•"/>
              <a:defRPr/>
            </a:pPr>
            <a:r>
              <a:rPr lang="en-US" altLang="en-US" sz="2400">
                <a:solidFill>
                  <a:srgbClr val="002060"/>
                </a:solidFill>
                <a:latin typeface="Arial" panose="020B0604020202020204" pitchFamily="34" charset="0"/>
                <a:cs typeface="Arial" panose="020B0604020202020204" pitchFamily="34" charset="0"/>
              </a:rPr>
              <a:t>May hear as “shout out”</a:t>
            </a:r>
          </a:p>
          <a:p>
            <a:pPr eaLnBrk="1" hangingPunct="1">
              <a:lnSpc>
                <a:spcPct val="75000"/>
              </a:lnSpc>
              <a:spcBef>
                <a:spcPct val="40000"/>
              </a:spcBef>
              <a:buClr>
                <a:schemeClr val="tx1"/>
              </a:buClr>
              <a:buSzPct val="85000"/>
              <a:buFont typeface="Arial" panose="020B0604020202020204" pitchFamily="34" charset="0"/>
              <a:buChar char="•"/>
              <a:defRPr/>
            </a:pPr>
            <a:r>
              <a:rPr lang="en-US" altLang="en-US" sz="2400">
                <a:solidFill>
                  <a:srgbClr val="002060"/>
                </a:solidFill>
                <a:latin typeface="Arial" panose="020B0604020202020204" pitchFamily="34" charset="0"/>
                <a:cs typeface="Arial" panose="020B0604020202020204" pitchFamily="34" charset="0"/>
              </a:rPr>
              <a:t>Bell Code – Will be repeated 3 times</a:t>
            </a:r>
          </a:p>
          <a:p>
            <a:pPr eaLnBrk="1" hangingPunct="1">
              <a:lnSpc>
                <a:spcPct val="75000"/>
              </a:lnSpc>
              <a:spcBef>
                <a:spcPct val="40000"/>
              </a:spcBef>
              <a:buClr>
                <a:schemeClr val="tx1"/>
              </a:buClr>
              <a:buSzPct val="85000"/>
              <a:buFont typeface="Arial" panose="020B0604020202020204" pitchFamily="34" charset="0"/>
              <a:buChar char="•"/>
              <a:defRPr/>
            </a:pPr>
            <a:r>
              <a:rPr lang="en-US" altLang="en-US" sz="2400">
                <a:solidFill>
                  <a:srgbClr val="002060"/>
                </a:solidFill>
                <a:latin typeface="Arial" panose="020B0604020202020204" pitchFamily="34" charset="0"/>
                <a:cs typeface="Arial" panose="020B0604020202020204" pitchFamily="34" charset="0"/>
              </a:rPr>
              <a:t>Annunciator: “Code Red: Wing and Floor”</a:t>
            </a:r>
          </a:p>
          <a:p>
            <a:pPr marL="0" indent="0" eaLnBrk="1" hangingPunct="1">
              <a:lnSpc>
                <a:spcPct val="75000"/>
              </a:lnSpc>
              <a:spcBef>
                <a:spcPct val="40000"/>
              </a:spcBef>
              <a:buClr>
                <a:schemeClr val="tx1"/>
              </a:buClr>
              <a:buSzPct val="85000"/>
              <a:buFont typeface="Times" pitchFamily="18" charset="0"/>
              <a:buNone/>
              <a:defRPr/>
            </a:pPr>
            <a:endParaRPr lang="en-US" altLang="en-US" sz="1600">
              <a:solidFill>
                <a:srgbClr val="002060"/>
              </a:solidFill>
              <a:latin typeface="+mn-lt"/>
            </a:endParaRPr>
          </a:p>
        </p:txBody>
      </p:sp>
    </p:spTree>
    <p:extLst>
      <p:ext uri="{BB962C8B-B14F-4D97-AF65-F5344CB8AC3E}">
        <p14:creationId xmlns:p14="http://schemas.microsoft.com/office/powerpoint/2010/main" val="20138053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117</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311349"/>
            <a:ext cx="36195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267200" y="1192048"/>
            <a:ext cx="5257800" cy="5509200"/>
          </a:xfrm>
          <a:prstGeom prst="rect">
            <a:avLst/>
          </a:prstGeom>
          <a:noFill/>
        </p:spPr>
        <p:txBody>
          <a:bodyPr>
            <a:spAutoFit/>
          </a:bodyPr>
          <a:lstStyle/>
          <a:p>
            <a:pPr>
              <a:buFont typeface="Wingdings" pitchFamily="2" charset="2"/>
              <a:buNone/>
              <a:defRPr/>
            </a:pPr>
            <a:r>
              <a:rPr lang="en-US" sz="2200" b="1">
                <a:solidFill>
                  <a:srgbClr val="002060"/>
                </a:solidFill>
                <a:latin typeface="Arial" panose="020B0604020202020204" pitchFamily="34" charset="0"/>
                <a:cs typeface="Arial" panose="020B0604020202020204" pitchFamily="34" charset="0"/>
              </a:rPr>
              <a:t>Know the Codes; Know Your Role</a:t>
            </a:r>
          </a:p>
          <a:p>
            <a:pPr>
              <a:buFont typeface="Wingdings" pitchFamily="2" charset="2"/>
              <a:buNone/>
              <a:defRPr/>
            </a:pPr>
            <a:endParaRPr lang="en-US" sz="2200" b="1">
              <a:latin typeface="Arial" panose="020B0604020202020204" pitchFamily="34" charset="0"/>
              <a:cs typeface="Arial" panose="020B0604020202020204" pitchFamily="34" charset="0"/>
            </a:endParaRPr>
          </a:p>
          <a:p>
            <a:pPr>
              <a:buFont typeface="Wingdings" pitchFamily="2" charset="2"/>
              <a:buNone/>
              <a:defRPr/>
            </a:pPr>
            <a:r>
              <a:rPr lang="en-US" sz="2200" b="1">
                <a:latin typeface="Arial" panose="020B0604020202020204" pitchFamily="34" charset="0"/>
                <a:cs typeface="Arial" panose="020B0604020202020204" pitchFamily="34" charset="0"/>
              </a:rPr>
              <a:t>Code </a:t>
            </a:r>
            <a:r>
              <a:rPr lang="en-US" sz="2200" b="1">
                <a:solidFill>
                  <a:srgbClr val="FF0000"/>
                </a:solidFill>
                <a:latin typeface="Arial" panose="020B0604020202020204" pitchFamily="34" charset="0"/>
                <a:cs typeface="Arial" panose="020B0604020202020204" pitchFamily="34" charset="0"/>
              </a:rPr>
              <a:t>Red</a:t>
            </a:r>
            <a:r>
              <a:rPr lang="en-US" sz="2200" b="1">
                <a:latin typeface="Arial" panose="020B0604020202020204" pitchFamily="34" charset="0"/>
                <a:cs typeface="Arial" panose="020B0604020202020204" pitchFamily="34" charset="0"/>
              </a:rPr>
              <a:t>: Fire</a:t>
            </a:r>
          </a:p>
          <a:p>
            <a:pPr>
              <a:lnSpc>
                <a:spcPct val="150000"/>
              </a:lnSpc>
              <a:buClr>
                <a:schemeClr val="tx1"/>
              </a:buClr>
              <a:buFont typeface="Wingdings" pitchFamily="2" charset="2"/>
              <a:buNone/>
              <a:defRPr/>
            </a:pPr>
            <a:r>
              <a:rPr lang="en-US" sz="2200" b="1">
                <a:latin typeface="Arial" panose="020B0604020202020204" pitchFamily="34" charset="0"/>
                <a:cs typeface="Arial" panose="020B0604020202020204" pitchFamily="34" charset="0"/>
              </a:rPr>
              <a:t>Code </a:t>
            </a:r>
            <a:r>
              <a:rPr lang="en-US" sz="2200" b="1">
                <a:solidFill>
                  <a:schemeClr val="bg1">
                    <a:lumMod val="50000"/>
                  </a:schemeClr>
                </a:solidFill>
                <a:latin typeface="Arial" panose="020B0604020202020204" pitchFamily="34" charset="0"/>
                <a:cs typeface="Arial" panose="020B0604020202020204" pitchFamily="34" charset="0"/>
              </a:rPr>
              <a:t>Gray</a:t>
            </a:r>
            <a:r>
              <a:rPr lang="en-US" sz="2200" b="1">
                <a:latin typeface="Arial" panose="020B0604020202020204" pitchFamily="34" charset="0"/>
                <a:cs typeface="Arial" panose="020B0604020202020204" pitchFamily="34" charset="0"/>
              </a:rPr>
              <a:t>: Security/Emergency</a:t>
            </a:r>
          </a:p>
          <a:p>
            <a:pPr>
              <a:lnSpc>
                <a:spcPct val="150000"/>
              </a:lnSpc>
              <a:buClr>
                <a:schemeClr val="tx1"/>
              </a:buClr>
              <a:buFont typeface="Wingdings" pitchFamily="2" charset="2"/>
              <a:buNone/>
              <a:defRPr/>
            </a:pPr>
            <a:r>
              <a:rPr lang="en-US" sz="2200" b="1">
                <a:latin typeface="Arial" panose="020B0604020202020204" pitchFamily="34" charset="0"/>
                <a:cs typeface="Arial" panose="020B0604020202020204" pitchFamily="34" charset="0"/>
              </a:rPr>
              <a:t>Code </a:t>
            </a:r>
            <a:r>
              <a:rPr lang="en-US" sz="2200" b="1">
                <a:solidFill>
                  <a:srgbClr val="FF99FF"/>
                </a:solidFill>
                <a:latin typeface="Arial" panose="020B0604020202020204" pitchFamily="34" charset="0"/>
                <a:cs typeface="Arial" panose="020B0604020202020204" pitchFamily="34" charset="0"/>
              </a:rPr>
              <a:t>Pink</a:t>
            </a:r>
            <a:r>
              <a:rPr lang="en-US" sz="2200" b="1">
                <a:latin typeface="Arial" panose="020B0604020202020204" pitchFamily="34" charset="0"/>
                <a:cs typeface="Arial" panose="020B0604020202020204" pitchFamily="34" charset="0"/>
              </a:rPr>
              <a:t>: Infant/Child Abduction</a:t>
            </a:r>
          </a:p>
          <a:p>
            <a:pPr>
              <a:lnSpc>
                <a:spcPct val="150000"/>
              </a:lnSpc>
              <a:buClr>
                <a:schemeClr val="tx1"/>
              </a:buClr>
              <a:buFont typeface="Wingdings" pitchFamily="2" charset="2"/>
              <a:buNone/>
              <a:defRPr/>
            </a:pPr>
            <a:r>
              <a:rPr lang="en-US" sz="2200" b="1">
                <a:latin typeface="Arial" panose="020B0604020202020204" pitchFamily="34" charset="0"/>
                <a:cs typeface="Arial" panose="020B0604020202020204" pitchFamily="34" charset="0"/>
              </a:rPr>
              <a:t>Code </a:t>
            </a:r>
            <a:r>
              <a:rPr lang="en-US" sz="2200" b="1">
                <a:solidFill>
                  <a:srgbClr val="FF6600"/>
                </a:solidFill>
                <a:latin typeface="Arial" panose="020B0604020202020204" pitchFamily="34" charset="0"/>
                <a:cs typeface="Arial" panose="020B0604020202020204" pitchFamily="34" charset="0"/>
              </a:rPr>
              <a:t>Orange</a:t>
            </a:r>
            <a:r>
              <a:rPr lang="en-US" sz="2200" b="1">
                <a:latin typeface="Arial" panose="020B0604020202020204" pitchFamily="34" charset="0"/>
                <a:cs typeface="Arial" panose="020B0604020202020204" pitchFamily="34" charset="0"/>
              </a:rPr>
              <a:t>: Hazardous Spill</a:t>
            </a:r>
          </a:p>
          <a:p>
            <a:pPr>
              <a:lnSpc>
                <a:spcPct val="150000"/>
              </a:lnSpc>
              <a:buClr>
                <a:schemeClr val="tx1"/>
              </a:buClr>
              <a:buFont typeface="Wingdings" pitchFamily="2" charset="2"/>
              <a:buNone/>
              <a:defRPr/>
            </a:pPr>
            <a:r>
              <a:rPr lang="en-US" sz="2200" b="1">
                <a:latin typeface="Arial" panose="020B0604020202020204" pitchFamily="34" charset="0"/>
                <a:cs typeface="Arial" panose="020B0604020202020204" pitchFamily="34" charset="0"/>
              </a:rPr>
              <a:t>Code </a:t>
            </a:r>
            <a:r>
              <a:rPr lang="en-US" sz="2200" b="1">
                <a:solidFill>
                  <a:srgbClr val="0000FF"/>
                </a:solidFill>
                <a:latin typeface="Arial" panose="020B0604020202020204" pitchFamily="34" charset="0"/>
                <a:cs typeface="Arial" panose="020B0604020202020204" pitchFamily="34" charset="0"/>
              </a:rPr>
              <a:t>Blue</a:t>
            </a:r>
            <a:r>
              <a:rPr lang="en-US" sz="2200" b="1">
                <a:latin typeface="Arial" panose="020B0604020202020204" pitchFamily="34" charset="0"/>
                <a:cs typeface="Arial" panose="020B0604020202020204" pitchFamily="34" charset="0"/>
              </a:rPr>
              <a:t>: Cardiac Arrest</a:t>
            </a:r>
          </a:p>
          <a:p>
            <a:pPr>
              <a:spcBef>
                <a:spcPts val="0"/>
              </a:spcBef>
              <a:buClr>
                <a:schemeClr val="tx1"/>
              </a:buClr>
              <a:buFont typeface="Wingdings" pitchFamily="2" charset="2"/>
              <a:buNone/>
              <a:defRPr/>
            </a:pPr>
            <a:r>
              <a:rPr lang="en-US" sz="2200" b="1">
                <a:latin typeface="Arial" panose="020B0604020202020204" pitchFamily="34" charset="0"/>
                <a:cs typeface="Arial" panose="020B0604020202020204" pitchFamily="34" charset="0"/>
              </a:rPr>
              <a:t>Code </a:t>
            </a:r>
            <a:r>
              <a:rPr lang="en-US" sz="2200" b="1">
                <a:solidFill>
                  <a:srgbClr val="9D9D9D"/>
                </a:solidFill>
                <a:latin typeface="Arial" panose="020B0604020202020204" pitchFamily="34" charset="0"/>
                <a:cs typeface="Arial" panose="020B0604020202020204" pitchFamily="34" charset="0"/>
              </a:rPr>
              <a:t>Silver</a:t>
            </a:r>
            <a:r>
              <a:rPr lang="en-US" sz="2200" b="1">
                <a:latin typeface="Arial" panose="020B0604020202020204" pitchFamily="34" charset="0"/>
                <a:cs typeface="Arial" panose="020B0604020202020204" pitchFamily="34" charset="0"/>
              </a:rPr>
              <a:t>:</a:t>
            </a:r>
            <a:r>
              <a:rPr lang="en-US" sz="2200" b="1">
                <a:solidFill>
                  <a:srgbClr val="9D9D9D"/>
                </a:solidFill>
                <a:latin typeface="Arial" panose="020B0604020202020204" pitchFamily="34" charset="0"/>
                <a:cs typeface="Arial" panose="020B0604020202020204" pitchFamily="34" charset="0"/>
              </a:rPr>
              <a:t> </a:t>
            </a:r>
            <a:r>
              <a:rPr lang="en-US" sz="2200" b="1">
                <a:latin typeface="Arial" panose="020B0604020202020204" pitchFamily="34" charset="0"/>
                <a:cs typeface="Arial" panose="020B0604020202020204" pitchFamily="34" charset="0"/>
              </a:rPr>
              <a:t>Combative Person   </a:t>
            </a:r>
          </a:p>
          <a:p>
            <a:pPr>
              <a:spcBef>
                <a:spcPts val="0"/>
              </a:spcBef>
              <a:buClr>
                <a:schemeClr val="tx1"/>
              </a:buClr>
              <a:buFont typeface="Wingdings" pitchFamily="2" charset="2"/>
              <a:buNone/>
              <a:defRPr/>
            </a:pPr>
            <a:r>
              <a:rPr lang="en-US" sz="2200" b="1">
                <a:latin typeface="Arial" panose="020B0604020202020204" pitchFamily="34" charset="0"/>
                <a:cs typeface="Arial" panose="020B0604020202020204" pitchFamily="34" charset="0"/>
              </a:rPr>
              <a:t>                       with a Weapon</a:t>
            </a:r>
          </a:p>
          <a:p>
            <a:pPr>
              <a:spcBef>
                <a:spcPts val="0"/>
              </a:spcBef>
              <a:buClr>
                <a:schemeClr val="tx1"/>
              </a:buClr>
              <a:buFont typeface="Wingdings" pitchFamily="2" charset="2"/>
              <a:buNone/>
              <a:defRPr/>
            </a:pPr>
            <a:endParaRPr lang="en-US" sz="2200" b="1">
              <a:latin typeface="Arial" panose="020B0604020202020204" pitchFamily="34" charset="0"/>
              <a:cs typeface="Arial" panose="020B0604020202020204" pitchFamily="34" charset="0"/>
            </a:endParaRPr>
          </a:p>
          <a:p>
            <a:pPr>
              <a:buFont typeface="Wingdings" pitchFamily="2" charset="2"/>
              <a:buNone/>
              <a:defRPr/>
            </a:pPr>
            <a:r>
              <a:rPr lang="en-US" sz="2200" b="1">
                <a:solidFill>
                  <a:srgbClr val="FF0000"/>
                </a:solidFill>
                <a:latin typeface="Arial" panose="020B0604020202020204" pitchFamily="34" charset="0"/>
                <a:cs typeface="Arial" panose="020B0604020202020204" pitchFamily="34" charset="0"/>
              </a:rPr>
              <a:t>                           </a:t>
            </a:r>
            <a:r>
              <a:rPr lang="en-US" sz="2200" b="1">
                <a:latin typeface="Arial" panose="020B0604020202020204" pitchFamily="34" charset="0"/>
                <a:cs typeface="Arial" panose="020B0604020202020204" pitchFamily="34" charset="0"/>
              </a:rPr>
              <a:t>Internal &amp; external</a:t>
            </a:r>
          </a:p>
          <a:p>
            <a:pPr>
              <a:buFont typeface="Wingdings" pitchFamily="2" charset="2"/>
              <a:buNone/>
              <a:defRPr/>
            </a:pPr>
            <a:r>
              <a:rPr lang="en-US" sz="2200" b="1">
                <a:latin typeface="Arial" panose="020B0604020202020204" pitchFamily="34" charset="0"/>
                <a:cs typeface="Arial" panose="020B0604020202020204" pitchFamily="34" charset="0"/>
              </a:rPr>
              <a:t>		   disaster activation</a:t>
            </a:r>
          </a:p>
          <a:p>
            <a:pPr>
              <a:buFont typeface="Wingdings" pitchFamily="2" charset="2"/>
              <a:buNone/>
              <a:defRPr/>
            </a:pPr>
            <a:endParaRPr lang="en-US" sz="2200" b="1">
              <a:solidFill>
                <a:srgbClr val="FF0000"/>
              </a:solidFill>
            </a:endParaRPr>
          </a:p>
          <a:p>
            <a:pPr>
              <a:buFont typeface="Wingdings" pitchFamily="2" charset="2"/>
              <a:buNone/>
              <a:defRPr/>
            </a:pPr>
            <a:endParaRPr lang="en-US" sz="2200" b="1">
              <a:solidFill>
                <a:srgbClr val="FF0000"/>
              </a:solidFill>
            </a:endParaRPr>
          </a:p>
        </p:txBody>
      </p:sp>
      <p:sp>
        <p:nvSpPr>
          <p:cNvPr id="16" name="Rectangle 2"/>
          <p:cNvSpPr>
            <a:spLocks noChangeArrowheads="1"/>
          </p:cNvSpPr>
          <p:nvPr/>
        </p:nvSpPr>
        <p:spPr bwMode="auto">
          <a:xfrm>
            <a:off x="4267200" y="5453063"/>
            <a:ext cx="2105025" cy="390525"/>
          </a:xfrm>
          <a:prstGeom prst="rect">
            <a:avLst/>
          </a:prstGeom>
          <a:solidFill>
            <a:schemeClr val="tx1"/>
          </a:solidFill>
          <a:ln w="9525" algn="ctr">
            <a:solidFill>
              <a:schemeClr val="tx1"/>
            </a:solidFill>
            <a:round/>
            <a:headEnd/>
            <a:tailEnd/>
          </a:ln>
        </p:spPr>
        <p:txBody>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2200">
                <a:solidFill>
                  <a:schemeClr val="bg1"/>
                </a:solidFill>
              </a:rPr>
              <a:t>Code Disaster:</a:t>
            </a:r>
          </a:p>
        </p:txBody>
      </p:sp>
      <p:sp>
        <p:nvSpPr>
          <p:cNvPr id="3" name="Rectangle 2"/>
          <p:cNvSpPr/>
          <p:nvPr/>
        </p:nvSpPr>
        <p:spPr>
          <a:xfrm>
            <a:off x="431800" y="432317"/>
            <a:ext cx="5852884" cy="646331"/>
          </a:xfrm>
          <a:prstGeom prst="rect">
            <a:avLst/>
          </a:prstGeom>
        </p:spPr>
        <p:txBody>
          <a:bodyPr wrap="none">
            <a:spAutoFit/>
          </a:bodyPr>
          <a:lstStyle/>
          <a:p>
            <a:r>
              <a:rPr lang="en-US" altLang="en-US" sz="3600" b="1">
                <a:solidFill>
                  <a:srgbClr val="002060"/>
                </a:solidFill>
                <a:latin typeface="Arial" panose="020B0604020202020204" pitchFamily="34" charset="0"/>
                <a:cs typeface="Arial" panose="020B0604020202020204" pitchFamily="34" charset="0"/>
              </a:rPr>
              <a:t>Emergency Preparedness</a:t>
            </a:r>
            <a:endParaRPr lang="en-US" sz="36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3995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Emergency Preparedness</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118</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071" y="1608654"/>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5" name="Text Box 9"/>
          <p:cNvSpPr txBox="1">
            <a:spLocks noChangeArrowheads="1"/>
          </p:cNvSpPr>
          <p:nvPr/>
        </p:nvSpPr>
        <p:spPr bwMode="auto">
          <a:xfrm>
            <a:off x="381000" y="2257942"/>
            <a:ext cx="48561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50000"/>
              </a:spcBef>
              <a:buClr>
                <a:srgbClr val="002060"/>
              </a:buClr>
              <a:buFont typeface="Arial" pitchFamily="34" charset="0"/>
              <a:buChar char="•"/>
            </a:pPr>
            <a:r>
              <a:rPr lang="en-US" altLang="en-US" sz="2400" b="1">
                <a:solidFill>
                  <a:srgbClr val="002060"/>
                </a:solidFill>
                <a:cs typeface="Arial" pitchFamily="34" charset="0"/>
              </a:rPr>
              <a:t>Internal</a:t>
            </a:r>
            <a:r>
              <a:rPr lang="en-US" altLang="en-US" sz="2400">
                <a:solidFill>
                  <a:srgbClr val="002060"/>
                </a:solidFill>
                <a:cs typeface="Arial" pitchFamily="34" charset="0"/>
              </a:rPr>
              <a:t> – Non-influx of patients</a:t>
            </a:r>
          </a:p>
          <a:p>
            <a:pPr eaLnBrk="1" hangingPunct="1">
              <a:spcBef>
                <a:spcPct val="50000"/>
              </a:spcBef>
              <a:buClr>
                <a:srgbClr val="002060"/>
              </a:buClr>
              <a:buFont typeface="Arial" pitchFamily="34" charset="0"/>
              <a:buChar char="•"/>
            </a:pPr>
            <a:r>
              <a:rPr lang="en-US" altLang="en-US" sz="2400" b="1">
                <a:solidFill>
                  <a:srgbClr val="002060"/>
                </a:solidFill>
                <a:cs typeface="Arial" pitchFamily="34" charset="0"/>
              </a:rPr>
              <a:t>Externa</a:t>
            </a:r>
            <a:r>
              <a:rPr lang="en-US" altLang="en-US" sz="2400">
                <a:solidFill>
                  <a:srgbClr val="002060"/>
                </a:solidFill>
                <a:cs typeface="Arial" pitchFamily="34" charset="0"/>
              </a:rPr>
              <a:t>l – Influx of patients</a:t>
            </a:r>
          </a:p>
        </p:txBody>
      </p:sp>
      <p:sp>
        <p:nvSpPr>
          <p:cNvPr id="16" name="Rectangle 3"/>
          <p:cNvSpPr>
            <a:spLocks noChangeArrowheads="1"/>
          </p:cNvSpPr>
          <p:nvPr/>
        </p:nvSpPr>
        <p:spPr bwMode="auto">
          <a:xfrm>
            <a:off x="950913" y="1608654"/>
            <a:ext cx="3207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buClr>
                <a:schemeClr val="folHlink"/>
              </a:buClr>
              <a:buSzPct val="85000"/>
              <a:buFont typeface="Times" pitchFamily="18" charset="0"/>
              <a:buNone/>
            </a:pPr>
            <a:r>
              <a:rPr lang="en-US" altLang="en-US" sz="2400" b="1">
                <a:solidFill>
                  <a:srgbClr val="002060"/>
                </a:solidFill>
                <a:cs typeface="Arial" pitchFamily="34" charset="0"/>
              </a:rPr>
              <a:t>Code Disaster Types</a:t>
            </a:r>
          </a:p>
        </p:txBody>
      </p:sp>
      <p:pic>
        <p:nvPicPr>
          <p:cNvPr id="1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87" y="3829161"/>
            <a:ext cx="1828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 name="Rectangle 2"/>
          <p:cNvSpPr/>
          <p:nvPr/>
        </p:nvSpPr>
        <p:spPr>
          <a:xfrm>
            <a:off x="2421642" y="3924818"/>
            <a:ext cx="3607526" cy="461665"/>
          </a:xfrm>
          <a:prstGeom prst="rect">
            <a:avLst/>
          </a:prstGeom>
        </p:spPr>
        <p:txBody>
          <a:bodyPr wrap="none">
            <a:spAutoFit/>
          </a:bodyPr>
          <a:lstStyle/>
          <a:p>
            <a:pPr>
              <a:spcBef>
                <a:spcPct val="50000"/>
              </a:spcBef>
              <a:buClr>
                <a:schemeClr val="hlink"/>
              </a:buClr>
              <a:buSzPct val="85000"/>
              <a:defRPr/>
            </a:pPr>
            <a:r>
              <a:rPr lang="en-US" altLang="en-US" sz="2400" b="1">
                <a:solidFill>
                  <a:srgbClr val="002060"/>
                </a:solidFill>
              </a:rPr>
              <a:t>Notification and Response </a:t>
            </a:r>
          </a:p>
        </p:txBody>
      </p:sp>
      <p:sp>
        <p:nvSpPr>
          <p:cNvPr id="4" name="Rectangle 3"/>
          <p:cNvSpPr/>
          <p:nvPr/>
        </p:nvSpPr>
        <p:spPr>
          <a:xfrm>
            <a:off x="2421642" y="4453048"/>
            <a:ext cx="6903112" cy="1559401"/>
          </a:xfrm>
          <a:prstGeom prst="rect">
            <a:avLst/>
          </a:prstGeom>
        </p:spPr>
        <p:txBody>
          <a:bodyPr wrap="square">
            <a:spAutoFit/>
          </a:bodyPr>
          <a:lstStyle/>
          <a:p>
            <a:pPr marL="342900" indent="-342900">
              <a:spcBef>
                <a:spcPts val="1438"/>
              </a:spcBef>
              <a:buClr>
                <a:srgbClr val="183E75"/>
              </a:buClr>
              <a:buSzPct val="85000"/>
              <a:buFont typeface="Arial" panose="020B0604020202020204" pitchFamily="34" charset="0"/>
              <a:buChar char="•"/>
            </a:pPr>
            <a:r>
              <a:rPr lang="en-US" altLang="en-US" sz="2400">
                <a:solidFill>
                  <a:srgbClr val="002060"/>
                </a:solidFill>
                <a:latin typeface="Arial" panose="020B0604020202020204" pitchFamily="34" charset="0"/>
                <a:cs typeface="Arial" panose="020B0604020202020204" pitchFamily="34" charset="0"/>
              </a:rPr>
              <a:t>Employees notified by page or call tree</a:t>
            </a:r>
          </a:p>
          <a:p>
            <a:pPr marL="342900" indent="-342900">
              <a:spcBef>
                <a:spcPts val="1438"/>
              </a:spcBef>
              <a:buClr>
                <a:srgbClr val="183E75"/>
              </a:buClr>
              <a:buSzPct val="85000"/>
              <a:buFont typeface="Arial" panose="020B0604020202020204" pitchFamily="34" charset="0"/>
              <a:buChar char="•"/>
            </a:pPr>
            <a:r>
              <a:rPr lang="en-US" altLang="en-US" sz="2400">
                <a:solidFill>
                  <a:srgbClr val="002060"/>
                </a:solidFill>
                <a:latin typeface="Arial" panose="020B0604020202020204" pitchFamily="34" charset="0"/>
                <a:cs typeface="Arial" panose="020B0604020202020204" pitchFamily="34" charset="0"/>
              </a:rPr>
              <a:t>Report to Hospital Command Center</a:t>
            </a:r>
          </a:p>
          <a:p>
            <a:pPr marL="342900" indent="-342900">
              <a:spcBef>
                <a:spcPts val="1438"/>
              </a:spcBef>
              <a:buClr>
                <a:srgbClr val="183E75"/>
              </a:buClr>
              <a:buSzPct val="85000"/>
              <a:buFont typeface="Arial" panose="020B0604020202020204" pitchFamily="34" charset="0"/>
              <a:buChar char="•"/>
            </a:pPr>
            <a:r>
              <a:rPr lang="en-US" altLang="en-US" sz="2400">
                <a:solidFill>
                  <a:srgbClr val="002060"/>
                </a:solidFill>
                <a:latin typeface="Arial" panose="020B0604020202020204" pitchFamily="34" charset="0"/>
                <a:cs typeface="Arial" panose="020B0604020202020204" pitchFamily="34" charset="0"/>
              </a:rPr>
              <a:t>Follow instructions per Incident Commander</a:t>
            </a:r>
          </a:p>
        </p:txBody>
      </p:sp>
    </p:spTree>
    <p:extLst>
      <p:ext uri="{BB962C8B-B14F-4D97-AF65-F5344CB8AC3E}">
        <p14:creationId xmlns:p14="http://schemas.microsoft.com/office/powerpoint/2010/main" val="28282238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Emergency Preparedness</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119</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Text Box 4"/>
          <p:cNvSpPr txBox="1">
            <a:spLocks noChangeArrowheads="1"/>
          </p:cNvSpPr>
          <p:nvPr/>
        </p:nvSpPr>
        <p:spPr bwMode="auto">
          <a:xfrm>
            <a:off x="3657600" y="1387474"/>
            <a:ext cx="5486400" cy="830997"/>
          </a:xfrm>
          <a:prstGeom prst="rect">
            <a:avLst/>
          </a:prstGeom>
          <a:noFill/>
          <a:ln>
            <a:noFill/>
          </a:ln>
        </p:spPr>
        <p:txBody>
          <a:bodyPr>
            <a:spAutoFit/>
          </a:bodyPr>
          <a:lstStyle>
            <a:lvl1pPr eaLnBrk="0" hangingPunct="0">
              <a:spcBef>
                <a:spcPct val="20000"/>
              </a:spcBef>
              <a:buClr>
                <a:schemeClr val="tx2"/>
              </a:buClr>
              <a:buFont typeface="Times" pitchFamily="18" charset="0"/>
              <a:buChar char="•"/>
              <a:defRPr>
                <a:solidFill>
                  <a:schemeClr val="tx1"/>
                </a:solidFill>
                <a:latin typeface="Arial" charset="0"/>
                <a:ea typeface="ＭＳ Ｐゴシック" pitchFamily="34" charset="-128"/>
              </a:defRPr>
            </a:lvl1pPr>
            <a:lvl2pPr marL="742950" indent="-285750" eaLnBrk="0" hangingPunct="0">
              <a:spcBef>
                <a:spcPct val="20000"/>
              </a:spcBef>
              <a:buClr>
                <a:srgbClr val="0D1D6A"/>
              </a:buClr>
              <a:buFont typeface="Times" pitchFamily="18" charset="0"/>
              <a:buChar char="•"/>
              <a:defRPr sz="1600">
                <a:solidFill>
                  <a:schemeClr val="tx1"/>
                </a:solidFill>
                <a:latin typeface="Arial" charset="0"/>
                <a:ea typeface="ＭＳ Ｐゴシック" pitchFamily="34" charset="-128"/>
              </a:defRPr>
            </a:lvl2pPr>
            <a:lvl3pPr marL="1143000" indent="-228600" eaLnBrk="0" hangingPunct="0">
              <a:spcBef>
                <a:spcPct val="20000"/>
              </a:spcBef>
              <a:buChar char="•"/>
              <a:defRPr sz="1400">
                <a:solidFill>
                  <a:schemeClr val="tx1"/>
                </a:solidFill>
                <a:latin typeface="Arial" charset="0"/>
                <a:ea typeface="ＭＳ Ｐゴシック" pitchFamily="34" charset="-128"/>
              </a:defRPr>
            </a:lvl3pPr>
            <a:lvl4pPr marL="1600200" indent="-228600" eaLnBrk="0" hangingPunct="0">
              <a:spcBef>
                <a:spcPct val="20000"/>
              </a:spcBef>
              <a:buChar char="–"/>
              <a:defRPr sz="1200">
                <a:solidFill>
                  <a:schemeClr val="tx1"/>
                </a:solidFill>
                <a:latin typeface="Arial" charset="0"/>
                <a:ea typeface="ＭＳ Ｐゴシック" pitchFamily="34" charset="-128"/>
              </a:defRPr>
            </a:lvl4pPr>
            <a:lvl5pPr marL="2057400" indent="-228600" eaLnBrk="0" hangingPunct="0">
              <a:spcBef>
                <a:spcPct val="20000"/>
              </a:spcBef>
              <a:buChar char="»"/>
              <a:defRPr sz="1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charset="0"/>
                <a:ea typeface="ＭＳ Ｐゴシック" pitchFamily="34" charset="-128"/>
              </a:defRPr>
            </a:lvl9pPr>
          </a:lstStyle>
          <a:p>
            <a:pPr eaLnBrk="1" hangingPunct="1">
              <a:spcBef>
                <a:spcPct val="50000"/>
              </a:spcBef>
              <a:buClr>
                <a:schemeClr val="hlink"/>
              </a:buClr>
              <a:buSzPct val="85000"/>
              <a:buFont typeface="Times" pitchFamily="18" charset="0"/>
              <a:buNone/>
              <a:defRPr/>
            </a:pPr>
            <a:r>
              <a:rPr lang="en-US" altLang="en-US" sz="2400" b="1">
                <a:solidFill>
                  <a:srgbClr val="002060"/>
                </a:solidFill>
                <a:latin typeface="Arial" panose="020B0604020202020204" pitchFamily="34" charset="0"/>
                <a:cs typeface="Arial" panose="020B0604020202020204" pitchFamily="34" charset="0"/>
              </a:rPr>
              <a:t>Hospital Incident Command System (HICS)</a:t>
            </a:r>
          </a:p>
        </p:txBody>
      </p:sp>
      <p:pic>
        <p:nvPicPr>
          <p:cNvPr id="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8" y="1163638"/>
            <a:ext cx="3217862"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Grp="1" noChangeArrowheads="1"/>
          </p:cNvSpPr>
          <p:nvPr>
            <p:ph idx="1"/>
          </p:nvPr>
        </p:nvSpPr>
        <p:spPr>
          <a:xfrm>
            <a:off x="3602793" y="2376451"/>
            <a:ext cx="5299075" cy="3048000"/>
          </a:xfrm>
        </p:spPr>
        <p:txBody>
          <a:bodyPr/>
          <a:lstStyle/>
          <a:p>
            <a:pPr marL="0" indent="0" eaLnBrk="1" hangingPunct="1">
              <a:lnSpc>
                <a:spcPct val="85000"/>
              </a:lnSpc>
              <a:spcBef>
                <a:spcPct val="40000"/>
              </a:spcBef>
              <a:buClr>
                <a:schemeClr val="tx1"/>
              </a:buClr>
              <a:buSzPct val="85000"/>
              <a:buFont typeface="Times" pitchFamily="18" charset="0"/>
              <a:buNone/>
              <a:defRPr/>
            </a:pPr>
            <a:r>
              <a:rPr lang="en-US" altLang="en-US" sz="2400">
                <a:solidFill>
                  <a:srgbClr val="002060"/>
                </a:solidFill>
                <a:ea typeface="+mn-ea"/>
              </a:rPr>
              <a:t> </a:t>
            </a:r>
            <a:r>
              <a:rPr lang="en-US" altLang="en-US" sz="2400">
                <a:solidFill>
                  <a:srgbClr val="002060"/>
                </a:solidFill>
                <a:latin typeface="Arial" panose="020B0604020202020204" pitchFamily="34" charset="0"/>
                <a:cs typeface="Arial" panose="020B0604020202020204" pitchFamily="34" charset="0"/>
              </a:rPr>
              <a:t>An all-hazards tool that:</a:t>
            </a:r>
          </a:p>
          <a:p>
            <a:pPr eaLnBrk="1" hangingPunct="1">
              <a:spcBef>
                <a:spcPts val="1440"/>
              </a:spcBef>
              <a:buClr>
                <a:schemeClr val="tx1"/>
              </a:buClr>
              <a:buSzPct val="85000"/>
              <a:buFont typeface="Arial" charset="0"/>
              <a:buChar char="•"/>
              <a:defRPr/>
            </a:pPr>
            <a:r>
              <a:rPr lang="en-US" altLang="en-US" sz="2400">
                <a:solidFill>
                  <a:srgbClr val="002060"/>
                </a:solidFill>
                <a:latin typeface="Arial" panose="020B0604020202020204" pitchFamily="34" charset="0"/>
                <a:cs typeface="Arial" panose="020B0604020202020204" pitchFamily="34" charset="0"/>
              </a:rPr>
              <a:t>Provides a clear chain of command and manages resources.</a:t>
            </a:r>
          </a:p>
          <a:p>
            <a:pPr eaLnBrk="1" hangingPunct="1">
              <a:spcBef>
                <a:spcPts val="1440"/>
              </a:spcBef>
              <a:buClr>
                <a:schemeClr val="tx1"/>
              </a:buClr>
              <a:buSzPct val="85000"/>
              <a:buFont typeface="Arial" charset="0"/>
              <a:buChar char="•"/>
              <a:defRPr/>
            </a:pPr>
            <a:r>
              <a:rPr lang="en-US" altLang="en-US" sz="2400">
                <a:solidFill>
                  <a:srgbClr val="002060"/>
                </a:solidFill>
                <a:latin typeface="Arial" panose="020B0604020202020204" pitchFamily="34" charset="0"/>
                <a:cs typeface="Arial" panose="020B0604020202020204" pitchFamily="34" charset="0"/>
              </a:rPr>
              <a:t>Is flexible depending on the type of incident.</a:t>
            </a:r>
          </a:p>
          <a:p>
            <a:pPr eaLnBrk="1" hangingPunct="1">
              <a:spcBef>
                <a:spcPts val="1440"/>
              </a:spcBef>
              <a:buClr>
                <a:schemeClr val="tx1"/>
              </a:buClr>
              <a:buSzPct val="85000"/>
              <a:buFont typeface="Arial" charset="0"/>
              <a:buChar char="•"/>
              <a:defRPr/>
            </a:pPr>
            <a:r>
              <a:rPr lang="en-US" altLang="en-US" sz="2400">
                <a:solidFill>
                  <a:srgbClr val="002060"/>
                </a:solidFill>
                <a:latin typeface="Arial" panose="020B0604020202020204" pitchFamily="34" charset="0"/>
                <a:cs typeface="Arial" panose="020B0604020202020204" pitchFamily="34" charset="0"/>
              </a:rPr>
              <a:t>May involve the entire hospital community.</a:t>
            </a:r>
          </a:p>
        </p:txBody>
      </p:sp>
    </p:spTree>
    <p:extLst>
      <p:ext uri="{BB962C8B-B14F-4D97-AF65-F5344CB8AC3E}">
        <p14:creationId xmlns:p14="http://schemas.microsoft.com/office/powerpoint/2010/main" val="356920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968" t="51117" r="58953"/>
          <a:stretch/>
        </p:blipFill>
        <p:spPr>
          <a:xfrm>
            <a:off x="2779588" y="1993797"/>
            <a:ext cx="3625701" cy="3562188"/>
          </a:xfrm>
          <a:prstGeom prst="rect">
            <a:avLst/>
          </a:prstGeom>
        </p:spPr>
      </p:pic>
      <p:sp>
        <p:nvSpPr>
          <p:cNvPr id="4" name="Title 1"/>
          <p:cNvSpPr txBox="1">
            <a:spLocks/>
          </p:cNvSpPr>
          <p:nvPr/>
        </p:nvSpPr>
        <p:spPr>
          <a:xfrm>
            <a:off x="202019" y="115993"/>
            <a:ext cx="9274258" cy="707048"/>
          </a:xfrm>
          <a:prstGeom prst="rect">
            <a:avLst/>
          </a:prstGeom>
        </p:spPr>
        <p:txBody>
          <a:bodyPr vert="horz" lIns="0" tIns="0" rIns="0" bIns="0" rtlCol="0" anchor="t" anchorCtr="0">
            <a:noAutofit/>
          </a:bodyPr>
          <a:lstStyle>
            <a:lvl1pPr algn="ctr" defTabSz="457200" rtl="0" eaLnBrk="1" latinLnBrk="0" hangingPunct="1">
              <a:spcBef>
                <a:spcPct val="0"/>
              </a:spcBef>
              <a:buNone/>
              <a:defRPr sz="4400" b="0" i="0" kern="1200">
                <a:solidFill>
                  <a:srgbClr val="616365"/>
                </a:solidFill>
                <a:latin typeface="Arial Bold"/>
                <a:ea typeface="+mj-ea"/>
                <a:cs typeface="Arial Bold"/>
              </a:defRPr>
            </a:lvl1pPr>
          </a:lstStyle>
          <a:p>
            <a:endParaRPr lang="en-US" sz="3200">
              <a:solidFill>
                <a:schemeClr val="accent1"/>
              </a:solidFill>
            </a:endParaRPr>
          </a:p>
        </p:txBody>
      </p:sp>
      <p:sp>
        <p:nvSpPr>
          <p:cNvPr id="5" name="Content Placeholder 2"/>
          <p:cNvSpPr txBox="1">
            <a:spLocks/>
          </p:cNvSpPr>
          <p:nvPr/>
        </p:nvSpPr>
        <p:spPr>
          <a:xfrm>
            <a:off x="719209" y="841313"/>
            <a:ext cx="6527396" cy="4627692"/>
          </a:xfrm>
          <a:prstGeom prst="rect">
            <a:avLst/>
          </a:prstGeom>
        </p:spPr>
        <p:txBody>
          <a:bodyPr lIns="0" tIns="0" rIns="0" bIns="0" numCol="1" spcCol="1143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82880">
              <a:spcBef>
                <a:spcPts val="900"/>
              </a:spcBef>
            </a:pPr>
            <a:endParaRPr lang="en-US" sz="1200"/>
          </a:p>
        </p:txBody>
      </p:sp>
      <p:sp>
        <p:nvSpPr>
          <p:cNvPr id="2" name="Title 1"/>
          <p:cNvSpPr>
            <a:spLocks noGrp="1"/>
          </p:cNvSpPr>
          <p:nvPr>
            <p:ph type="title"/>
          </p:nvPr>
        </p:nvSpPr>
        <p:spPr>
          <a:xfrm>
            <a:off x="2941" y="397262"/>
            <a:ext cx="9703890" cy="324000"/>
          </a:xfrm>
        </p:spPr>
        <p:txBody>
          <a:bodyPr>
            <a:noAutofit/>
          </a:bodyPr>
          <a:lstStyle/>
          <a:p>
            <a:r>
              <a:rPr lang="en-US" sz="3550" b="1">
                <a:solidFill>
                  <a:srgbClr val="002060"/>
                </a:solidFill>
                <a:latin typeface="Arial" panose="020B0604020202020204" pitchFamily="34" charset="0"/>
                <a:cs typeface="Arial" panose="020B0604020202020204" pitchFamily="34" charset="0"/>
              </a:rPr>
              <a:t>Beth Israel Lahey Health Operating Model </a:t>
            </a:r>
          </a:p>
        </p:txBody>
      </p:sp>
      <p:sp>
        <p:nvSpPr>
          <p:cNvPr id="8" name="TextBox 7"/>
          <p:cNvSpPr txBox="1"/>
          <p:nvPr/>
        </p:nvSpPr>
        <p:spPr>
          <a:xfrm>
            <a:off x="3573176" y="5671589"/>
            <a:ext cx="2735218" cy="1169551"/>
          </a:xfrm>
          <a:prstGeom prst="rect">
            <a:avLst/>
          </a:prstGeom>
          <a:noFill/>
        </p:spPr>
        <p:txBody>
          <a:bodyPr wrap="square" rtlCol="0">
            <a:spAutoFit/>
          </a:bodyPr>
          <a:lstStyle/>
          <a:p>
            <a:pPr marL="169863" indent="-169863">
              <a:buFont typeface="Arial" panose="020B0604020202020204" pitchFamily="34" charset="0"/>
              <a:buChar char="•"/>
            </a:pPr>
            <a:r>
              <a:rPr lang="en-US" sz="1400" b="1">
                <a:solidFill>
                  <a:schemeClr val="tx2"/>
                </a:solidFill>
                <a:latin typeface="Arial" panose="020B0604020202020204" pitchFamily="34" charset="0"/>
                <a:cs typeface="Arial" panose="020B0604020202020204" pitchFamily="34" charset="0"/>
              </a:rPr>
              <a:t>Academic medical centers</a:t>
            </a:r>
          </a:p>
          <a:p>
            <a:pPr marL="169863" indent="-169863">
              <a:buFont typeface="Arial" panose="020B0604020202020204" pitchFamily="34" charset="0"/>
              <a:buChar char="•"/>
            </a:pPr>
            <a:r>
              <a:rPr lang="en-US" sz="1400" b="1">
                <a:solidFill>
                  <a:schemeClr val="tx2"/>
                </a:solidFill>
                <a:latin typeface="Arial" panose="020B0604020202020204" pitchFamily="34" charset="0"/>
                <a:cs typeface="Arial" panose="020B0604020202020204" pitchFamily="34" charset="0"/>
              </a:rPr>
              <a:t>Teaching hospitals</a:t>
            </a:r>
          </a:p>
          <a:p>
            <a:pPr marL="169863" indent="-169863">
              <a:buFont typeface="Arial" panose="020B0604020202020204" pitchFamily="34" charset="0"/>
              <a:buChar char="•"/>
            </a:pPr>
            <a:r>
              <a:rPr lang="en-US" sz="1400" b="1">
                <a:solidFill>
                  <a:schemeClr val="tx2"/>
                </a:solidFill>
                <a:latin typeface="Arial" panose="020B0604020202020204" pitchFamily="34" charset="0"/>
                <a:cs typeface="Arial" panose="020B0604020202020204" pitchFamily="34" charset="0"/>
              </a:rPr>
              <a:t>Specialty hospitals</a:t>
            </a:r>
          </a:p>
          <a:p>
            <a:pPr marL="169863" indent="-169863">
              <a:buFont typeface="Arial" panose="020B0604020202020204" pitchFamily="34" charset="0"/>
              <a:buChar char="•"/>
            </a:pPr>
            <a:r>
              <a:rPr lang="en-US" sz="1400" b="1">
                <a:solidFill>
                  <a:schemeClr val="tx2"/>
                </a:solidFill>
                <a:latin typeface="Arial" panose="020B0604020202020204" pitchFamily="34" charset="0"/>
                <a:cs typeface="Arial" panose="020B0604020202020204" pitchFamily="34" charset="0"/>
              </a:rPr>
              <a:t>Community hospitals</a:t>
            </a:r>
          </a:p>
          <a:p>
            <a:pPr marL="169863" indent="-169863">
              <a:buFont typeface="Arial" panose="020B0604020202020204" pitchFamily="34" charset="0"/>
              <a:buChar char="•"/>
            </a:pPr>
            <a:r>
              <a:rPr lang="en-US" sz="1400" b="1">
                <a:solidFill>
                  <a:schemeClr val="tx2"/>
                </a:solidFill>
                <a:latin typeface="Arial" panose="020B0604020202020204" pitchFamily="34" charset="0"/>
                <a:cs typeface="Arial" panose="020B0604020202020204" pitchFamily="34" charset="0"/>
              </a:rPr>
              <a:t>Ambulatory centers</a:t>
            </a:r>
          </a:p>
        </p:txBody>
      </p:sp>
      <p:sp>
        <p:nvSpPr>
          <p:cNvPr id="14" name="TextBox 13"/>
          <p:cNvSpPr txBox="1"/>
          <p:nvPr/>
        </p:nvSpPr>
        <p:spPr>
          <a:xfrm>
            <a:off x="719209" y="2716296"/>
            <a:ext cx="2389226" cy="738664"/>
          </a:xfrm>
          <a:prstGeom prst="rect">
            <a:avLst/>
          </a:prstGeom>
          <a:noFill/>
        </p:spPr>
        <p:txBody>
          <a:bodyPr wrap="square" rtlCol="0">
            <a:spAutoFit/>
          </a:bodyPr>
          <a:lstStyle/>
          <a:p>
            <a:r>
              <a:rPr lang="en-US" sz="1400" b="1">
                <a:solidFill>
                  <a:schemeClr val="tx2"/>
                </a:solidFill>
                <a:latin typeface="Arial" panose="020B0604020202020204" pitchFamily="34" charset="0"/>
                <a:cs typeface="Arial" panose="020B0604020202020204" pitchFamily="34" charset="0"/>
              </a:rPr>
              <a:t>System network of employed physicians throughout our region</a:t>
            </a:r>
          </a:p>
        </p:txBody>
      </p:sp>
      <p:sp>
        <p:nvSpPr>
          <p:cNvPr id="15" name="TextBox 14"/>
          <p:cNvSpPr txBox="1"/>
          <p:nvPr/>
        </p:nvSpPr>
        <p:spPr>
          <a:xfrm>
            <a:off x="6517782" y="2716296"/>
            <a:ext cx="2572428" cy="954107"/>
          </a:xfrm>
          <a:prstGeom prst="rect">
            <a:avLst/>
          </a:prstGeom>
          <a:noFill/>
        </p:spPr>
        <p:txBody>
          <a:bodyPr wrap="square" rtlCol="0">
            <a:spAutoFit/>
          </a:bodyPr>
          <a:lstStyle/>
          <a:p>
            <a:pPr marL="169863" indent="-169863">
              <a:buFont typeface="Arial" panose="020B0604020202020204" pitchFamily="34" charset="0"/>
              <a:buChar char="•"/>
            </a:pPr>
            <a:r>
              <a:rPr lang="en-US" sz="1400" b="1">
                <a:solidFill>
                  <a:schemeClr val="tx2"/>
                </a:solidFill>
                <a:latin typeface="Arial" panose="020B0604020202020204" pitchFamily="34" charset="0"/>
                <a:cs typeface="Arial" panose="020B0604020202020204" pitchFamily="34" charset="0"/>
              </a:rPr>
              <a:t>Clinically integrated network (BILPN)</a:t>
            </a:r>
          </a:p>
          <a:p>
            <a:pPr marL="169863" indent="-169863">
              <a:buFont typeface="Arial" panose="020B0604020202020204" pitchFamily="34" charset="0"/>
              <a:buChar char="•"/>
            </a:pPr>
            <a:r>
              <a:rPr lang="en-US" sz="1400" b="1">
                <a:solidFill>
                  <a:schemeClr val="tx2"/>
                </a:solidFill>
                <a:latin typeface="Arial" panose="020B0604020202020204" pitchFamily="34" charset="0"/>
                <a:cs typeface="Arial" panose="020B0604020202020204" pitchFamily="34" charset="0"/>
              </a:rPr>
              <a:t>Behavioral health</a:t>
            </a:r>
          </a:p>
          <a:p>
            <a:pPr marL="169863" indent="-169863">
              <a:buFont typeface="Arial" panose="020B0604020202020204" pitchFamily="34" charset="0"/>
              <a:buChar char="•"/>
            </a:pPr>
            <a:r>
              <a:rPr lang="en-US" sz="1400" b="1">
                <a:solidFill>
                  <a:schemeClr val="tx2"/>
                </a:solidFill>
                <a:latin typeface="Arial" panose="020B0604020202020204" pitchFamily="34" charset="0"/>
                <a:cs typeface="Arial" panose="020B0604020202020204" pitchFamily="34" charset="0"/>
              </a:rPr>
              <a:t>Continuing care</a:t>
            </a:r>
          </a:p>
        </p:txBody>
      </p:sp>
      <p:sp>
        <p:nvSpPr>
          <p:cNvPr id="16" name="TextBox 15"/>
          <p:cNvSpPr txBox="1"/>
          <p:nvPr/>
        </p:nvSpPr>
        <p:spPr>
          <a:xfrm>
            <a:off x="2745446" y="1078506"/>
            <a:ext cx="4218880" cy="954107"/>
          </a:xfrm>
          <a:prstGeom prst="rect">
            <a:avLst/>
          </a:prstGeom>
          <a:noFill/>
        </p:spPr>
        <p:txBody>
          <a:bodyPr wrap="square" rtlCol="0">
            <a:spAutoFit/>
          </a:bodyPr>
          <a:lstStyle/>
          <a:p>
            <a:r>
              <a:rPr lang="en-US" sz="1400" b="1">
                <a:solidFill>
                  <a:schemeClr val="tx2"/>
                </a:solidFill>
                <a:latin typeface="Arial" panose="020B0604020202020204" pitchFamily="34" charset="0"/>
                <a:cs typeface="Arial" panose="020B0604020202020204" pitchFamily="34" charset="0"/>
              </a:rPr>
              <a:t>Administrative and operational services and functions that are shared across the system to achieve greater efficiency and effectiveness</a:t>
            </a:r>
          </a:p>
          <a:p>
            <a:endParaRPr lang="en-US" sz="1400">
              <a:solidFill>
                <a:schemeClr val="tx2"/>
              </a:solidFill>
            </a:endParaRPr>
          </a:p>
        </p:txBody>
      </p:sp>
      <p:sp>
        <p:nvSpPr>
          <p:cNvPr id="3" name="Isosceles Triangle 2"/>
          <p:cNvSpPr/>
          <p:nvPr/>
        </p:nvSpPr>
        <p:spPr>
          <a:xfrm rot="5400000">
            <a:off x="2658567" y="2832838"/>
            <a:ext cx="242047" cy="25101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6200000">
            <a:off x="6284266" y="2960121"/>
            <a:ext cx="242047" cy="2510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4558295" y="5420577"/>
            <a:ext cx="242047" cy="25101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10800000">
            <a:off x="4456582" y="1770014"/>
            <a:ext cx="242047" cy="251012"/>
          </a:xfrm>
          <a:prstGeom prst="triangle">
            <a:avLst/>
          </a:prstGeom>
          <a:solidFill>
            <a:srgbClr val="066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Tree>
    <p:extLst>
      <p:ext uri="{BB962C8B-B14F-4D97-AF65-F5344CB8AC3E}">
        <p14:creationId xmlns:p14="http://schemas.microsoft.com/office/powerpoint/2010/main" val="3624231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D3693582-FB88-2E44-B711-E33E220A187C}" type="slidenum">
              <a:rPr lang="en-US" sz="1000" smtClean="0">
                <a:solidFill>
                  <a:schemeClr val="bg1"/>
                </a:solidFill>
                <a:latin typeface="Arial" charset="0"/>
                <a:ea typeface="Arial" charset="0"/>
                <a:cs typeface="Arial" charset="0"/>
              </a:rPr>
              <a:t>120</a:t>
            </a:fld>
            <a:endParaRPr lang="en-US" sz="1000">
              <a:solidFill>
                <a:schemeClr val="bg1"/>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31798" y="6405418"/>
            <a:ext cx="2736273" cy="286330"/>
          </a:xfrm>
          <a:prstGeom prst="rect">
            <a:avLst/>
          </a:prstGeom>
          <a:noFill/>
        </p:spPr>
        <p:txBody>
          <a:bodyPr wrap="square" lIns="0" tIns="0" rIns="0" bIns="0" rtlCol="0">
            <a:noAutofit/>
          </a:bodyPr>
          <a:lstStyle/>
          <a:p>
            <a:pPr>
              <a:lnSpc>
                <a:spcPts val="2200"/>
              </a:lnSpc>
            </a:pPr>
            <a:r>
              <a:rPr lang="en-US" sz="1000" dirty="0">
                <a:solidFill>
                  <a:schemeClr val="bg1"/>
                </a:solidFill>
                <a:latin typeface="Arial" charset="0"/>
                <a:ea typeface="Arial" charset="0"/>
                <a:cs typeface="Arial" charset="0"/>
              </a:rPr>
              <a:t>New Employee Orientation</a:t>
            </a:r>
          </a:p>
        </p:txBody>
      </p:sp>
      <p:sp>
        <p:nvSpPr>
          <p:cNvPr id="2" name="TextBox 1"/>
          <p:cNvSpPr txBox="1"/>
          <p:nvPr/>
        </p:nvSpPr>
        <p:spPr>
          <a:xfrm>
            <a:off x="1022208" y="3883135"/>
            <a:ext cx="7099582" cy="1737976"/>
          </a:xfrm>
          <a:prstGeom prst="rect">
            <a:avLst/>
          </a:prstGeom>
          <a:noFill/>
        </p:spPr>
        <p:txBody>
          <a:bodyPr wrap="square" rtlCol="0">
            <a:spAutoFit/>
          </a:bodyPr>
          <a:lstStyle/>
          <a:p>
            <a:pPr marL="0" marR="0" algn="ctr">
              <a:lnSpc>
                <a:spcPct val="107000"/>
              </a:lnSpc>
              <a:spcBef>
                <a:spcPts val="0"/>
              </a:spcBef>
              <a:spcAft>
                <a:spcPts val="800"/>
              </a:spcAft>
            </a:pPr>
            <a:r>
              <a:rPr lang="en-US" sz="4800" b="1" dirty="0">
                <a:solidFill>
                  <a:schemeClr val="bg1"/>
                </a:solidFill>
                <a:effectLst/>
                <a:latin typeface="Foco" panose="020B0504050202020203" pitchFamily="34" charset="0"/>
                <a:ea typeface="Calibri" panose="020F0502020204030204" pitchFamily="34" charset="0"/>
                <a:cs typeface="Times New Roman" panose="02020603050405020304" pitchFamily="18" charset="0"/>
              </a:rPr>
              <a:t>Department of </a:t>
            </a:r>
          </a:p>
          <a:p>
            <a:pPr marL="0" marR="0" algn="ctr">
              <a:lnSpc>
                <a:spcPct val="107000"/>
              </a:lnSpc>
              <a:spcBef>
                <a:spcPts val="0"/>
              </a:spcBef>
              <a:spcAft>
                <a:spcPts val="800"/>
              </a:spcAft>
            </a:pPr>
            <a:r>
              <a:rPr lang="en-US" sz="4800" b="1" dirty="0">
                <a:solidFill>
                  <a:schemeClr val="bg1"/>
                </a:solidFill>
                <a:effectLst/>
                <a:latin typeface="Foco" panose="020B0504050202020203" pitchFamily="34" charset="0"/>
                <a:ea typeface="Calibri" panose="020F0502020204030204" pitchFamily="34" charset="0"/>
                <a:cs typeface="Times New Roman" panose="02020603050405020304" pitchFamily="18" charset="0"/>
              </a:rPr>
              <a:t>Public Safety and Security</a:t>
            </a:r>
            <a:endParaRPr lang="en-US"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71AA7EC-614E-4F2A-8497-6D37743832EF}"/>
              </a:ext>
            </a:extLst>
          </p:cNvPr>
          <p:cNvPicPr>
            <a:picLocks noChangeAspect="1"/>
          </p:cNvPicPr>
          <p:nvPr/>
        </p:nvPicPr>
        <p:blipFill>
          <a:blip r:embed="rId3"/>
          <a:stretch>
            <a:fillRect/>
          </a:stretch>
        </p:blipFill>
        <p:spPr>
          <a:xfrm>
            <a:off x="3157537" y="166252"/>
            <a:ext cx="2828925" cy="3362325"/>
          </a:xfrm>
          <a:prstGeom prst="rect">
            <a:avLst/>
          </a:prstGeom>
        </p:spPr>
      </p:pic>
    </p:spTree>
    <p:extLst>
      <p:ext uri="{BB962C8B-B14F-4D97-AF65-F5344CB8AC3E}">
        <p14:creationId xmlns:p14="http://schemas.microsoft.com/office/powerpoint/2010/main" val="2055626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9612" y="487838"/>
            <a:ext cx="6717145" cy="553998"/>
          </a:xfrm>
          <a:prstGeom prst="rect">
            <a:avLst/>
          </a:prstGeom>
          <a:noFill/>
        </p:spPr>
        <p:txBody>
          <a:bodyPr wrap="square" lIns="0" tIns="0" rIns="0" bIns="0" rtlCol="0">
            <a:noAutofit/>
          </a:bodyPr>
          <a:lstStyle/>
          <a:p>
            <a:pPr>
              <a:lnSpc>
                <a:spcPts val="2200"/>
              </a:lnSpc>
            </a:pPr>
            <a:r>
              <a:rPr lang="en-US" altLang="en-US" sz="3600" b="1" dirty="0">
                <a:solidFill>
                  <a:srgbClr val="002060"/>
                </a:solidFill>
                <a:latin typeface="Foco" panose="020B0504050202020203" pitchFamily="34" charset="0"/>
                <a:cs typeface="Arial" panose="020B0604020202020204" pitchFamily="34" charset="0"/>
              </a:rPr>
              <a:t>Public Safety &amp; Security</a:t>
            </a:r>
            <a:endParaRPr lang="en-US" sz="3600" b="1" dirty="0">
              <a:solidFill>
                <a:srgbClr val="002060"/>
              </a:solidFill>
              <a:latin typeface="Foco" panose="020B0504050202020203"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121</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Rectangle 3"/>
          <p:cNvSpPr>
            <a:spLocks noGrp="1" noChangeArrowheads="1"/>
          </p:cNvSpPr>
          <p:nvPr>
            <p:ph idx="1"/>
          </p:nvPr>
        </p:nvSpPr>
        <p:spPr>
          <a:xfrm>
            <a:off x="388073" y="1400905"/>
            <a:ext cx="7000815" cy="4191000"/>
          </a:xfrm>
        </p:spPr>
        <p:txBody>
          <a:bodyPr>
            <a:normAutofit fontScale="92500" lnSpcReduction="20000"/>
          </a:bodyPr>
          <a:lstStyle/>
          <a:p>
            <a:pPr marL="0" indent="0" eaLnBrk="1" hangingPunct="1">
              <a:buFont typeface="Times" pitchFamily="18" charset="0"/>
              <a:buNone/>
              <a:defRPr/>
            </a:pPr>
            <a:r>
              <a:rPr lang="en-US" altLang="en-US" sz="2400" b="1" dirty="0">
                <a:solidFill>
                  <a:srgbClr val="002060"/>
                </a:solidFill>
                <a:latin typeface="Arial" panose="020B0604020202020204" pitchFamily="34" charset="0"/>
                <a:cs typeface="Arial" panose="020B0604020202020204" pitchFamily="34" charset="0"/>
              </a:rPr>
              <a:t>Here to support our patients, visitors and staff.</a:t>
            </a:r>
          </a:p>
          <a:p>
            <a:pPr marL="0" indent="0" eaLnBrk="1" hangingPunct="1">
              <a:buFont typeface="Times" pitchFamily="18" charset="0"/>
              <a:buNone/>
              <a:defRPr/>
            </a:pPr>
            <a:endParaRPr lang="en-US" altLang="en-US" sz="2400" b="1" dirty="0">
              <a:solidFill>
                <a:srgbClr val="002060"/>
              </a:solidFill>
              <a:latin typeface="Arial" panose="020B0604020202020204" pitchFamily="34" charset="0"/>
              <a:cs typeface="Arial" panose="020B0604020202020204" pitchFamily="34" charset="0"/>
            </a:endParaRPr>
          </a:p>
          <a:p>
            <a:pPr marL="0" indent="0" eaLnBrk="1" hangingPunct="1">
              <a:buFont typeface="Times" pitchFamily="18" charset="0"/>
              <a:buNone/>
              <a:defRPr/>
            </a:pPr>
            <a:r>
              <a:rPr lang="en-US" altLang="en-US" sz="2400" b="1" dirty="0">
                <a:solidFill>
                  <a:srgbClr val="002060"/>
                </a:solidFill>
                <a:latin typeface="Arial" panose="020B0604020202020204" pitchFamily="34" charset="0"/>
                <a:cs typeface="Arial" panose="020B0604020202020204" pitchFamily="34" charset="0"/>
              </a:rPr>
              <a:t>Responsible for:</a:t>
            </a:r>
          </a:p>
          <a:p>
            <a:pPr marL="0" indent="0" eaLnBrk="1" hangingPunct="1">
              <a:buFont typeface="Times" pitchFamily="18" charset="0"/>
              <a:buNone/>
              <a:defRPr/>
            </a:pPr>
            <a:endParaRPr lang="en-US" altLang="en-US" sz="2400" b="1" dirty="0">
              <a:solidFill>
                <a:srgbClr val="002060"/>
              </a:solidFill>
              <a:latin typeface="Arial" panose="020B0604020202020204" pitchFamily="34" charset="0"/>
              <a:cs typeface="Arial" panose="020B0604020202020204" pitchFamily="34" charset="0"/>
            </a:endParaRPr>
          </a:p>
          <a:p>
            <a:pPr lvl="1" eaLnBrk="1" hangingPunct="1">
              <a:defRPr/>
            </a:pPr>
            <a:r>
              <a:rPr lang="en-US" altLang="en-US" dirty="0">
                <a:solidFill>
                  <a:srgbClr val="002060"/>
                </a:solidFill>
                <a:latin typeface="Arial" panose="020B0604020202020204" pitchFamily="34" charset="0"/>
                <a:cs typeface="Arial" panose="020B0604020202020204" pitchFamily="34" charset="0"/>
              </a:rPr>
              <a:t>Responding to Code Gray/Code Silver     </a:t>
            </a:r>
          </a:p>
          <a:p>
            <a:pPr marL="457200" lvl="1" indent="0" eaLnBrk="1" hangingPunct="1">
              <a:buNone/>
              <a:defRPr/>
            </a:pPr>
            <a:r>
              <a:rPr lang="en-US" altLang="en-US" dirty="0">
                <a:solidFill>
                  <a:srgbClr val="002060"/>
                </a:solidFill>
                <a:latin typeface="Arial" panose="020B0604020202020204" pitchFamily="34" charset="0"/>
                <a:cs typeface="Arial" panose="020B0604020202020204" pitchFamily="34" charset="0"/>
              </a:rPr>
              <a:t>   (De-escalation)</a:t>
            </a:r>
          </a:p>
          <a:p>
            <a:pPr lvl="1" eaLnBrk="1" hangingPunct="1">
              <a:defRPr/>
            </a:pPr>
            <a:r>
              <a:rPr lang="en-US" altLang="en-US" dirty="0">
                <a:solidFill>
                  <a:srgbClr val="002060"/>
                </a:solidFill>
                <a:latin typeface="Arial" panose="020B0604020202020204" pitchFamily="34" charset="0"/>
                <a:cs typeface="Arial" panose="020B0604020202020204" pitchFamily="34" charset="0"/>
              </a:rPr>
              <a:t>Patient Security Watches</a:t>
            </a:r>
          </a:p>
          <a:p>
            <a:pPr lvl="1" eaLnBrk="1" hangingPunct="1">
              <a:defRPr/>
            </a:pPr>
            <a:r>
              <a:rPr lang="en-US" altLang="en-US" dirty="0">
                <a:solidFill>
                  <a:srgbClr val="002060"/>
                </a:solidFill>
                <a:latin typeface="Arial" panose="020B0604020202020204" pitchFamily="34" charset="0"/>
                <a:cs typeface="Arial" panose="020B0604020202020204" pitchFamily="34" charset="0"/>
              </a:rPr>
              <a:t>Campus Patrols</a:t>
            </a:r>
          </a:p>
          <a:p>
            <a:pPr lvl="1" eaLnBrk="1" hangingPunct="1">
              <a:defRPr/>
            </a:pPr>
            <a:r>
              <a:rPr lang="en-US" altLang="en-US" dirty="0">
                <a:solidFill>
                  <a:srgbClr val="002060"/>
                </a:solidFill>
                <a:latin typeface="Arial" panose="020B0604020202020204" pitchFamily="34" charset="0"/>
                <a:cs typeface="Arial" panose="020B0604020202020204" pitchFamily="34" charset="0"/>
              </a:rPr>
              <a:t>Parking Compliance</a:t>
            </a:r>
          </a:p>
          <a:p>
            <a:pPr lvl="1" eaLnBrk="1" hangingPunct="1">
              <a:defRPr/>
            </a:pPr>
            <a:r>
              <a:rPr lang="en-US" altLang="en-US" dirty="0">
                <a:solidFill>
                  <a:srgbClr val="002060"/>
                </a:solidFill>
                <a:latin typeface="Arial" panose="020B0604020202020204" pitchFamily="34" charset="0"/>
                <a:cs typeface="Arial" panose="020B0604020202020204" pitchFamily="34" charset="0"/>
              </a:rPr>
              <a:t>Escorts to Cars during Off Hours</a:t>
            </a:r>
          </a:p>
          <a:p>
            <a:pPr lvl="1" eaLnBrk="1" hangingPunct="1">
              <a:defRPr/>
            </a:pPr>
            <a:r>
              <a:rPr lang="en-US" altLang="en-US" dirty="0">
                <a:solidFill>
                  <a:srgbClr val="002060"/>
                </a:solidFill>
                <a:latin typeface="Arial" panose="020B0604020202020204" pitchFamily="34" charset="0"/>
                <a:cs typeface="Arial" panose="020B0604020202020204" pitchFamily="34" charset="0"/>
              </a:rPr>
              <a:t>Employee badging</a:t>
            </a:r>
          </a:p>
          <a:p>
            <a:pPr lvl="1" eaLnBrk="1" hangingPunct="1">
              <a:defRPr/>
            </a:pPr>
            <a:r>
              <a:rPr lang="en-US" altLang="en-US" dirty="0">
                <a:solidFill>
                  <a:srgbClr val="002060"/>
                </a:solidFill>
                <a:latin typeface="Arial" panose="020B0604020202020204" pitchFamily="34" charset="0"/>
                <a:cs typeface="Arial" panose="020B0604020202020204" pitchFamily="34" charset="0"/>
              </a:rPr>
              <a:t>Campus Access Control</a:t>
            </a:r>
          </a:p>
          <a:p>
            <a:pPr lvl="1" eaLnBrk="1" hangingPunct="1">
              <a:defRPr/>
            </a:pPr>
            <a:r>
              <a:rPr lang="en-US" altLang="en-US" dirty="0">
                <a:solidFill>
                  <a:srgbClr val="002060"/>
                </a:solidFill>
                <a:latin typeface="Arial" panose="020B0604020202020204" pitchFamily="34" charset="0"/>
                <a:cs typeface="Arial" panose="020B0604020202020204" pitchFamily="34" charset="0"/>
              </a:rPr>
              <a:t>Maintaining campus safety</a:t>
            </a:r>
          </a:p>
        </p:txBody>
      </p:sp>
      <p:pic>
        <p:nvPicPr>
          <p:cNvPr id="15" name="Picture 8" descr="H:\Milton Files\Mentoring\Public Safe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8889" y="1062181"/>
            <a:ext cx="1512979" cy="530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762A2CF-A4B5-4D63-9B4C-B1D894EEEA52}"/>
              </a:ext>
            </a:extLst>
          </p:cNvPr>
          <p:cNvPicPr>
            <a:picLocks noChangeAspect="1"/>
          </p:cNvPicPr>
          <p:nvPr/>
        </p:nvPicPr>
        <p:blipFill rotWithShape="1">
          <a:blip r:embed="rId3"/>
          <a:srcRect t="-5832" b="-10742"/>
          <a:stretch/>
        </p:blipFill>
        <p:spPr>
          <a:xfrm>
            <a:off x="7309485" y="0"/>
            <a:ext cx="1834515" cy="890515"/>
          </a:xfrm>
          <a:prstGeom prst="rect">
            <a:avLst/>
          </a:prstGeom>
        </p:spPr>
      </p:pic>
    </p:spTree>
    <p:extLst>
      <p:ext uri="{BB962C8B-B14F-4D97-AF65-F5344CB8AC3E}">
        <p14:creationId xmlns:p14="http://schemas.microsoft.com/office/powerpoint/2010/main" val="13241065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122</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363852"/>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3" name="Rectangle 2"/>
          <p:cNvSpPr/>
          <p:nvPr/>
        </p:nvSpPr>
        <p:spPr>
          <a:xfrm>
            <a:off x="431799" y="390932"/>
            <a:ext cx="6475234" cy="646331"/>
          </a:xfrm>
          <a:prstGeom prst="rect">
            <a:avLst/>
          </a:prstGeom>
        </p:spPr>
        <p:txBody>
          <a:bodyPr wrap="none">
            <a:spAutoFit/>
          </a:bodyPr>
          <a:lstStyle/>
          <a:p>
            <a:r>
              <a:rPr lang="en-US" altLang="en-US" sz="3600" b="1" dirty="0">
                <a:solidFill>
                  <a:srgbClr val="002060"/>
                </a:solidFill>
                <a:latin typeface="Foco" panose="020B0504050202020203" pitchFamily="34" charset="0"/>
                <a:cs typeface="Arial" panose="020B0604020202020204" pitchFamily="34" charset="0"/>
              </a:rPr>
              <a:t>Code Grey: Security Emergency</a:t>
            </a:r>
            <a:endParaRPr lang="en-US" sz="3600" b="1" dirty="0">
              <a:solidFill>
                <a:srgbClr val="002060"/>
              </a:solidFill>
              <a:latin typeface="Foco" panose="020B0504050202020203" pitchFamily="34" charset="0"/>
              <a:cs typeface="Arial" panose="020B0604020202020204" pitchFamily="34" charset="0"/>
            </a:endParaRPr>
          </a:p>
        </p:txBody>
      </p:sp>
      <p:sp>
        <p:nvSpPr>
          <p:cNvPr id="13" name="Rectangle 3"/>
          <p:cNvSpPr>
            <a:spLocks noGrp="1" noChangeArrowheads="1"/>
          </p:cNvSpPr>
          <p:nvPr>
            <p:ph idx="1"/>
          </p:nvPr>
        </p:nvSpPr>
        <p:spPr>
          <a:xfrm>
            <a:off x="73394" y="1061965"/>
            <a:ext cx="9144000" cy="5195615"/>
          </a:xfrm>
          <a:solidFill>
            <a:srgbClr val="C0C0C0"/>
          </a:solidFill>
        </p:spPr>
        <p:txBody>
          <a:bodyPr>
            <a:normAutofit/>
          </a:bodyPr>
          <a:lstStyle/>
          <a:p>
            <a:pPr marL="0" indent="0" eaLnBrk="1" hangingPunct="1">
              <a:buFont typeface="Times" pitchFamily="18" charset="0"/>
              <a:buNone/>
              <a:defRPr/>
            </a:pPr>
            <a:r>
              <a:rPr lang="en-US" altLang="en-US" sz="2800" b="1" u="sng" dirty="0">
                <a:ln>
                  <a:solidFill>
                    <a:schemeClr val="bg1"/>
                  </a:solidFill>
                </a:ln>
                <a:solidFill>
                  <a:srgbClr val="FF0000"/>
                </a:solidFill>
                <a:latin typeface="Arial" panose="020B0604020202020204" pitchFamily="34" charset="0"/>
                <a:cs typeface="Arial" panose="020B0604020202020204" pitchFamily="34" charset="0"/>
              </a:rPr>
              <a:t>Important:</a:t>
            </a:r>
            <a:r>
              <a:rPr lang="en-US" altLang="en-US" sz="2800" b="1" u="sng" dirty="0">
                <a:ln>
                  <a:solidFill>
                    <a:schemeClr val="bg1"/>
                  </a:solidFill>
                </a:ln>
                <a:solidFill>
                  <a:srgbClr val="009EDF"/>
                </a:solidFill>
                <a:latin typeface="Arial" panose="020B0604020202020204" pitchFamily="34" charset="0"/>
                <a:cs typeface="Arial" panose="020B0604020202020204" pitchFamily="34" charset="0"/>
              </a:rPr>
              <a:t> </a:t>
            </a:r>
            <a:r>
              <a:rPr lang="en-US" altLang="en-US" sz="2800" b="1" dirty="0">
                <a:ln>
                  <a:solidFill>
                    <a:schemeClr val="bg1"/>
                  </a:solidFill>
                </a:ln>
                <a:solidFill>
                  <a:srgbClr val="002060"/>
                </a:solidFill>
                <a:latin typeface="Arial" panose="020B0604020202020204" pitchFamily="34" charset="0"/>
                <a:cs typeface="Arial" panose="020B0604020202020204" pitchFamily="34" charset="0"/>
              </a:rPr>
              <a:t>Remember that the best time to call Security is </a:t>
            </a:r>
            <a:r>
              <a:rPr lang="en-US" altLang="en-US" sz="2800" b="1" u="sng" dirty="0">
                <a:ln>
                  <a:solidFill>
                    <a:schemeClr val="bg1"/>
                  </a:solidFill>
                </a:ln>
                <a:solidFill>
                  <a:srgbClr val="002060"/>
                </a:solidFill>
                <a:latin typeface="Arial" panose="020B0604020202020204" pitchFamily="34" charset="0"/>
                <a:cs typeface="Arial" panose="020B0604020202020204" pitchFamily="34" charset="0"/>
              </a:rPr>
              <a:t>before</a:t>
            </a:r>
            <a:r>
              <a:rPr lang="en-US" altLang="en-US" sz="2800" b="1" dirty="0">
                <a:ln>
                  <a:solidFill>
                    <a:schemeClr val="bg1"/>
                  </a:solidFill>
                </a:ln>
                <a:solidFill>
                  <a:srgbClr val="002060"/>
                </a:solidFill>
                <a:latin typeface="Arial" panose="020B0604020202020204" pitchFamily="34" charset="0"/>
                <a:cs typeface="Arial" panose="020B0604020202020204" pitchFamily="34" charset="0"/>
              </a:rPr>
              <a:t> a situation escalates into violence.</a:t>
            </a:r>
            <a:endParaRPr lang="en-US" altLang="en-US" sz="2800" b="1" u="sng" dirty="0">
              <a:ln>
                <a:solidFill>
                  <a:schemeClr val="bg1"/>
                </a:solidFill>
              </a:ln>
              <a:solidFill>
                <a:srgbClr val="002060"/>
              </a:solidFill>
              <a:latin typeface="Arial" panose="020B0604020202020204" pitchFamily="34" charset="0"/>
              <a:cs typeface="Arial" panose="020B0604020202020204" pitchFamily="34" charset="0"/>
            </a:endParaRPr>
          </a:p>
          <a:p>
            <a:pPr eaLnBrk="1" hangingPunct="1">
              <a:defRPr/>
            </a:pPr>
            <a:endParaRPr lang="en-US" altLang="en-US" sz="2000" b="1" dirty="0">
              <a:ln>
                <a:solidFill>
                  <a:schemeClr val="bg1"/>
                </a:solidFill>
              </a:ln>
              <a:solidFill>
                <a:srgbClr val="002060"/>
              </a:solidFill>
              <a:latin typeface="Arial" panose="020B0604020202020204" pitchFamily="34" charset="0"/>
              <a:cs typeface="Arial" panose="020B0604020202020204" pitchFamily="34" charset="0"/>
            </a:endParaRPr>
          </a:p>
          <a:p>
            <a:pPr marL="0" indent="0" algn="ctr" eaLnBrk="1" hangingPunct="1">
              <a:buFont typeface="Times" pitchFamily="18" charset="0"/>
              <a:buNone/>
              <a:defRPr/>
            </a:pPr>
            <a:r>
              <a:rPr lang="en-US" altLang="en-US" sz="2800" b="1" dirty="0">
                <a:ln>
                  <a:solidFill>
                    <a:schemeClr val="bg1"/>
                  </a:solidFill>
                </a:ln>
                <a:solidFill>
                  <a:srgbClr val="002060"/>
                </a:solidFill>
                <a:latin typeface="Arial" panose="020B0604020202020204" pitchFamily="34" charset="0"/>
                <a:cs typeface="Arial" panose="020B0604020202020204" pitchFamily="34" charset="0"/>
              </a:rPr>
              <a:t>  Call extension 77 </a:t>
            </a:r>
            <a:r>
              <a:rPr lang="en-US" altLang="en-US" sz="2800" b="1" i="1" dirty="0">
                <a:ln>
                  <a:solidFill>
                    <a:schemeClr val="bg1"/>
                  </a:solidFill>
                </a:ln>
                <a:solidFill>
                  <a:srgbClr val="002060"/>
                </a:solidFill>
                <a:latin typeface="Arial" panose="020B0604020202020204" pitchFamily="34" charset="0"/>
                <a:cs typeface="Arial" panose="020B0604020202020204" pitchFamily="34" charset="0"/>
              </a:rPr>
              <a:t>immediately </a:t>
            </a:r>
            <a:r>
              <a:rPr lang="en-US" altLang="en-US" sz="2800" b="1" dirty="0">
                <a:ln>
                  <a:solidFill>
                    <a:schemeClr val="bg1"/>
                  </a:solidFill>
                </a:ln>
                <a:solidFill>
                  <a:srgbClr val="002060"/>
                </a:solidFill>
                <a:latin typeface="Arial" panose="020B0604020202020204" pitchFamily="34" charset="0"/>
                <a:cs typeface="Arial" panose="020B0604020202020204" pitchFamily="34" charset="0"/>
              </a:rPr>
              <a:t>and</a:t>
            </a:r>
            <a:r>
              <a:rPr lang="en-US" altLang="en-US" sz="2800" b="1" i="1" dirty="0">
                <a:ln>
                  <a:solidFill>
                    <a:schemeClr val="bg1"/>
                  </a:solidFill>
                </a:ln>
                <a:solidFill>
                  <a:srgbClr val="002060"/>
                </a:solidFill>
                <a:latin typeface="Arial" panose="020B0604020202020204" pitchFamily="34" charset="0"/>
                <a:cs typeface="Arial" panose="020B0604020202020204" pitchFamily="34" charset="0"/>
              </a:rPr>
              <a:t> </a:t>
            </a:r>
            <a:r>
              <a:rPr lang="en-US" altLang="en-US" sz="2800" b="1" dirty="0">
                <a:ln>
                  <a:solidFill>
                    <a:schemeClr val="bg1"/>
                  </a:solidFill>
                </a:ln>
                <a:solidFill>
                  <a:srgbClr val="002060"/>
                </a:solidFill>
                <a:latin typeface="Arial" panose="020B0604020202020204" pitchFamily="34" charset="0"/>
                <a:cs typeface="Arial" panose="020B0604020202020204" pitchFamily="34" charset="0"/>
              </a:rPr>
              <a:t>state: </a:t>
            </a:r>
          </a:p>
          <a:p>
            <a:pPr marL="0" indent="0" algn="ctr" eaLnBrk="1" hangingPunct="1">
              <a:buFont typeface="Times" pitchFamily="18" charset="0"/>
              <a:buNone/>
              <a:defRPr/>
            </a:pPr>
            <a:r>
              <a:rPr lang="en-US" altLang="en-US" b="1" dirty="0">
                <a:ln>
                  <a:solidFill>
                    <a:schemeClr val="bg1"/>
                  </a:solidFill>
                </a:ln>
                <a:solidFill>
                  <a:srgbClr val="002060"/>
                </a:solidFill>
                <a:latin typeface="Arial" panose="020B0604020202020204" pitchFamily="34" charset="0"/>
                <a:cs typeface="Arial" panose="020B0604020202020204" pitchFamily="34" charset="0"/>
              </a:rPr>
              <a:t>“</a:t>
            </a:r>
            <a:r>
              <a:rPr lang="en-US" altLang="en-US" sz="2800" b="1" dirty="0">
                <a:ln>
                  <a:solidFill>
                    <a:schemeClr val="bg1"/>
                  </a:solidFill>
                </a:ln>
                <a:solidFill>
                  <a:srgbClr val="002060"/>
                </a:solidFill>
                <a:latin typeface="Arial" panose="020B0604020202020204" pitchFamily="34" charset="0"/>
                <a:cs typeface="Arial" panose="020B0604020202020204" pitchFamily="34" charset="0"/>
              </a:rPr>
              <a:t>CODE GREY: Security Emergency” and Location</a:t>
            </a:r>
          </a:p>
          <a:p>
            <a:pPr lvl="1" eaLnBrk="1" hangingPunct="1">
              <a:buFont typeface="Times" pitchFamily="18" charset="0"/>
              <a:buNone/>
              <a:defRPr/>
            </a:pPr>
            <a:endParaRPr lang="en-US" altLang="en-US" sz="2000" b="1" dirty="0">
              <a:ln>
                <a:solidFill>
                  <a:schemeClr val="bg1"/>
                </a:solidFill>
              </a:ln>
              <a:solidFill>
                <a:srgbClr val="002060"/>
              </a:solidFill>
              <a:latin typeface="Arial" panose="020B0604020202020204" pitchFamily="34" charset="0"/>
              <a:cs typeface="Arial" panose="020B0604020202020204" pitchFamily="34" charset="0"/>
            </a:endParaRPr>
          </a:p>
          <a:p>
            <a:pPr algn="ctr" eaLnBrk="1" hangingPunct="1">
              <a:buClr>
                <a:schemeClr val="tx1"/>
              </a:buClr>
              <a:defRPr/>
            </a:pPr>
            <a:r>
              <a:rPr lang="en-US" altLang="en-US" sz="2400" b="1" dirty="0">
                <a:ln>
                  <a:solidFill>
                    <a:schemeClr val="bg1"/>
                  </a:solidFill>
                </a:ln>
                <a:solidFill>
                  <a:srgbClr val="002060"/>
                </a:solidFill>
                <a:latin typeface="Arial" panose="020B0604020202020204" pitchFamily="34" charset="0"/>
                <a:cs typeface="Arial" panose="020B0604020202020204" pitchFamily="34" charset="0"/>
              </a:rPr>
              <a:t>Remain calm; get back-up from staff</a:t>
            </a:r>
          </a:p>
          <a:p>
            <a:pPr algn="ctr" eaLnBrk="1" hangingPunct="1">
              <a:buClr>
                <a:schemeClr val="tx1"/>
              </a:buClr>
              <a:defRPr/>
            </a:pPr>
            <a:r>
              <a:rPr lang="en-US" altLang="en-US" sz="2400" b="1" dirty="0">
                <a:ln>
                  <a:solidFill>
                    <a:schemeClr val="bg1"/>
                  </a:solidFill>
                </a:ln>
                <a:solidFill>
                  <a:srgbClr val="002060"/>
                </a:solidFill>
                <a:latin typeface="Arial" panose="020B0604020202020204" pitchFamily="34" charset="0"/>
                <a:cs typeface="Arial" panose="020B0604020202020204" pitchFamily="34" charset="0"/>
              </a:rPr>
              <a:t>Talk in a quiet tone of voice</a:t>
            </a:r>
          </a:p>
          <a:p>
            <a:pPr algn="ctr" eaLnBrk="1" hangingPunct="1">
              <a:buClr>
                <a:schemeClr val="tx1"/>
              </a:buClr>
              <a:defRPr/>
            </a:pPr>
            <a:r>
              <a:rPr lang="en-US" altLang="en-US" sz="2400" b="1" u="sng" dirty="0">
                <a:ln>
                  <a:solidFill>
                    <a:schemeClr val="bg1"/>
                  </a:solidFill>
                </a:ln>
                <a:solidFill>
                  <a:srgbClr val="002060"/>
                </a:solidFill>
                <a:latin typeface="Arial" panose="020B0604020202020204" pitchFamily="34" charset="0"/>
                <a:cs typeface="Arial" panose="020B0604020202020204" pitchFamily="34" charset="0"/>
              </a:rPr>
              <a:t>Do not </a:t>
            </a:r>
            <a:r>
              <a:rPr lang="en-US" altLang="en-US" sz="2400" b="1" dirty="0">
                <a:ln>
                  <a:solidFill>
                    <a:schemeClr val="bg1"/>
                  </a:solidFill>
                </a:ln>
                <a:solidFill>
                  <a:srgbClr val="002060"/>
                </a:solidFill>
                <a:latin typeface="Arial" panose="020B0604020202020204" pitchFamily="34" charset="0"/>
                <a:cs typeface="Arial" panose="020B0604020202020204" pitchFamily="34" charset="0"/>
              </a:rPr>
              <a:t>confront the abusive person</a:t>
            </a:r>
          </a:p>
          <a:p>
            <a:pPr algn="ctr" eaLnBrk="1" hangingPunct="1">
              <a:buClr>
                <a:schemeClr val="tx1"/>
              </a:buClr>
              <a:defRPr/>
            </a:pPr>
            <a:r>
              <a:rPr lang="en-US" altLang="en-US" sz="2400" b="1" u="sng" dirty="0">
                <a:ln>
                  <a:solidFill>
                    <a:schemeClr val="bg1"/>
                  </a:solidFill>
                </a:ln>
                <a:solidFill>
                  <a:srgbClr val="002060"/>
                </a:solidFill>
                <a:latin typeface="Arial" panose="020B0604020202020204" pitchFamily="34" charset="0"/>
                <a:cs typeface="Arial" panose="020B0604020202020204" pitchFamily="34" charset="0"/>
              </a:rPr>
              <a:t>Do not </a:t>
            </a:r>
            <a:r>
              <a:rPr lang="en-US" altLang="en-US" sz="2400" b="1" dirty="0">
                <a:ln>
                  <a:solidFill>
                    <a:schemeClr val="bg1"/>
                  </a:solidFill>
                </a:ln>
                <a:solidFill>
                  <a:srgbClr val="002060"/>
                </a:solidFill>
                <a:latin typeface="Arial" panose="020B0604020202020204" pitchFamily="34" charset="0"/>
                <a:cs typeface="Arial" panose="020B0604020202020204" pitchFamily="34" charset="0"/>
              </a:rPr>
              <a:t>“corner” the person.</a:t>
            </a:r>
          </a:p>
          <a:p>
            <a:pPr algn="ctr" eaLnBrk="1" hangingPunct="1">
              <a:buClr>
                <a:schemeClr val="tx1"/>
              </a:buClr>
              <a:defRPr/>
            </a:pPr>
            <a:r>
              <a:rPr lang="en-US" altLang="en-US" sz="2400" b="1" dirty="0">
                <a:ln>
                  <a:solidFill>
                    <a:schemeClr val="bg1"/>
                  </a:solidFill>
                </a:ln>
                <a:solidFill>
                  <a:srgbClr val="FF0000"/>
                </a:solidFill>
                <a:latin typeface="Arial" panose="020B0604020202020204" pitchFamily="34" charset="0"/>
                <a:cs typeface="Arial" panose="020B0604020202020204" pitchFamily="34" charset="0"/>
              </a:rPr>
              <a:t>Keep yourself safe.</a:t>
            </a:r>
          </a:p>
        </p:txBody>
      </p:sp>
      <p:pic>
        <p:nvPicPr>
          <p:cNvPr id="16" name="Picture 15">
            <a:extLst>
              <a:ext uri="{FF2B5EF4-FFF2-40B4-BE49-F238E27FC236}">
                <a16:creationId xmlns:a16="http://schemas.microsoft.com/office/drawing/2014/main" id="{7F7DDFE2-3A2B-4070-A4DC-A0A10C99D624}"/>
              </a:ext>
            </a:extLst>
          </p:cNvPr>
          <p:cNvPicPr>
            <a:picLocks noChangeAspect="1"/>
          </p:cNvPicPr>
          <p:nvPr/>
        </p:nvPicPr>
        <p:blipFill rotWithShape="1">
          <a:blip r:embed="rId2"/>
          <a:srcRect t="-5832" b="-10742"/>
          <a:stretch/>
        </p:blipFill>
        <p:spPr>
          <a:xfrm>
            <a:off x="7309485" y="0"/>
            <a:ext cx="1834515" cy="890515"/>
          </a:xfrm>
          <a:prstGeom prst="rect">
            <a:avLst/>
          </a:prstGeom>
        </p:spPr>
      </p:pic>
    </p:spTree>
    <p:extLst>
      <p:ext uri="{BB962C8B-B14F-4D97-AF65-F5344CB8AC3E}">
        <p14:creationId xmlns:p14="http://schemas.microsoft.com/office/powerpoint/2010/main" val="26662740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123</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Rectangle 3"/>
          <p:cNvSpPr>
            <a:spLocks noGrp="1" noChangeArrowheads="1"/>
          </p:cNvSpPr>
          <p:nvPr>
            <p:ph idx="1"/>
          </p:nvPr>
        </p:nvSpPr>
        <p:spPr>
          <a:xfrm>
            <a:off x="0" y="1193155"/>
            <a:ext cx="9144000" cy="5170697"/>
          </a:xfrm>
          <a:blipFill>
            <a:blip r:embed="rId3"/>
            <a:tile tx="0" ty="0" sx="100000" sy="100000" flip="none" algn="tl"/>
          </a:blipFill>
        </p:spPr>
        <p:txBody>
          <a:bodyPr>
            <a:normAutofit fontScale="77500" lnSpcReduction="20000"/>
          </a:bodyPr>
          <a:lstStyle/>
          <a:p>
            <a:pPr marL="0" indent="0">
              <a:buNone/>
              <a:defRPr/>
            </a:pPr>
            <a:r>
              <a:rPr lang="en-US" altLang="en-US" b="1" u="sng" dirty="0">
                <a:solidFill>
                  <a:srgbClr val="002060"/>
                </a:solidFill>
                <a:latin typeface="Arial" panose="020B0604020202020204" pitchFamily="34" charset="0"/>
                <a:cs typeface="Arial" panose="020B0604020202020204" pitchFamily="34" charset="0"/>
              </a:rPr>
              <a:t>Code Silver is activated in response to a person armed with a </a:t>
            </a:r>
          </a:p>
          <a:p>
            <a:pPr marL="0" indent="0">
              <a:buNone/>
              <a:defRPr/>
            </a:pPr>
            <a:r>
              <a:rPr lang="en-US" altLang="en-US" b="1" u="sng" dirty="0">
                <a:solidFill>
                  <a:srgbClr val="002060"/>
                </a:solidFill>
                <a:latin typeface="Arial" panose="020B0604020202020204" pitchFamily="34" charset="0"/>
                <a:cs typeface="Arial" panose="020B0604020202020204" pitchFamily="34" charset="0"/>
              </a:rPr>
              <a:t>deadly weapon actively threatening or injuring others on BID-</a:t>
            </a:r>
          </a:p>
          <a:p>
            <a:pPr marL="0" indent="0">
              <a:buNone/>
              <a:defRPr/>
            </a:pPr>
            <a:r>
              <a:rPr lang="en-US" altLang="en-US" b="1" u="sng" dirty="0">
                <a:solidFill>
                  <a:srgbClr val="002060"/>
                </a:solidFill>
                <a:latin typeface="Arial" panose="020B0604020202020204" pitchFamily="34" charset="0"/>
                <a:cs typeface="Arial" panose="020B0604020202020204" pitchFamily="34" charset="0"/>
              </a:rPr>
              <a:t>Milton property.</a:t>
            </a:r>
          </a:p>
          <a:p>
            <a:pPr marL="0" indent="0" eaLnBrk="1" hangingPunct="1">
              <a:buFont typeface="Times" pitchFamily="18" charset="0"/>
              <a:buNone/>
              <a:defRPr/>
            </a:pPr>
            <a:endParaRPr lang="en-US" altLang="en-US" sz="2800" b="1" u="sng" dirty="0">
              <a:solidFill>
                <a:srgbClr val="002060"/>
              </a:solidFill>
              <a:latin typeface="Arial" panose="020B0604020202020204" pitchFamily="34" charset="0"/>
              <a:cs typeface="Arial" panose="020B0604020202020204" pitchFamily="34" charset="0"/>
            </a:endParaRPr>
          </a:p>
          <a:p>
            <a:pPr marL="0" indent="0" eaLnBrk="1" hangingPunct="1">
              <a:buFont typeface="Times" pitchFamily="18" charset="0"/>
              <a:buNone/>
              <a:defRPr/>
            </a:pPr>
            <a:r>
              <a:rPr lang="en-US" altLang="en-US" sz="2800" b="1" u="sng" dirty="0">
                <a:solidFill>
                  <a:srgbClr val="FF0000"/>
                </a:solidFill>
                <a:latin typeface="Arial" panose="020B0604020202020204" pitchFamily="34" charset="0"/>
                <a:cs typeface="Arial" panose="020B0604020202020204" pitchFamily="34" charset="0"/>
              </a:rPr>
              <a:t>Note: </a:t>
            </a:r>
            <a:r>
              <a:rPr lang="en-US" altLang="en-US" sz="2800" b="1" dirty="0">
                <a:solidFill>
                  <a:srgbClr val="002060"/>
                </a:solidFill>
                <a:latin typeface="Arial" panose="020B0604020202020204" pitchFamily="34" charset="0"/>
                <a:cs typeface="Arial" panose="020B0604020202020204" pitchFamily="34" charset="0"/>
              </a:rPr>
              <a:t>Possession of a weapon with no active threat does not </a:t>
            </a:r>
          </a:p>
          <a:p>
            <a:pPr marL="0" indent="0" eaLnBrk="1" hangingPunct="1">
              <a:buFont typeface="Times" pitchFamily="18" charset="0"/>
              <a:buNone/>
              <a:defRPr/>
            </a:pPr>
            <a:r>
              <a:rPr lang="en-US" altLang="en-US" sz="2800" b="1" dirty="0">
                <a:solidFill>
                  <a:srgbClr val="002060"/>
                </a:solidFill>
                <a:latin typeface="Arial" panose="020B0604020202020204" pitchFamily="34" charset="0"/>
                <a:cs typeface="Arial" panose="020B0604020202020204" pitchFamily="34" charset="0"/>
              </a:rPr>
              <a:t>qualify for Code Silver activation.</a:t>
            </a:r>
            <a:endParaRPr lang="en-US" altLang="en-US" sz="2800" b="1" u="sng" dirty="0">
              <a:solidFill>
                <a:srgbClr val="002060"/>
              </a:solidFill>
              <a:latin typeface="Arial" panose="020B0604020202020204" pitchFamily="34" charset="0"/>
              <a:cs typeface="Arial" panose="020B0604020202020204" pitchFamily="34" charset="0"/>
            </a:endParaRPr>
          </a:p>
          <a:p>
            <a:pPr eaLnBrk="1" hangingPunct="1">
              <a:defRPr/>
            </a:pPr>
            <a:endParaRPr lang="en-US" altLang="en-US" sz="2000" b="1" dirty="0">
              <a:solidFill>
                <a:srgbClr val="002060"/>
              </a:solidFill>
              <a:latin typeface="Arial" panose="020B0604020202020204" pitchFamily="34" charset="0"/>
              <a:cs typeface="Arial" panose="020B0604020202020204" pitchFamily="34" charset="0"/>
            </a:endParaRPr>
          </a:p>
          <a:p>
            <a:pPr marL="0" indent="0">
              <a:buNone/>
              <a:defRPr/>
            </a:pPr>
            <a:endParaRPr lang="en-US" altLang="en-US" sz="2800" b="1" dirty="0">
              <a:solidFill>
                <a:srgbClr val="002060"/>
              </a:solidFill>
              <a:latin typeface="Arial" panose="020B0604020202020204" pitchFamily="34" charset="0"/>
              <a:cs typeface="Arial" panose="020B0604020202020204" pitchFamily="34" charset="0"/>
            </a:endParaRPr>
          </a:p>
          <a:p>
            <a:pPr marL="0" indent="0" eaLnBrk="1" hangingPunct="1">
              <a:buFont typeface="Times" pitchFamily="18" charset="0"/>
              <a:buNone/>
              <a:defRPr/>
            </a:pPr>
            <a:endParaRPr lang="en-US" altLang="en-US" sz="2800" b="1" dirty="0">
              <a:solidFill>
                <a:srgbClr val="002060"/>
              </a:solidFill>
              <a:latin typeface="Arial" panose="020B0604020202020204" pitchFamily="34" charset="0"/>
              <a:cs typeface="Arial" panose="020B0604020202020204" pitchFamily="34" charset="0"/>
            </a:endParaRPr>
          </a:p>
          <a:p>
            <a:pPr marL="0" indent="0" eaLnBrk="1" hangingPunct="1">
              <a:buFont typeface="Times" pitchFamily="18" charset="0"/>
              <a:buNone/>
              <a:defRPr/>
            </a:pPr>
            <a:endParaRPr lang="en-US" altLang="en-US" sz="2800" b="1" dirty="0">
              <a:solidFill>
                <a:srgbClr val="002060"/>
              </a:solidFill>
              <a:latin typeface="Arial" panose="020B0604020202020204" pitchFamily="34" charset="0"/>
              <a:cs typeface="Arial" panose="020B0604020202020204" pitchFamily="34" charset="0"/>
            </a:endParaRPr>
          </a:p>
          <a:p>
            <a:pPr marL="0" indent="0" eaLnBrk="1" hangingPunct="1">
              <a:buFont typeface="Times" pitchFamily="18" charset="0"/>
              <a:buNone/>
              <a:defRPr/>
            </a:pPr>
            <a:endParaRPr lang="en-US" altLang="en-US" sz="2800" b="1" dirty="0">
              <a:solidFill>
                <a:srgbClr val="002060"/>
              </a:solidFill>
              <a:latin typeface="Arial" panose="020B0604020202020204" pitchFamily="34" charset="0"/>
              <a:cs typeface="Arial" panose="020B0604020202020204" pitchFamily="34" charset="0"/>
            </a:endParaRPr>
          </a:p>
          <a:p>
            <a:pPr marL="0" indent="0" eaLnBrk="1" hangingPunct="1">
              <a:buFont typeface="Times" pitchFamily="18" charset="0"/>
              <a:buNone/>
              <a:defRPr/>
            </a:pPr>
            <a:endParaRPr lang="en-US" altLang="en-US" sz="2800" b="1" dirty="0">
              <a:solidFill>
                <a:srgbClr val="002060"/>
              </a:solidFill>
              <a:latin typeface="Arial" panose="020B0604020202020204" pitchFamily="34" charset="0"/>
              <a:cs typeface="Arial" panose="020B0604020202020204" pitchFamily="34" charset="0"/>
            </a:endParaRPr>
          </a:p>
          <a:p>
            <a:pPr marL="0" indent="0" eaLnBrk="1" hangingPunct="1">
              <a:buFont typeface="Times" pitchFamily="18" charset="0"/>
              <a:buNone/>
              <a:defRPr/>
            </a:pPr>
            <a:r>
              <a:rPr lang="en-US" altLang="en-US" sz="2800" b="1" dirty="0">
                <a:solidFill>
                  <a:srgbClr val="002060"/>
                </a:solidFill>
                <a:latin typeface="Arial" panose="020B0604020202020204" pitchFamily="34" charset="0"/>
                <a:cs typeface="Arial" panose="020B0604020202020204" pitchFamily="34" charset="0"/>
              </a:rPr>
              <a:t>Evacuate if you find yourself in imminent danger and there is a safe accessible path. If unable, shelter in place and barricade doors. </a:t>
            </a:r>
          </a:p>
          <a:p>
            <a:pPr marL="0" indent="0" eaLnBrk="1" hangingPunct="1">
              <a:buFont typeface="Times" pitchFamily="18" charset="0"/>
              <a:buNone/>
              <a:defRPr/>
            </a:pPr>
            <a:endParaRPr lang="en-US" altLang="en-US" sz="2800" b="1" dirty="0">
              <a:solidFill>
                <a:schemeClr val="tx1">
                  <a:lumMod val="90000"/>
                  <a:lumOff val="10000"/>
                </a:schemeClr>
              </a:solidFill>
              <a:ea typeface="+mn-ea"/>
            </a:endParaRPr>
          </a:p>
        </p:txBody>
      </p:sp>
      <p:sp>
        <p:nvSpPr>
          <p:cNvPr id="15" name="Rectangle 14"/>
          <p:cNvSpPr/>
          <p:nvPr/>
        </p:nvSpPr>
        <p:spPr bwMode="auto">
          <a:xfrm>
            <a:off x="0" y="3428999"/>
            <a:ext cx="9067550" cy="1796143"/>
          </a:xfrm>
          <a:prstGeom prst="rect">
            <a:avLst/>
          </a:prstGeom>
          <a:noFill/>
          <a:ln w="9525" cap="flat" cmpd="sng" algn="ctr">
            <a:noFill/>
            <a:prstDash val="solid"/>
            <a:round/>
            <a:headEnd type="none" w="med" len="med"/>
            <a:tailEnd type="none" w="med" len="med"/>
          </a:ln>
          <a:effectLst/>
        </p:spPr>
        <p:txBody>
          <a:bodyPr/>
          <a:lstStyle/>
          <a:p>
            <a:pPr algn="ctr" eaLnBrk="1" hangingPunct="1">
              <a:defRPr/>
            </a:pPr>
            <a:r>
              <a:rPr lang="en-US" altLang="en-US" sz="2800" b="1" dirty="0">
                <a:solidFill>
                  <a:srgbClr val="002060"/>
                </a:solidFill>
                <a:latin typeface="Arial" panose="020B0604020202020204" pitchFamily="34" charset="0"/>
                <a:cs typeface="Arial" panose="020B0604020202020204" pitchFamily="34" charset="0"/>
              </a:rPr>
              <a:t>Call extension 77 </a:t>
            </a:r>
            <a:r>
              <a:rPr lang="en-US" altLang="en-US" sz="2800" b="1" i="1" dirty="0">
                <a:solidFill>
                  <a:srgbClr val="002060"/>
                </a:solidFill>
                <a:latin typeface="Arial" panose="020B0604020202020204" pitchFamily="34" charset="0"/>
                <a:cs typeface="Arial" panose="020B0604020202020204" pitchFamily="34" charset="0"/>
              </a:rPr>
              <a:t>immediately and state</a:t>
            </a:r>
            <a:r>
              <a:rPr lang="en-US" altLang="en-US" sz="2800" b="1" dirty="0">
                <a:solidFill>
                  <a:srgbClr val="002060"/>
                </a:solidFill>
                <a:latin typeface="Arial" panose="020B0604020202020204" pitchFamily="34" charset="0"/>
                <a:cs typeface="Arial" panose="020B0604020202020204" pitchFamily="34" charset="0"/>
              </a:rPr>
              <a:t> –</a:t>
            </a:r>
          </a:p>
          <a:p>
            <a:pPr algn="ctr" eaLnBrk="1" hangingPunct="1">
              <a:defRPr/>
            </a:pPr>
            <a:r>
              <a:rPr lang="en-US" altLang="en-US" sz="2800" b="1" dirty="0">
                <a:solidFill>
                  <a:srgbClr val="002060"/>
                </a:solidFill>
                <a:latin typeface="Arial" panose="020B0604020202020204" pitchFamily="34" charset="0"/>
                <a:cs typeface="Arial" panose="020B0604020202020204" pitchFamily="34" charset="0"/>
              </a:rPr>
              <a:t>“CODE Silver: Active Weapon Threat” and Location</a:t>
            </a:r>
            <a:endParaRPr lang="en-US" altLang="en-US" sz="2000" b="1" dirty="0">
              <a:solidFill>
                <a:srgbClr val="002060"/>
              </a:solidFill>
              <a:latin typeface="Arial" panose="020B0604020202020204" pitchFamily="34" charset="0"/>
              <a:cs typeface="Arial" panose="020B0604020202020204" pitchFamily="34" charset="0"/>
            </a:endParaRPr>
          </a:p>
          <a:p>
            <a:pPr lvl="1" algn="ctr" eaLnBrk="1" hangingPunct="1">
              <a:buFont typeface="Times" pitchFamily="18" charset="0"/>
              <a:buNone/>
              <a:defRPr/>
            </a:pPr>
            <a:r>
              <a:rPr lang="en-US" altLang="en-US" sz="2000" b="1" dirty="0">
                <a:solidFill>
                  <a:srgbClr val="002060"/>
                </a:solidFill>
                <a:latin typeface="Arial" panose="020B0604020202020204" pitchFamily="34" charset="0"/>
                <a:cs typeface="Arial" panose="020B0604020202020204" pitchFamily="34" charset="0"/>
              </a:rPr>
              <a:t>Or</a:t>
            </a:r>
          </a:p>
          <a:p>
            <a:pPr lvl="1" algn="ctr" eaLnBrk="1" hangingPunct="1">
              <a:buFont typeface="Times" pitchFamily="18" charset="0"/>
              <a:buNone/>
              <a:defRPr/>
            </a:pPr>
            <a:r>
              <a:rPr lang="en-US" altLang="en-US" sz="2000" b="1" dirty="0">
                <a:solidFill>
                  <a:srgbClr val="002060"/>
                </a:solidFill>
                <a:latin typeface="Arial" panose="020B0604020202020204" pitchFamily="34" charset="0"/>
                <a:cs typeface="Arial" panose="020B0604020202020204" pitchFamily="34" charset="0"/>
              </a:rPr>
              <a:t>Dial 911 (local law enforcement) to report the specifics of the incident.</a:t>
            </a:r>
          </a:p>
        </p:txBody>
      </p:sp>
      <p:sp>
        <p:nvSpPr>
          <p:cNvPr id="16" name="Rectangle 2"/>
          <p:cNvSpPr>
            <a:spLocks noGrp="1" noChangeArrowheads="1"/>
          </p:cNvSpPr>
          <p:nvPr>
            <p:ph type="title"/>
          </p:nvPr>
        </p:nvSpPr>
        <p:spPr>
          <a:xfrm>
            <a:off x="431799" y="174476"/>
            <a:ext cx="9144000" cy="688975"/>
          </a:xfrm>
        </p:spPr>
        <p:txBody>
          <a:bodyPr>
            <a:noAutofit/>
          </a:bodyPr>
          <a:lstStyle/>
          <a:p>
            <a:pPr eaLnBrk="1" hangingPunct="1"/>
            <a:r>
              <a:rPr lang="en-US" altLang="en-US" sz="3600" b="1" dirty="0">
                <a:solidFill>
                  <a:srgbClr val="002060"/>
                </a:solidFill>
                <a:latin typeface="Foco" panose="020B0504050202020203" pitchFamily="34" charset="0"/>
                <a:cs typeface="Arial" panose="020B0604020202020204" pitchFamily="34" charset="0"/>
              </a:rPr>
              <a:t>Code Silver: </a:t>
            </a:r>
            <a:br>
              <a:rPr lang="en-US" altLang="en-US" sz="3600" b="1" dirty="0">
                <a:solidFill>
                  <a:srgbClr val="002060"/>
                </a:solidFill>
                <a:latin typeface="Foco" panose="020B0504050202020203" pitchFamily="34" charset="0"/>
                <a:cs typeface="Arial" panose="020B0604020202020204" pitchFamily="34" charset="0"/>
              </a:rPr>
            </a:br>
            <a:r>
              <a:rPr lang="en-US" altLang="en-US" sz="3600" b="1" dirty="0">
                <a:solidFill>
                  <a:srgbClr val="002060"/>
                </a:solidFill>
                <a:latin typeface="Foco" panose="020B0504050202020203" pitchFamily="34" charset="0"/>
                <a:cs typeface="Arial" panose="020B0604020202020204" pitchFamily="34" charset="0"/>
              </a:rPr>
              <a:t>Active Weapon Threat</a:t>
            </a:r>
          </a:p>
        </p:txBody>
      </p:sp>
      <p:pic>
        <p:nvPicPr>
          <p:cNvPr id="17" name="Picture 16">
            <a:extLst>
              <a:ext uri="{FF2B5EF4-FFF2-40B4-BE49-F238E27FC236}">
                <a16:creationId xmlns:a16="http://schemas.microsoft.com/office/drawing/2014/main" id="{DE1E8B20-58F9-4402-B2E0-9B6CD0C41F9D}"/>
              </a:ext>
            </a:extLst>
          </p:cNvPr>
          <p:cNvPicPr>
            <a:picLocks noChangeAspect="1"/>
          </p:cNvPicPr>
          <p:nvPr/>
        </p:nvPicPr>
        <p:blipFill rotWithShape="1">
          <a:blip r:embed="rId4"/>
          <a:srcRect t="-5832" b="-10742"/>
          <a:stretch/>
        </p:blipFill>
        <p:spPr>
          <a:xfrm>
            <a:off x="7309485" y="0"/>
            <a:ext cx="1834515" cy="890515"/>
          </a:xfrm>
          <a:prstGeom prst="rect">
            <a:avLst/>
          </a:prstGeom>
        </p:spPr>
      </p:pic>
    </p:spTree>
    <p:extLst>
      <p:ext uri="{BB962C8B-B14F-4D97-AF65-F5344CB8AC3E}">
        <p14:creationId xmlns:p14="http://schemas.microsoft.com/office/powerpoint/2010/main" val="5990704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8074" y="639158"/>
            <a:ext cx="6717145" cy="553998"/>
          </a:xfrm>
          <a:prstGeom prst="rect">
            <a:avLst/>
          </a:prstGeom>
          <a:noFill/>
        </p:spPr>
        <p:txBody>
          <a:bodyPr wrap="square" lIns="0" tIns="0" rIns="0" bIns="0" rtlCol="0">
            <a:noAutofit/>
          </a:bodyPr>
          <a:lstStyle/>
          <a:p>
            <a:pPr>
              <a:lnSpc>
                <a:spcPts val="2200"/>
              </a:lnSpc>
            </a:pPr>
            <a:r>
              <a:rPr lang="en-US" altLang="en-US" sz="3600" b="1" dirty="0">
                <a:solidFill>
                  <a:srgbClr val="002060"/>
                </a:solidFill>
                <a:latin typeface="Foco" panose="020B0504050202020203" pitchFamily="34" charset="0"/>
              </a:rPr>
              <a:t>Your Responsibilities</a:t>
            </a:r>
            <a:endParaRPr lang="en-US" sz="3600" b="1" dirty="0">
              <a:solidFill>
                <a:srgbClr val="002060"/>
              </a:solidFill>
              <a:latin typeface="Foco" panose="020B0504050202020203"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124</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Rectangle 3"/>
          <p:cNvSpPr>
            <a:spLocks noGrp="1" noChangeArrowheads="1"/>
          </p:cNvSpPr>
          <p:nvPr>
            <p:ph idx="1"/>
          </p:nvPr>
        </p:nvSpPr>
        <p:spPr>
          <a:xfrm>
            <a:off x="431800" y="1194300"/>
            <a:ext cx="7467600" cy="3048000"/>
          </a:xfrm>
        </p:spPr>
        <p:txBody>
          <a:bodyPr>
            <a:noAutofit/>
          </a:bodyPr>
          <a:lstStyle/>
          <a:p>
            <a:pPr eaLnBrk="1" hangingPunct="1">
              <a:lnSpc>
                <a:spcPct val="95000"/>
              </a:lnSpc>
            </a:pPr>
            <a:r>
              <a:rPr lang="en-US" altLang="en-US" sz="2400">
                <a:solidFill>
                  <a:srgbClr val="002060"/>
                </a:solidFill>
                <a:latin typeface="Arial" panose="020B0604020202020204" pitchFamily="34" charset="0"/>
                <a:cs typeface="Arial" panose="020B0604020202020204" pitchFamily="34" charset="0"/>
              </a:rPr>
              <a:t>Respect and interact responsibly with patients, visitors, fellow employees and supervisors.</a:t>
            </a:r>
          </a:p>
          <a:p>
            <a:pPr eaLnBrk="1" hangingPunct="1">
              <a:lnSpc>
                <a:spcPct val="95000"/>
              </a:lnSpc>
            </a:pPr>
            <a:endParaRPr lang="en-US" altLang="en-US" sz="2400">
              <a:solidFill>
                <a:srgbClr val="002060"/>
              </a:solidFill>
              <a:latin typeface="Arial" panose="020B0604020202020204" pitchFamily="34" charset="0"/>
              <a:cs typeface="Arial" panose="020B0604020202020204" pitchFamily="34" charset="0"/>
            </a:endParaRPr>
          </a:p>
          <a:p>
            <a:pPr eaLnBrk="1" hangingPunct="1">
              <a:lnSpc>
                <a:spcPct val="95000"/>
              </a:lnSpc>
            </a:pPr>
            <a:r>
              <a:rPr lang="en-US" altLang="en-US" sz="2400">
                <a:solidFill>
                  <a:srgbClr val="002060"/>
                </a:solidFill>
                <a:latin typeface="Arial" panose="020B0604020202020204" pitchFamily="34" charset="0"/>
                <a:cs typeface="Arial" panose="020B0604020202020204" pitchFamily="34" charset="0"/>
              </a:rPr>
              <a:t>Promptly report any acts or threats of workplace violence to your supervisor and Security.</a:t>
            </a:r>
          </a:p>
          <a:p>
            <a:pPr eaLnBrk="1" hangingPunct="1">
              <a:lnSpc>
                <a:spcPct val="95000"/>
              </a:lnSpc>
            </a:pPr>
            <a:endParaRPr lang="en-US" altLang="en-US" sz="2400">
              <a:solidFill>
                <a:srgbClr val="002060"/>
              </a:solidFill>
              <a:latin typeface="Arial" panose="020B0604020202020204" pitchFamily="34" charset="0"/>
              <a:cs typeface="Arial" panose="020B0604020202020204" pitchFamily="34" charset="0"/>
            </a:endParaRPr>
          </a:p>
          <a:p>
            <a:pPr eaLnBrk="1" hangingPunct="1">
              <a:lnSpc>
                <a:spcPct val="95000"/>
              </a:lnSpc>
            </a:pPr>
            <a:r>
              <a:rPr lang="en-US" altLang="en-US" sz="2400">
                <a:solidFill>
                  <a:srgbClr val="002060"/>
                </a:solidFill>
                <a:latin typeface="Arial" panose="020B0604020202020204" pitchFamily="34" charset="0"/>
                <a:cs typeface="Arial" panose="020B0604020202020204" pitchFamily="34" charset="0"/>
              </a:rPr>
              <a:t>Cooperate fully in investigations.</a:t>
            </a:r>
          </a:p>
          <a:p>
            <a:pPr eaLnBrk="1" hangingPunct="1">
              <a:lnSpc>
                <a:spcPct val="95000"/>
              </a:lnSpc>
            </a:pPr>
            <a:endParaRPr lang="en-US" altLang="en-US" sz="2400">
              <a:solidFill>
                <a:srgbClr val="002060"/>
              </a:solidFill>
              <a:latin typeface="Arial" panose="020B0604020202020204" pitchFamily="34" charset="0"/>
              <a:cs typeface="Arial" panose="020B0604020202020204" pitchFamily="34" charset="0"/>
            </a:endParaRPr>
          </a:p>
          <a:p>
            <a:pPr eaLnBrk="1" hangingPunct="1">
              <a:lnSpc>
                <a:spcPct val="95000"/>
              </a:lnSpc>
            </a:pPr>
            <a:r>
              <a:rPr lang="en-US" altLang="en-US" sz="2400">
                <a:solidFill>
                  <a:srgbClr val="002060"/>
                </a:solidFill>
                <a:latin typeface="Arial" panose="020B0604020202020204" pitchFamily="34" charset="0"/>
                <a:cs typeface="Arial" panose="020B0604020202020204" pitchFamily="34" charset="0"/>
              </a:rPr>
              <a:t>Request help as needed.</a:t>
            </a:r>
          </a:p>
          <a:p>
            <a:pPr marL="0" indent="0" eaLnBrk="1" hangingPunct="1">
              <a:lnSpc>
                <a:spcPct val="95000"/>
              </a:lnSpc>
              <a:buNone/>
            </a:pPr>
            <a:endParaRPr lang="en-US" altLang="en-US" sz="2400">
              <a:solidFill>
                <a:srgbClr val="002060"/>
              </a:solidFill>
              <a:latin typeface="Arial" panose="020B0604020202020204" pitchFamily="34" charset="0"/>
              <a:cs typeface="Arial" panose="020B0604020202020204" pitchFamily="34" charset="0"/>
            </a:endParaRPr>
          </a:p>
          <a:p>
            <a:pPr eaLnBrk="1" hangingPunct="1">
              <a:lnSpc>
                <a:spcPct val="95000"/>
              </a:lnSpc>
            </a:pPr>
            <a:r>
              <a:rPr lang="en-US" altLang="en-US" sz="2400">
                <a:solidFill>
                  <a:srgbClr val="002060"/>
                </a:solidFill>
                <a:latin typeface="Arial" panose="020B0604020202020204" pitchFamily="34" charset="0"/>
                <a:cs typeface="Arial" panose="020B0604020202020204" pitchFamily="34" charset="0"/>
              </a:rPr>
              <a:t>Inform Security about domestic orders (209A) and harassment orders (258E).</a:t>
            </a:r>
          </a:p>
        </p:txBody>
      </p:sp>
      <p:pic>
        <p:nvPicPr>
          <p:cNvPr id="15" name="Picture 4" descr="H:\Milton Files\Mentoring\check o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005" y="3266098"/>
            <a:ext cx="20478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CE5AEFE4-F287-4711-AE22-800FB840F49D}"/>
              </a:ext>
            </a:extLst>
          </p:cNvPr>
          <p:cNvPicPr>
            <a:picLocks noChangeAspect="1"/>
          </p:cNvPicPr>
          <p:nvPr/>
        </p:nvPicPr>
        <p:blipFill rotWithShape="1">
          <a:blip r:embed="rId3"/>
          <a:srcRect t="-5832" b="-10742"/>
          <a:stretch/>
        </p:blipFill>
        <p:spPr>
          <a:xfrm>
            <a:off x="7309485" y="0"/>
            <a:ext cx="1834515" cy="890515"/>
          </a:xfrm>
          <a:prstGeom prst="rect">
            <a:avLst/>
          </a:prstGeom>
        </p:spPr>
      </p:pic>
    </p:spTree>
    <p:extLst>
      <p:ext uri="{BB962C8B-B14F-4D97-AF65-F5344CB8AC3E}">
        <p14:creationId xmlns:p14="http://schemas.microsoft.com/office/powerpoint/2010/main" val="3964023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125</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Rectangle 2"/>
          <p:cNvSpPr>
            <a:spLocks noGrp="1" noChangeArrowheads="1"/>
          </p:cNvSpPr>
          <p:nvPr>
            <p:ph type="title"/>
          </p:nvPr>
        </p:nvSpPr>
        <p:spPr>
          <a:xfrm>
            <a:off x="388074" y="310117"/>
            <a:ext cx="9144001" cy="533400"/>
          </a:xfrm>
        </p:spPr>
        <p:txBody>
          <a:bodyPr>
            <a:noAutofit/>
          </a:bodyPr>
          <a:lstStyle/>
          <a:p>
            <a:pPr eaLnBrk="1" hangingPunct="1"/>
            <a:r>
              <a:rPr lang="en-US" altLang="en-US" sz="3600" b="1" dirty="0">
                <a:solidFill>
                  <a:srgbClr val="002060"/>
                </a:solidFill>
                <a:latin typeface="Foco" panose="020B0504050202020203" pitchFamily="34" charset="0"/>
                <a:cs typeface="Arial" panose="020B0604020202020204" pitchFamily="34" charset="0"/>
              </a:rPr>
              <a:t>Universal Precautions </a:t>
            </a:r>
            <a:br>
              <a:rPr lang="en-US" altLang="en-US" sz="3600" b="1" dirty="0">
                <a:solidFill>
                  <a:srgbClr val="002060"/>
                </a:solidFill>
                <a:latin typeface="Foco" panose="020B0504050202020203" pitchFamily="34" charset="0"/>
                <a:cs typeface="Arial" panose="020B0604020202020204" pitchFamily="34" charset="0"/>
              </a:rPr>
            </a:br>
            <a:r>
              <a:rPr lang="en-US" altLang="en-US" sz="3600" b="1" dirty="0">
                <a:solidFill>
                  <a:srgbClr val="002060"/>
                </a:solidFill>
                <a:latin typeface="Foco" panose="020B0504050202020203" pitchFamily="34" charset="0"/>
                <a:cs typeface="Arial" panose="020B0604020202020204" pitchFamily="34" charset="0"/>
              </a:rPr>
              <a:t>For Violence</a:t>
            </a:r>
          </a:p>
        </p:txBody>
      </p:sp>
      <p:sp>
        <p:nvSpPr>
          <p:cNvPr id="15" name="TextBox 1"/>
          <p:cNvSpPr txBox="1">
            <a:spLocks noChangeArrowheads="1"/>
          </p:cNvSpPr>
          <p:nvPr/>
        </p:nvSpPr>
        <p:spPr bwMode="auto">
          <a:xfrm>
            <a:off x="76200" y="1201196"/>
            <a:ext cx="8991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chemeClr val="hlink"/>
              </a:buClr>
              <a:buFont typeface="Wingdings" pitchFamily="2" charset="2"/>
              <a:buNone/>
            </a:pPr>
            <a:r>
              <a:rPr lang="en-US" altLang="en-US" sz="2000" i="1" dirty="0">
                <a:solidFill>
                  <a:srgbClr val="C00000"/>
                </a:solidFill>
              </a:rPr>
              <a:t>You can avoid or mitigate violence through preparation and common sense.</a:t>
            </a:r>
          </a:p>
        </p:txBody>
      </p:sp>
      <p:sp>
        <p:nvSpPr>
          <p:cNvPr id="16" name="Rectangle 3"/>
          <p:cNvSpPr>
            <a:spLocks noGrp="1" noChangeArrowheads="1"/>
          </p:cNvSpPr>
          <p:nvPr>
            <p:ph idx="1"/>
          </p:nvPr>
        </p:nvSpPr>
        <p:spPr>
          <a:xfrm>
            <a:off x="-31750" y="1746915"/>
            <a:ext cx="8743950" cy="3959225"/>
          </a:xfrm>
        </p:spPr>
        <p:txBody>
          <a:bodyPr>
            <a:normAutofit lnSpcReduction="10000"/>
          </a:bodyPr>
          <a:lstStyle/>
          <a:p>
            <a:pPr lvl="1" eaLnBrk="1" hangingPunct="1">
              <a:defRPr/>
            </a:pPr>
            <a:r>
              <a:rPr lang="en-US" sz="2200" b="1" u="sng" dirty="0">
                <a:solidFill>
                  <a:srgbClr val="002060"/>
                </a:solidFill>
                <a:latin typeface="Arial" panose="020B0604020202020204" pitchFamily="34" charset="0"/>
                <a:cs typeface="Arial" panose="020B0604020202020204" pitchFamily="34" charset="0"/>
              </a:rPr>
              <a:t>Remember:</a:t>
            </a:r>
            <a:r>
              <a:rPr lang="en-US" sz="2200" dirty="0">
                <a:solidFill>
                  <a:srgbClr val="002060"/>
                </a:solidFill>
                <a:latin typeface="Arial" panose="020B0604020202020204" pitchFamily="34" charset="0"/>
                <a:cs typeface="Arial" panose="020B0604020202020204" pitchFamily="34" charset="0"/>
              </a:rPr>
              <a:t> ALL patients and visitors are anxious.</a:t>
            </a:r>
          </a:p>
          <a:p>
            <a:pPr lvl="1" eaLnBrk="1" hangingPunct="1">
              <a:defRPr/>
            </a:pPr>
            <a:r>
              <a:rPr lang="en-US" sz="2200" dirty="0">
                <a:solidFill>
                  <a:srgbClr val="002060"/>
                </a:solidFill>
                <a:latin typeface="Arial" panose="020B0604020202020204" pitchFamily="34" charset="0"/>
                <a:cs typeface="Arial" panose="020B0604020202020204" pitchFamily="34" charset="0"/>
              </a:rPr>
              <a:t>Don’t become complacent.  Remain situationally aware. </a:t>
            </a:r>
          </a:p>
          <a:p>
            <a:pPr lvl="1" eaLnBrk="1" hangingPunct="1">
              <a:defRPr/>
            </a:pPr>
            <a:r>
              <a:rPr lang="en-US" sz="2200" dirty="0">
                <a:solidFill>
                  <a:srgbClr val="002060"/>
                </a:solidFill>
                <a:latin typeface="Arial" panose="020B0604020202020204" pitchFamily="34" charset="0"/>
                <a:cs typeface="Arial" panose="020B0604020202020204" pitchFamily="34" charset="0"/>
              </a:rPr>
              <a:t>Evaluate each situation for potential violence when entering a room or beginning to interact with a patient or visitor.</a:t>
            </a:r>
          </a:p>
          <a:p>
            <a:pPr lvl="1" eaLnBrk="1" hangingPunct="1">
              <a:defRPr/>
            </a:pPr>
            <a:r>
              <a:rPr lang="en-US" sz="2200" dirty="0">
                <a:solidFill>
                  <a:srgbClr val="002060"/>
                </a:solidFill>
                <a:latin typeface="Arial" panose="020B0604020202020204" pitchFamily="34" charset="0"/>
                <a:cs typeface="Arial" panose="020B0604020202020204" pitchFamily="34" charset="0"/>
              </a:rPr>
              <a:t>Be respectful of personal space.</a:t>
            </a:r>
          </a:p>
          <a:p>
            <a:pPr lvl="1" eaLnBrk="1" hangingPunct="1">
              <a:defRPr/>
            </a:pPr>
            <a:r>
              <a:rPr lang="en-US" sz="2200" dirty="0">
                <a:solidFill>
                  <a:srgbClr val="002060"/>
                </a:solidFill>
                <a:latin typeface="Arial" panose="020B0604020202020204" pitchFamily="34" charset="0"/>
                <a:cs typeface="Arial" panose="020B0604020202020204" pitchFamily="34" charset="0"/>
              </a:rPr>
              <a:t>Use the buddy system if there is any concern.</a:t>
            </a:r>
          </a:p>
          <a:p>
            <a:pPr lvl="1" eaLnBrk="1" hangingPunct="1">
              <a:defRPr/>
            </a:pPr>
            <a:r>
              <a:rPr lang="en-US" sz="2200" dirty="0">
                <a:solidFill>
                  <a:srgbClr val="002060"/>
                </a:solidFill>
                <a:latin typeface="Arial" panose="020B0604020202020204" pitchFamily="34" charset="0"/>
                <a:cs typeface="Arial" panose="020B0604020202020204" pitchFamily="34" charset="0"/>
              </a:rPr>
              <a:t>Always keep an open path for exiting.</a:t>
            </a:r>
          </a:p>
          <a:p>
            <a:pPr lvl="1" eaLnBrk="1" hangingPunct="1">
              <a:defRPr/>
            </a:pPr>
            <a:r>
              <a:rPr lang="en-US" sz="2200" dirty="0">
                <a:solidFill>
                  <a:srgbClr val="002060"/>
                </a:solidFill>
                <a:latin typeface="Arial" panose="020B0604020202020204" pitchFamily="34" charset="0"/>
                <a:cs typeface="Arial" panose="020B0604020202020204" pitchFamily="34" charset="0"/>
              </a:rPr>
              <a:t>Use de-escalation tactics provided to you through your</a:t>
            </a:r>
          </a:p>
          <a:p>
            <a:pPr marL="457200" lvl="1" indent="0" eaLnBrk="1" hangingPunct="1">
              <a:buNone/>
              <a:defRPr/>
            </a:pPr>
            <a:r>
              <a:rPr lang="en-US" sz="2200" dirty="0">
                <a:solidFill>
                  <a:srgbClr val="002060"/>
                </a:solidFill>
                <a:latin typeface="Arial" panose="020B0604020202020204" pitchFamily="34" charset="0"/>
                <a:cs typeface="Arial" panose="020B0604020202020204" pitchFamily="34" charset="0"/>
              </a:rPr>
              <a:t>   AVADE Training</a:t>
            </a:r>
          </a:p>
          <a:p>
            <a:pPr lvl="1" eaLnBrk="1" hangingPunct="1">
              <a:defRPr/>
            </a:pPr>
            <a:r>
              <a:rPr lang="en-US" sz="2200" dirty="0">
                <a:solidFill>
                  <a:srgbClr val="002060"/>
                </a:solidFill>
                <a:latin typeface="Arial" panose="020B0604020202020204" pitchFamily="34" charset="0"/>
                <a:cs typeface="Arial" panose="020B0604020202020204" pitchFamily="34" charset="0"/>
              </a:rPr>
              <a:t>If you feel threatened, call extension 77 and say </a:t>
            </a:r>
          </a:p>
          <a:p>
            <a:pPr marL="457200" lvl="1" indent="0" eaLnBrk="1" hangingPunct="1">
              <a:buFont typeface="Times" charset="0"/>
              <a:buNone/>
              <a:defRPr/>
            </a:pPr>
            <a:r>
              <a:rPr lang="en-US" sz="2200" dirty="0">
                <a:solidFill>
                  <a:srgbClr val="00206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a:t>
            </a:r>
            <a:r>
              <a:rPr lang="en-US" sz="2200" b="1" dirty="0">
                <a:solidFill>
                  <a:schemeClr val="tx1">
                    <a:lumMod val="75000"/>
                    <a:lumOff val="25000"/>
                  </a:schemeClr>
                </a:solidFill>
                <a:latin typeface="Arial" panose="020B0604020202020204" pitchFamily="34" charset="0"/>
                <a:cs typeface="Arial" panose="020B0604020202020204" pitchFamily="34" charset="0"/>
              </a:rPr>
              <a:t>Code Grey” and provide your location. </a:t>
            </a:r>
            <a:endParaRPr lang="en-US" sz="2200" dirty="0">
              <a:solidFill>
                <a:srgbClr val="002060"/>
              </a:solidFill>
              <a:latin typeface="Arial" panose="020B0604020202020204" pitchFamily="34" charset="0"/>
              <a:cs typeface="Arial" panose="020B0604020202020204" pitchFamily="34" charset="0"/>
            </a:endParaRPr>
          </a:p>
          <a:p>
            <a:pPr lvl="1" eaLnBrk="1" hangingPunct="1">
              <a:defRPr/>
            </a:pPr>
            <a:endParaRPr lang="en-US" sz="2000" dirty="0">
              <a:solidFill>
                <a:srgbClr val="002060"/>
              </a:solidFill>
              <a:ea typeface="+mn-ea"/>
            </a:endParaRPr>
          </a:p>
          <a:p>
            <a:pPr lvl="1" eaLnBrk="1" hangingPunct="1">
              <a:defRPr/>
            </a:pPr>
            <a:endParaRPr lang="en-US" sz="2400" dirty="0">
              <a:ea typeface="+mn-ea"/>
              <a:cs typeface="ＭＳ Ｐゴシック" charset="0"/>
            </a:endParaRPr>
          </a:p>
        </p:txBody>
      </p:sp>
      <p:pic>
        <p:nvPicPr>
          <p:cNvPr id="17" name="Picture 2" descr="angry-docs-719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4738" y="4539814"/>
            <a:ext cx="1287462"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DEF0A3E-F4FB-4961-BB91-B7926D1850F4}"/>
              </a:ext>
            </a:extLst>
          </p:cNvPr>
          <p:cNvPicPr>
            <a:picLocks noChangeAspect="1"/>
          </p:cNvPicPr>
          <p:nvPr/>
        </p:nvPicPr>
        <p:blipFill rotWithShape="1">
          <a:blip r:embed="rId3"/>
          <a:srcRect t="-5832" b="-10742"/>
          <a:stretch/>
        </p:blipFill>
        <p:spPr>
          <a:xfrm>
            <a:off x="7309485" y="0"/>
            <a:ext cx="1834515" cy="890515"/>
          </a:xfrm>
          <a:prstGeom prst="rect">
            <a:avLst/>
          </a:prstGeom>
        </p:spPr>
      </p:pic>
    </p:spTree>
    <p:extLst>
      <p:ext uri="{BB962C8B-B14F-4D97-AF65-F5344CB8AC3E}">
        <p14:creationId xmlns:p14="http://schemas.microsoft.com/office/powerpoint/2010/main" val="14802970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8074" y="269552"/>
            <a:ext cx="6717145" cy="553998"/>
          </a:xfrm>
          <a:prstGeom prst="rect">
            <a:avLst/>
          </a:prstGeom>
          <a:noFill/>
        </p:spPr>
        <p:txBody>
          <a:bodyPr wrap="square" lIns="0" tIns="0" rIns="0" bIns="0" rtlCol="0">
            <a:noAutofit/>
          </a:bodyPr>
          <a:lstStyle/>
          <a:p>
            <a:pPr>
              <a:lnSpc>
                <a:spcPts val="2200"/>
              </a:lnSpc>
            </a:pPr>
            <a:r>
              <a:rPr lang="en-US" altLang="en-US" sz="3600" b="1" dirty="0">
                <a:solidFill>
                  <a:srgbClr val="002060"/>
                </a:solidFill>
                <a:latin typeface="Arial" panose="020B0604020202020204" pitchFamily="34" charset="0"/>
                <a:cs typeface="Arial" panose="020B0604020202020204" pitchFamily="34" charset="0"/>
              </a:rPr>
              <a:t>Parking- </a:t>
            </a:r>
            <a:r>
              <a:rPr lang="en-US" altLang="en-US" sz="3600" b="1" u="sng" dirty="0">
                <a:solidFill>
                  <a:srgbClr val="002060"/>
                </a:solidFill>
                <a:latin typeface="Arial" panose="020B0604020202020204" pitchFamily="34" charset="0"/>
                <a:cs typeface="Arial" panose="020B0604020202020204" pitchFamily="34" charset="0"/>
              </a:rPr>
              <a:t>Remember:</a:t>
            </a:r>
          </a:p>
          <a:p>
            <a:pPr>
              <a:lnSpc>
                <a:spcPts val="2200"/>
              </a:lnSpc>
            </a:pPr>
            <a:endParaRPr lang="en-US" altLang="en-US" sz="3600" b="1" i="1" dirty="0">
              <a:solidFill>
                <a:srgbClr val="002060"/>
              </a:solidFill>
              <a:latin typeface="Arial" panose="020B0604020202020204" pitchFamily="34" charset="0"/>
              <a:cs typeface="Arial" panose="020B0604020202020204" pitchFamily="34" charset="0"/>
            </a:endParaRPr>
          </a:p>
          <a:p>
            <a:pPr>
              <a:lnSpc>
                <a:spcPts val="2200"/>
              </a:lnSpc>
            </a:pPr>
            <a:r>
              <a:rPr lang="en-US" altLang="en-US" sz="3600" b="1" i="1" dirty="0">
                <a:solidFill>
                  <a:srgbClr val="002060"/>
                </a:solidFill>
                <a:latin typeface="Arial" panose="020B0604020202020204" pitchFamily="34" charset="0"/>
                <a:cs typeface="Arial" panose="020B0604020202020204" pitchFamily="34" charset="0"/>
              </a:rPr>
              <a:t>Patients First </a:t>
            </a:r>
          </a:p>
          <a:p>
            <a:pPr>
              <a:lnSpc>
                <a:spcPts val="2200"/>
              </a:lnSpc>
            </a:pPr>
            <a:endParaRPr lang="en-US" altLang="en-US" sz="3600" b="1" u="sng" dirty="0">
              <a:solidFill>
                <a:srgbClr val="002060"/>
              </a:solidFill>
              <a:latin typeface="Foco" panose="020B0504050202020203" pitchFamily="34"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126</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9972" y="1190929"/>
            <a:ext cx="8974027" cy="417725"/>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Rectangle 3"/>
          <p:cNvSpPr>
            <a:spLocks noGrp="1" noChangeArrowheads="1"/>
          </p:cNvSpPr>
          <p:nvPr>
            <p:ph idx="1"/>
          </p:nvPr>
        </p:nvSpPr>
        <p:spPr>
          <a:xfrm>
            <a:off x="205566" y="1142623"/>
            <a:ext cx="8732868" cy="5137596"/>
          </a:xfrm>
        </p:spPr>
        <p:txBody>
          <a:bodyPr>
            <a:normAutofit lnSpcReduction="10000"/>
          </a:bodyPr>
          <a:lstStyle/>
          <a:p>
            <a:pPr eaLnBrk="1" hangingPunct="1">
              <a:spcBef>
                <a:spcPts val="300"/>
              </a:spcBef>
              <a:buFont typeface="Times" charset="0"/>
              <a:buChar char="•"/>
              <a:defRPr/>
            </a:pPr>
            <a:r>
              <a:rPr lang="en-US" altLang="en-US" sz="2200" b="1" u="sng" dirty="0">
                <a:solidFill>
                  <a:srgbClr val="002060"/>
                </a:solidFill>
                <a:latin typeface="Arial" panose="020B0604020202020204" pitchFamily="34" charset="0"/>
                <a:ea typeface="MS PGothic" pitchFamily="34" charset="-128"/>
                <a:cs typeface="Arial" panose="020B0604020202020204" pitchFamily="34" charset="0"/>
              </a:rPr>
              <a:t>Goal:</a:t>
            </a:r>
            <a:r>
              <a:rPr lang="en-US" altLang="en-US" sz="2200" b="1" dirty="0">
                <a:solidFill>
                  <a:srgbClr val="002060"/>
                </a:solidFill>
                <a:latin typeface="Arial" panose="020B0604020202020204" pitchFamily="34" charset="0"/>
                <a:ea typeface="MS PGothic" pitchFamily="34" charset="-128"/>
                <a:cs typeface="Arial" panose="020B0604020202020204" pitchFamily="34" charset="0"/>
              </a:rPr>
              <a:t> </a:t>
            </a:r>
            <a:r>
              <a:rPr lang="en-US" altLang="en-US" sz="2000" dirty="0">
                <a:solidFill>
                  <a:srgbClr val="002060"/>
                </a:solidFill>
                <a:latin typeface="Arial" panose="020B0604020202020204" pitchFamily="34" charset="0"/>
                <a:ea typeface="MS PGothic" pitchFamily="34" charset="-128"/>
                <a:cs typeface="Arial" panose="020B0604020202020204" pitchFamily="34" charset="0"/>
              </a:rPr>
              <a:t>To facilitate safe and efficient parking for our patients, visitors and employees.  </a:t>
            </a:r>
          </a:p>
          <a:p>
            <a:pPr eaLnBrk="1" hangingPunct="1">
              <a:spcBef>
                <a:spcPts val="300"/>
              </a:spcBef>
              <a:buFont typeface="Times" charset="0"/>
              <a:buChar char="•"/>
              <a:defRPr/>
            </a:pPr>
            <a:endParaRPr lang="en-US" altLang="en-US" sz="2200" dirty="0">
              <a:solidFill>
                <a:srgbClr val="002060"/>
              </a:solidFill>
              <a:latin typeface="Arial" panose="020B0604020202020204" pitchFamily="34" charset="0"/>
              <a:ea typeface="MS PGothic" pitchFamily="34" charset="-128"/>
              <a:cs typeface="Arial" panose="020B0604020202020204" pitchFamily="34" charset="0"/>
            </a:endParaRPr>
          </a:p>
          <a:p>
            <a:pPr eaLnBrk="1" hangingPunct="1">
              <a:spcBef>
                <a:spcPts val="300"/>
              </a:spcBef>
              <a:buFont typeface="Times" charset="0"/>
              <a:buChar char="•"/>
              <a:defRPr/>
            </a:pPr>
            <a:r>
              <a:rPr lang="en-US" altLang="en-US" sz="2200" b="1" u="sng" dirty="0">
                <a:solidFill>
                  <a:srgbClr val="002060"/>
                </a:solidFill>
                <a:latin typeface="Arial" panose="020B0604020202020204" pitchFamily="34" charset="0"/>
                <a:ea typeface="MS PGothic" pitchFamily="34" charset="-128"/>
                <a:cs typeface="Arial" panose="020B0604020202020204" pitchFamily="34" charset="0"/>
              </a:rPr>
              <a:t>General Rule:</a:t>
            </a:r>
            <a:r>
              <a:rPr lang="en-US" altLang="en-US" sz="2200" b="1" dirty="0">
                <a:solidFill>
                  <a:srgbClr val="002060"/>
                </a:solidFill>
                <a:latin typeface="Arial" panose="020B0604020202020204" pitchFamily="34" charset="0"/>
                <a:ea typeface="MS PGothic" pitchFamily="34" charset="-128"/>
                <a:cs typeface="Arial" panose="020B0604020202020204" pitchFamily="34" charset="0"/>
              </a:rPr>
              <a:t>  </a:t>
            </a:r>
            <a:r>
              <a:rPr lang="en-US" altLang="en-US" sz="2000" dirty="0">
                <a:solidFill>
                  <a:srgbClr val="002060"/>
                </a:solidFill>
                <a:latin typeface="Arial" panose="020B0604020202020204" pitchFamily="34" charset="0"/>
                <a:ea typeface="MS PGothic" pitchFamily="34" charset="-128"/>
                <a:cs typeface="Arial" panose="020B0604020202020204" pitchFamily="34" charset="0"/>
              </a:rPr>
              <a:t>The more convenient a parking spot, the more likely it should be left open for a patient or visitor.</a:t>
            </a:r>
          </a:p>
          <a:p>
            <a:pPr lvl="1" eaLnBrk="1" hangingPunct="1">
              <a:spcBef>
                <a:spcPts val="300"/>
              </a:spcBef>
              <a:buFont typeface="Wingdings" pitchFamily="2" charset="2"/>
              <a:buChar char="Ø"/>
              <a:defRPr/>
            </a:pPr>
            <a:endParaRPr lang="en-US" altLang="en-US" sz="2000" b="1" dirty="0">
              <a:solidFill>
                <a:srgbClr val="002060"/>
              </a:solidFill>
              <a:latin typeface="Arial" panose="020B0604020202020204" pitchFamily="34" charset="0"/>
              <a:ea typeface="MS PGothic" pitchFamily="34" charset="-128"/>
              <a:cs typeface="Arial" panose="020B0604020202020204" pitchFamily="34" charset="0"/>
            </a:endParaRPr>
          </a:p>
          <a:p>
            <a:pPr marL="457200" lvl="1" indent="0" eaLnBrk="1" hangingPunct="1">
              <a:spcBef>
                <a:spcPts val="300"/>
              </a:spcBef>
              <a:buNone/>
              <a:defRPr/>
            </a:pPr>
            <a:r>
              <a:rPr lang="en-US" altLang="en-US" sz="2200" dirty="0">
                <a:solidFill>
                  <a:srgbClr val="002060"/>
                </a:solidFill>
                <a:latin typeface="Arial" panose="020B0604020202020204" pitchFamily="34" charset="0"/>
                <a:ea typeface="MS PGothic" pitchFamily="34" charset="-128"/>
                <a:cs typeface="Arial" panose="020B0604020202020204" pitchFamily="34" charset="0"/>
              </a:rPr>
              <a:t>Familiarize yourself with </a:t>
            </a:r>
            <a:r>
              <a:rPr lang="en-US" altLang="en-US" sz="2200" b="1" u="sng" dirty="0">
                <a:solidFill>
                  <a:srgbClr val="002060"/>
                </a:solidFill>
                <a:latin typeface="Arial" panose="020B0604020202020204" pitchFamily="34" charset="0"/>
                <a:ea typeface="MS PGothic" pitchFamily="34" charset="-128"/>
                <a:cs typeface="Arial" panose="020B0604020202020204" pitchFamily="34" charset="0"/>
              </a:rPr>
              <a:t>employee approved</a:t>
            </a:r>
            <a:r>
              <a:rPr lang="en-US" altLang="en-US" sz="2200" b="1" dirty="0">
                <a:solidFill>
                  <a:srgbClr val="002060"/>
                </a:solidFill>
                <a:latin typeface="Arial" panose="020B0604020202020204" pitchFamily="34" charset="0"/>
                <a:ea typeface="MS PGothic" pitchFamily="34" charset="-128"/>
                <a:cs typeface="Arial" panose="020B0604020202020204" pitchFamily="34" charset="0"/>
              </a:rPr>
              <a:t> </a:t>
            </a:r>
            <a:r>
              <a:rPr lang="en-US" altLang="en-US" sz="2200" dirty="0">
                <a:solidFill>
                  <a:srgbClr val="002060"/>
                </a:solidFill>
                <a:latin typeface="Arial" panose="020B0604020202020204" pitchFamily="34" charset="0"/>
                <a:ea typeface="MS PGothic" pitchFamily="34" charset="-128"/>
                <a:cs typeface="Arial" panose="020B0604020202020204" pitchFamily="34" charset="0"/>
              </a:rPr>
              <a:t>parking areas.</a:t>
            </a:r>
          </a:p>
          <a:p>
            <a:pPr marL="457200" lvl="1" indent="0" eaLnBrk="1" hangingPunct="1">
              <a:spcBef>
                <a:spcPts val="300"/>
              </a:spcBef>
              <a:buNone/>
              <a:defRPr/>
            </a:pPr>
            <a:endParaRPr lang="en-US" altLang="en-US" sz="2200" dirty="0">
              <a:solidFill>
                <a:srgbClr val="002060"/>
              </a:solidFill>
              <a:latin typeface="Arial" panose="020B0604020202020204" pitchFamily="34" charset="0"/>
              <a:ea typeface="MS PGothic" pitchFamily="34" charset="-128"/>
              <a:cs typeface="Arial" panose="020B0604020202020204" pitchFamily="34" charset="0"/>
            </a:endParaRPr>
          </a:p>
          <a:p>
            <a:pPr lvl="1" eaLnBrk="1" hangingPunct="1">
              <a:spcBef>
                <a:spcPts val="300"/>
              </a:spcBef>
              <a:buFont typeface="Wingdings" pitchFamily="2" charset="2"/>
              <a:buChar char="Ø"/>
              <a:defRPr/>
            </a:pPr>
            <a:r>
              <a:rPr lang="en-US" altLang="en-US" sz="2000" b="1" dirty="0">
                <a:solidFill>
                  <a:srgbClr val="002060"/>
                </a:solidFill>
                <a:latin typeface="Arial" panose="020B0604020202020204" pitchFamily="34" charset="0"/>
                <a:ea typeface="MS PGothic" pitchFamily="34" charset="-128"/>
                <a:cs typeface="Arial" panose="020B0604020202020204" pitchFamily="34" charset="0"/>
              </a:rPr>
              <a:t>Free valet employee parking (lower deck) </a:t>
            </a:r>
            <a:r>
              <a:rPr lang="en-US" altLang="en-US" sz="2000" dirty="0">
                <a:solidFill>
                  <a:srgbClr val="002060"/>
                </a:solidFill>
                <a:latin typeface="Arial" panose="020B0604020202020204" pitchFamily="34" charset="0"/>
                <a:ea typeface="MS PGothic" pitchFamily="34" charset="-128"/>
                <a:cs typeface="Arial" panose="020B0604020202020204" pitchFamily="34" charset="0"/>
              </a:rPr>
              <a:t>is offered Monday – Friday during high-traffic times for those not assigned to off-site parking.</a:t>
            </a:r>
          </a:p>
          <a:p>
            <a:pPr lvl="1" eaLnBrk="1" hangingPunct="1">
              <a:buFont typeface="Wingdings" pitchFamily="2" charset="2"/>
              <a:buChar char="Ø"/>
              <a:defRPr/>
            </a:pPr>
            <a:r>
              <a:rPr lang="en-US" altLang="en-US" sz="2000" dirty="0">
                <a:solidFill>
                  <a:srgbClr val="002060"/>
                </a:solidFill>
                <a:latin typeface="Arial" panose="020B0604020202020204" pitchFamily="34" charset="0"/>
                <a:ea typeface="MS PGothic" pitchFamily="34" charset="-128"/>
                <a:cs typeface="Arial" panose="020B0604020202020204" pitchFamily="34" charset="0"/>
              </a:rPr>
              <a:t>If you park outside of employee parking or if you are assigned to park off site and park on site you must notify Security at 617-313-1370.</a:t>
            </a:r>
          </a:p>
          <a:p>
            <a:pPr lvl="1" eaLnBrk="1" hangingPunct="1">
              <a:buFont typeface="Wingdings" pitchFamily="2" charset="2"/>
              <a:buChar char="Ø"/>
              <a:defRPr/>
            </a:pPr>
            <a:r>
              <a:rPr lang="en-US" altLang="en-US" sz="2000" dirty="0">
                <a:solidFill>
                  <a:srgbClr val="002060"/>
                </a:solidFill>
                <a:latin typeface="Arial" panose="020B0604020202020204" pitchFamily="34" charset="0"/>
                <a:ea typeface="MS PGothic" pitchFamily="34" charset="-128"/>
                <a:cs typeface="Arial" panose="020B0604020202020204" pitchFamily="34" charset="0"/>
              </a:rPr>
              <a:t>Parking is monitored and strictly enforced by Public Safety, Security and Parking personnel</a:t>
            </a:r>
            <a:endParaRPr lang="en-US" altLang="en-US" sz="1600" dirty="0">
              <a:solidFill>
                <a:srgbClr val="002060"/>
              </a:solidFill>
              <a:latin typeface="Arial" panose="020B0604020202020204" pitchFamily="34" charset="0"/>
              <a:ea typeface="MS PGothic" pitchFamily="34" charset="-128"/>
              <a:cs typeface="Arial" panose="020B0604020202020204" pitchFamily="34" charset="0"/>
            </a:endParaRPr>
          </a:p>
          <a:p>
            <a:pPr lvl="1" eaLnBrk="1" hangingPunct="1">
              <a:buFont typeface="Wingdings" pitchFamily="2" charset="2"/>
              <a:buChar char="Ø"/>
              <a:defRPr/>
            </a:pPr>
            <a:r>
              <a:rPr lang="en-US" altLang="en-US" sz="2000" dirty="0">
                <a:solidFill>
                  <a:srgbClr val="002060"/>
                </a:solidFill>
                <a:latin typeface="Arial" panose="020B0604020202020204" pitchFamily="34" charset="0"/>
                <a:ea typeface="MS PGothic" pitchFamily="34" charset="-128"/>
                <a:cs typeface="Arial" panose="020B0604020202020204" pitchFamily="34" charset="0"/>
              </a:rPr>
              <a:t>Parking Violation Notice’s are issued upon identification of violations</a:t>
            </a:r>
          </a:p>
          <a:p>
            <a:pPr marL="457200" lvl="1" indent="0" eaLnBrk="1" hangingPunct="1">
              <a:buNone/>
              <a:defRPr/>
            </a:pPr>
            <a:endParaRPr lang="en-US" altLang="en-US" sz="1200" i="1" dirty="0">
              <a:solidFill>
                <a:srgbClr val="002060"/>
              </a:solidFill>
              <a:latin typeface="Arial" panose="020B0604020202020204" pitchFamily="34" charset="0"/>
              <a:ea typeface="MS PGothic" pitchFamily="34" charset="-128"/>
              <a:cs typeface="Arial" panose="020B0604020202020204" pitchFamily="34" charset="0"/>
            </a:endParaRPr>
          </a:p>
          <a:p>
            <a:pPr marL="457200" lvl="1" indent="0" algn="ctr" eaLnBrk="1" hangingPunct="1">
              <a:buNone/>
              <a:defRPr/>
            </a:pPr>
            <a:r>
              <a:rPr lang="en-US" altLang="en-US" sz="1600" i="1" dirty="0">
                <a:solidFill>
                  <a:srgbClr val="002060"/>
                </a:solidFill>
                <a:latin typeface="Arial" panose="020B0604020202020204" pitchFamily="34" charset="0"/>
                <a:ea typeface="MS PGothic" pitchFamily="34" charset="-128"/>
                <a:cs typeface="Arial" panose="020B0604020202020204" pitchFamily="34" charset="0"/>
              </a:rPr>
              <a:t>Policy: Safety and Security SOP# 960-01: Employee Parking</a:t>
            </a:r>
            <a:endParaRPr lang="en-US" altLang="en-US" sz="2000" i="1" dirty="0">
              <a:solidFill>
                <a:srgbClr val="002060"/>
              </a:solidFill>
              <a:latin typeface="Arial" panose="020B0604020202020204" pitchFamily="34" charset="0"/>
              <a:ea typeface="MS PGothic" pitchFamily="34" charset="-128"/>
              <a:cs typeface="Arial" panose="020B0604020202020204" pitchFamily="34" charset="0"/>
            </a:endParaRPr>
          </a:p>
        </p:txBody>
      </p:sp>
      <p:pic>
        <p:nvPicPr>
          <p:cNvPr id="15" name="Picture 14">
            <a:extLst>
              <a:ext uri="{FF2B5EF4-FFF2-40B4-BE49-F238E27FC236}">
                <a16:creationId xmlns:a16="http://schemas.microsoft.com/office/drawing/2014/main" id="{9031B5A2-DEF6-43AB-B6DB-DDBE726DDD34}"/>
              </a:ext>
            </a:extLst>
          </p:cNvPr>
          <p:cNvPicPr>
            <a:picLocks noChangeAspect="1"/>
          </p:cNvPicPr>
          <p:nvPr/>
        </p:nvPicPr>
        <p:blipFill rotWithShape="1">
          <a:blip r:embed="rId2"/>
          <a:srcRect t="-5832" b="-10742"/>
          <a:stretch/>
        </p:blipFill>
        <p:spPr>
          <a:xfrm>
            <a:off x="7302026" y="0"/>
            <a:ext cx="1834515" cy="890515"/>
          </a:xfrm>
          <a:prstGeom prst="rect">
            <a:avLst/>
          </a:prstGeom>
        </p:spPr>
      </p:pic>
    </p:spTree>
    <p:extLst>
      <p:ext uri="{BB962C8B-B14F-4D97-AF65-F5344CB8AC3E}">
        <p14:creationId xmlns:p14="http://schemas.microsoft.com/office/powerpoint/2010/main" val="30481309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2325" y="243645"/>
            <a:ext cx="6717145" cy="553998"/>
          </a:xfrm>
          <a:prstGeom prst="rect">
            <a:avLst/>
          </a:prstGeom>
          <a:noFill/>
        </p:spPr>
        <p:txBody>
          <a:bodyPr wrap="square" lIns="0" tIns="0" rIns="0" bIns="0" rtlCol="0">
            <a:noAutofit/>
          </a:bodyPr>
          <a:lstStyle/>
          <a:p>
            <a:pPr>
              <a:lnSpc>
                <a:spcPts val="2200"/>
              </a:lnSpc>
            </a:pPr>
            <a:r>
              <a:rPr lang="en-US" altLang="en-US" sz="3600" b="1" dirty="0">
                <a:solidFill>
                  <a:srgbClr val="002060"/>
                </a:solidFill>
                <a:latin typeface="Arial" panose="020B0604020202020204" pitchFamily="34" charset="0"/>
                <a:cs typeface="Arial" panose="020B0604020202020204" pitchFamily="34" charset="0"/>
              </a:rPr>
              <a:t>Parking- </a:t>
            </a:r>
            <a:r>
              <a:rPr lang="en-US" altLang="en-US" sz="3600" b="1" i="1" dirty="0">
                <a:solidFill>
                  <a:srgbClr val="002060"/>
                </a:solidFill>
                <a:latin typeface="Arial" panose="020B0604020202020204" pitchFamily="34" charset="0"/>
                <a:cs typeface="Arial" panose="020B0604020202020204" pitchFamily="34" charset="0"/>
              </a:rPr>
              <a:t>Remember:</a:t>
            </a:r>
          </a:p>
          <a:p>
            <a:pPr>
              <a:lnSpc>
                <a:spcPts val="2200"/>
              </a:lnSpc>
            </a:pPr>
            <a:endParaRPr lang="en-US" altLang="en-US" sz="3600" b="1" i="1" dirty="0">
              <a:solidFill>
                <a:srgbClr val="002060"/>
              </a:solidFill>
              <a:latin typeface="Arial" panose="020B0604020202020204" pitchFamily="34" charset="0"/>
              <a:cs typeface="Arial" panose="020B0604020202020204" pitchFamily="34" charset="0"/>
            </a:endParaRPr>
          </a:p>
          <a:p>
            <a:pPr>
              <a:lnSpc>
                <a:spcPts val="2200"/>
              </a:lnSpc>
            </a:pPr>
            <a:r>
              <a:rPr lang="en-US" altLang="en-US" sz="3600" b="1" i="1" dirty="0">
                <a:solidFill>
                  <a:srgbClr val="002060"/>
                </a:solidFill>
                <a:latin typeface="Arial" panose="020B0604020202020204" pitchFamily="34" charset="0"/>
                <a:cs typeface="Arial" panose="020B0604020202020204" pitchFamily="34" charset="0"/>
              </a:rPr>
              <a:t>Patients First </a:t>
            </a: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127</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5" descr="C:\Users\CFREEDLO\AppData\Local\Microsoft\Windows\Temporary Internet Files\Content.Outlook\1VTBUMJE\PARKING MAP_CEO rounds revi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25" y="1218740"/>
            <a:ext cx="8466137" cy="51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527A972-EA17-4EC8-8F1B-70D79EACBA2F}"/>
              </a:ext>
            </a:extLst>
          </p:cNvPr>
          <p:cNvPicPr>
            <a:picLocks noChangeAspect="1"/>
          </p:cNvPicPr>
          <p:nvPr/>
        </p:nvPicPr>
        <p:blipFill rotWithShape="1">
          <a:blip r:embed="rId3"/>
          <a:srcRect t="-5832" b="-10742"/>
          <a:stretch/>
        </p:blipFill>
        <p:spPr>
          <a:xfrm>
            <a:off x="7309485" y="0"/>
            <a:ext cx="1834515" cy="890515"/>
          </a:xfrm>
          <a:prstGeom prst="rect">
            <a:avLst/>
          </a:prstGeom>
        </p:spPr>
      </p:pic>
    </p:spTree>
    <p:extLst>
      <p:ext uri="{BB962C8B-B14F-4D97-AF65-F5344CB8AC3E}">
        <p14:creationId xmlns:p14="http://schemas.microsoft.com/office/powerpoint/2010/main" val="39016901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800" y="748036"/>
            <a:ext cx="6717145" cy="553998"/>
          </a:xfrm>
          <a:prstGeom prst="rect">
            <a:avLst/>
          </a:prstGeom>
          <a:noFill/>
        </p:spPr>
        <p:txBody>
          <a:bodyPr wrap="square" lIns="0" tIns="0" rIns="0" bIns="0" rtlCol="0">
            <a:noAutofit/>
          </a:bodyPr>
          <a:lstStyle/>
          <a:p>
            <a:pPr>
              <a:lnSpc>
                <a:spcPts val="2200"/>
              </a:lnSpc>
            </a:pPr>
            <a:r>
              <a:rPr lang="en-US" altLang="en-US" sz="3600" b="1" dirty="0">
                <a:solidFill>
                  <a:srgbClr val="002060"/>
                </a:solidFill>
                <a:latin typeface="Foco" panose="020B0504050202020203" pitchFamily="34" charset="0"/>
                <a:cs typeface="Arial" panose="020B0604020202020204" pitchFamily="34" charset="0"/>
              </a:rPr>
              <a:t>Off Site Parking</a:t>
            </a:r>
            <a:endParaRPr lang="en-US" sz="3600" b="1" dirty="0">
              <a:solidFill>
                <a:srgbClr val="002060"/>
              </a:solidFill>
              <a:latin typeface="Foco" panose="020B0504050202020203"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128</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Rectangle 3"/>
          <p:cNvSpPr>
            <a:spLocks noChangeArrowheads="1"/>
          </p:cNvSpPr>
          <p:nvPr/>
        </p:nvSpPr>
        <p:spPr bwMode="auto">
          <a:xfrm>
            <a:off x="985837" y="1255344"/>
            <a:ext cx="77263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2400" b="1">
                <a:solidFill>
                  <a:srgbClr val="002060"/>
                </a:solidFill>
              </a:rPr>
              <a:t>St. Elizabeth’s Church </a:t>
            </a:r>
            <a:r>
              <a:rPr lang="en-US" altLang="en-US" sz="2400">
                <a:solidFill>
                  <a:srgbClr val="002060"/>
                </a:solidFill>
              </a:rPr>
              <a:t>located at 350 Reedsdale Road (Route 28) in Milton - 0.4 miles from the hospital</a:t>
            </a:r>
          </a:p>
        </p:txBody>
      </p:sp>
      <p:pic>
        <p:nvPicPr>
          <p:cNvPr id="15" name="Picture 2" descr="C:\Users\CFREEDLO\Pictures\shuttle b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37" y="2104029"/>
            <a:ext cx="25288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5"/>
          <p:cNvSpPr>
            <a:spLocks noChangeArrowheads="1"/>
          </p:cNvSpPr>
          <p:nvPr/>
        </p:nvSpPr>
        <p:spPr bwMode="auto">
          <a:xfrm>
            <a:off x="3906838" y="2236048"/>
            <a:ext cx="52371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2000" dirty="0">
                <a:solidFill>
                  <a:srgbClr val="002060"/>
                </a:solidFill>
              </a:rPr>
              <a:t>A </a:t>
            </a:r>
            <a:r>
              <a:rPr lang="en-US" altLang="en-US" sz="2000" b="1" dirty="0">
                <a:solidFill>
                  <a:srgbClr val="002060"/>
                </a:solidFill>
              </a:rPr>
              <a:t>free employee shuttle service </a:t>
            </a:r>
            <a:r>
              <a:rPr lang="en-US" altLang="en-US" sz="2000" dirty="0">
                <a:solidFill>
                  <a:srgbClr val="002060"/>
                </a:solidFill>
              </a:rPr>
              <a:t>runs continuous loops between St. Elizabeth’s Church and the Reedsdale entrance Monday through Friday starting at 6:15 a.m. </a:t>
            </a:r>
            <a:r>
              <a:rPr lang="en-US" altLang="en-US" sz="2000" i="1" dirty="0">
                <a:solidFill>
                  <a:srgbClr val="002060"/>
                </a:solidFill>
              </a:rPr>
              <a:t>(first pick up at St. Elizabeth’s Church) </a:t>
            </a:r>
            <a:r>
              <a:rPr lang="en-US" altLang="en-US" sz="2000" dirty="0">
                <a:solidFill>
                  <a:srgbClr val="002060"/>
                </a:solidFill>
              </a:rPr>
              <a:t>to 9:30 am and then returns trips from 2:30 p.m. to 6:45 p.m.  </a:t>
            </a:r>
          </a:p>
          <a:p>
            <a:pPr>
              <a:spcBef>
                <a:spcPct val="0"/>
              </a:spcBef>
              <a:buClrTx/>
              <a:buFontTx/>
              <a:buNone/>
            </a:pPr>
            <a:endParaRPr lang="en-US" altLang="en-US" sz="2000" dirty="0">
              <a:solidFill>
                <a:srgbClr val="002060"/>
              </a:solidFill>
            </a:endParaRPr>
          </a:p>
          <a:p>
            <a:pPr>
              <a:spcBef>
                <a:spcPct val="0"/>
              </a:spcBef>
              <a:buClrTx/>
              <a:buFontTx/>
              <a:buNone/>
            </a:pPr>
            <a:r>
              <a:rPr lang="en-US" altLang="en-US" sz="2000" dirty="0">
                <a:solidFill>
                  <a:srgbClr val="002060"/>
                </a:solidFill>
              </a:rPr>
              <a:t>If assigned to offsite parking and you need to leave before 2:30 pm, call the shuttle cell phone for transport to the church parking lot. </a:t>
            </a:r>
          </a:p>
          <a:p>
            <a:pPr>
              <a:spcBef>
                <a:spcPct val="0"/>
              </a:spcBef>
              <a:buClrTx/>
              <a:buFontTx/>
              <a:buNone/>
            </a:pPr>
            <a:endParaRPr lang="en-US" altLang="en-US" sz="2000" dirty="0">
              <a:solidFill>
                <a:srgbClr val="002060"/>
              </a:solidFill>
            </a:endParaRPr>
          </a:p>
          <a:p>
            <a:pPr>
              <a:spcBef>
                <a:spcPct val="0"/>
              </a:spcBef>
              <a:buClrTx/>
              <a:buFontTx/>
              <a:buNone/>
            </a:pPr>
            <a:r>
              <a:rPr lang="en-US" altLang="en-US" sz="2000" dirty="0">
                <a:solidFill>
                  <a:srgbClr val="CC00FF"/>
                </a:solidFill>
              </a:rPr>
              <a:t>Shuttle Phone # </a:t>
            </a:r>
            <a:r>
              <a:rPr lang="en-US" altLang="en-US" sz="2000" dirty="0">
                <a:solidFill>
                  <a:srgbClr val="002060"/>
                </a:solidFill>
              </a:rPr>
              <a:t>857-939-6573</a:t>
            </a:r>
          </a:p>
        </p:txBody>
      </p:sp>
      <p:pic>
        <p:nvPicPr>
          <p:cNvPr id="17" name="Content Placeholder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361950" y="3248025"/>
            <a:ext cx="3498850" cy="2667000"/>
          </a:xfrm>
        </p:spPr>
      </p:pic>
      <p:sp>
        <p:nvSpPr>
          <p:cNvPr id="5" name="Rectangle 4"/>
          <p:cNvSpPr/>
          <p:nvPr/>
        </p:nvSpPr>
        <p:spPr>
          <a:xfrm>
            <a:off x="2881424" y="2087194"/>
            <a:ext cx="633300" cy="14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5259594-DF2F-4C39-8793-74E879FF0C88}"/>
              </a:ext>
            </a:extLst>
          </p:cNvPr>
          <p:cNvPicPr>
            <a:picLocks noChangeAspect="1"/>
          </p:cNvPicPr>
          <p:nvPr/>
        </p:nvPicPr>
        <p:blipFill rotWithShape="1">
          <a:blip r:embed="rId4"/>
          <a:srcRect t="-5832" b="-10742"/>
          <a:stretch/>
        </p:blipFill>
        <p:spPr>
          <a:xfrm>
            <a:off x="7309485" y="590"/>
            <a:ext cx="1834515" cy="890515"/>
          </a:xfrm>
          <a:prstGeom prst="rect">
            <a:avLst/>
          </a:prstGeom>
        </p:spPr>
      </p:pic>
    </p:spTree>
    <p:extLst>
      <p:ext uri="{BB962C8B-B14F-4D97-AF65-F5344CB8AC3E}">
        <p14:creationId xmlns:p14="http://schemas.microsoft.com/office/powerpoint/2010/main" val="3505705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D3693582-FB88-2E44-B711-E33E220A187C}" type="slidenum">
              <a:rPr lang="en-US" sz="1000" smtClean="0">
                <a:solidFill>
                  <a:schemeClr val="bg1"/>
                </a:solidFill>
                <a:latin typeface="Arial" charset="0"/>
                <a:ea typeface="Arial" charset="0"/>
                <a:cs typeface="Arial" charset="0"/>
              </a:rPr>
              <a:t>129</a:t>
            </a:fld>
            <a:endParaRPr lang="en-US" sz="1000">
              <a:solidFill>
                <a:schemeClr val="bg1"/>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4668" y="2522646"/>
            <a:ext cx="7670574" cy="1360489"/>
          </a:xfrm>
          <a:prstGeom prst="rect">
            <a:avLst/>
          </a:prstGeom>
          <a:noFill/>
        </p:spPr>
        <p:txBody>
          <a:bodyPr wrap="square" lIns="0" tIns="0" rIns="0" bIns="0" rtlCol="0">
            <a:noAutofit/>
          </a:bodyPr>
          <a:lstStyle/>
          <a:p>
            <a:pPr algn="ctr">
              <a:lnSpc>
                <a:spcPts val="4800"/>
              </a:lnSpc>
            </a:pPr>
            <a:br>
              <a:rPr lang="en-US" altLang="en-US" sz="4800"/>
            </a:br>
            <a:endParaRPr lang="en-US" sz="4800" b="1">
              <a:solidFill>
                <a:schemeClr val="bg1"/>
              </a:solidFill>
              <a:latin typeface="Arial" panose="020B0604020202020204" pitchFamily="34" charset="0"/>
              <a:ea typeface="Arial"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1" y="135129"/>
            <a:ext cx="2260397" cy="927811"/>
          </a:xfrm>
          <a:prstGeom prst="rect">
            <a:avLst/>
          </a:prstGeom>
        </p:spPr>
      </p:pic>
      <p:sp>
        <p:nvSpPr>
          <p:cNvPr id="6" name="TextBox 5"/>
          <p:cNvSpPr txBox="1"/>
          <p:nvPr/>
        </p:nvSpPr>
        <p:spPr>
          <a:xfrm>
            <a:off x="431798" y="6405418"/>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2" name="TextBox 1"/>
          <p:cNvSpPr txBox="1"/>
          <p:nvPr/>
        </p:nvSpPr>
        <p:spPr>
          <a:xfrm>
            <a:off x="1206613" y="2211572"/>
            <a:ext cx="7106684" cy="830997"/>
          </a:xfrm>
          <a:prstGeom prst="rect">
            <a:avLst/>
          </a:prstGeom>
          <a:noFill/>
        </p:spPr>
        <p:txBody>
          <a:bodyPr wrap="square" rtlCol="0">
            <a:spAutoFit/>
          </a:bodyPr>
          <a:lstStyle/>
          <a:p>
            <a:pPr algn="ctr">
              <a:buClr>
                <a:schemeClr val="hlink"/>
              </a:buClr>
            </a:pPr>
            <a:r>
              <a:rPr lang="en-US" altLang="en-US" sz="4800">
                <a:solidFill>
                  <a:schemeClr val="bg1"/>
                </a:solidFill>
                <a:latin typeface="Arial" panose="020B0604020202020204" pitchFamily="34" charset="0"/>
                <a:cs typeface="Arial" panose="020B0604020202020204" pitchFamily="34" charset="0"/>
              </a:rPr>
              <a:t>The Patient Experience</a:t>
            </a:r>
          </a:p>
        </p:txBody>
      </p:sp>
    </p:spTree>
    <p:extLst>
      <p:ext uri="{BB962C8B-B14F-4D97-AF65-F5344CB8AC3E}">
        <p14:creationId xmlns:p14="http://schemas.microsoft.com/office/powerpoint/2010/main" val="2746762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0" descr="https://fbcdn-sphotos-c-a.akamaihd.net/hphotos-ak-xaf1/t31.0-8/474226_10150844219437898_929696875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9" y="1108111"/>
            <a:ext cx="1702825" cy="132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183E75"/>
                </a:solidFill>
                <a:latin typeface="Arial" panose="020B0604020202020204" pitchFamily="34" charset="0"/>
                <a:cs typeface="Arial" panose="020B0604020202020204" pitchFamily="34" charset="0"/>
              </a:rPr>
              <a:t>BID-Milton: Timeline</a:t>
            </a:r>
            <a:endParaRPr lang="en-US" sz="3600" b="1">
              <a:solidFill>
                <a:srgbClr val="183E75"/>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13</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15" name="TextBox 2"/>
          <p:cNvSpPr txBox="1">
            <a:spLocks noChangeArrowheads="1"/>
          </p:cNvSpPr>
          <p:nvPr/>
        </p:nvSpPr>
        <p:spPr bwMode="auto">
          <a:xfrm>
            <a:off x="4340945" y="4774019"/>
            <a:ext cx="4312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chemeClr val="hlink"/>
              </a:buClr>
              <a:buFont typeface="Wingdings" pitchFamily="2" charset="2"/>
              <a:buNone/>
            </a:pPr>
            <a:r>
              <a:rPr lang="en-US" altLang="en-US" sz="1600" b="1">
                <a:solidFill>
                  <a:srgbClr val="000000"/>
                </a:solidFill>
              </a:rPr>
              <a:t>…</a:t>
            </a:r>
            <a:r>
              <a:rPr lang="en-US" altLang="en-US" i="1">
                <a:solidFill>
                  <a:srgbClr val="002060"/>
                </a:solidFill>
              </a:rPr>
              <a:t>we’re poised to change the face of health care, with an emphasis on the right care, delivered at the right place, at the right time.</a:t>
            </a:r>
          </a:p>
        </p:txBody>
      </p:sp>
      <p:sp>
        <p:nvSpPr>
          <p:cNvPr id="17" name="Donut 16"/>
          <p:cNvSpPr/>
          <p:nvPr/>
        </p:nvSpPr>
        <p:spPr>
          <a:xfrm>
            <a:off x="2801938" y="3603625"/>
            <a:ext cx="349250" cy="350838"/>
          </a:xfrm>
          <a:prstGeom prst="donut">
            <a:avLst/>
          </a:prstGeom>
        </p:spPr>
        <p:style>
          <a:lnRef idx="1">
            <a:schemeClr val="accent1"/>
          </a:lnRef>
          <a:fillRef idx="3">
            <a:schemeClr val="accent1"/>
          </a:fillRef>
          <a:effectRef idx="2">
            <a:schemeClr val="accent1"/>
          </a:effectRef>
          <a:fontRef idx="minor">
            <a:schemeClr val="lt1"/>
          </a:fontRef>
        </p:style>
        <p:txBody>
          <a:bodyPr lIns="91430" tIns="45716" rIns="91430" bIns="45716" anchor="ctr"/>
          <a:lstStyle/>
          <a:p>
            <a:pPr algn="ctr">
              <a:defRPr/>
            </a:pPr>
            <a:endParaRPr lang="en-US">
              <a:solidFill>
                <a:schemeClr val="tx1"/>
              </a:solidFill>
            </a:endParaRPr>
          </a:p>
        </p:txBody>
      </p:sp>
      <p:sp>
        <p:nvSpPr>
          <p:cNvPr id="18" name="Donut 17"/>
          <p:cNvSpPr/>
          <p:nvPr/>
        </p:nvSpPr>
        <p:spPr>
          <a:xfrm>
            <a:off x="1531938" y="3617913"/>
            <a:ext cx="350837" cy="350837"/>
          </a:xfrm>
          <a:prstGeom prst="donut">
            <a:avLst/>
          </a:prstGeom>
        </p:spPr>
        <p:style>
          <a:lnRef idx="1">
            <a:schemeClr val="accent1"/>
          </a:lnRef>
          <a:fillRef idx="3">
            <a:schemeClr val="accent1"/>
          </a:fillRef>
          <a:effectRef idx="2">
            <a:schemeClr val="accent1"/>
          </a:effectRef>
          <a:fontRef idx="minor">
            <a:schemeClr val="lt1"/>
          </a:fontRef>
        </p:style>
        <p:txBody>
          <a:bodyPr lIns="91430" tIns="45716" rIns="91430" bIns="45716" anchor="ctr"/>
          <a:lstStyle/>
          <a:p>
            <a:pPr algn="ctr">
              <a:defRPr/>
            </a:pPr>
            <a:endParaRPr lang="en-US">
              <a:solidFill>
                <a:schemeClr val="tx1"/>
              </a:solidFill>
            </a:endParaRPr>
          </a:p>
        </p:txBody>
      </p:sp>
      <p:sp>
        <p:nvSpPr>
          <p:cNvPr id="19" name="Donut 18"/>
          <p:cNvSpPr/>
          <p:nvPr/>
        </p:nvSpPr>
        <p:spPr>
          <a:xfrm>
            <a:off x="247650" y="3621088"/>
            <a:ext cx="350838" cy="350837"/>
          </a:xfrm>
          <a:prstGeom prst="donut">
            <a:avLst/>
          </a:prstGeom>
        </p:spPr>
        <p:style>
          <a:lnRef idx="1">
            <a:schemeClr val="accent1"/>
          </a:lnRef>
          <a:fillRef idx="3">
            <a:schemeClr val="accent1"/>
          </a:fillRef>
          <a:effectRef idx="2">
            <a:schemeClr val="accent1"/>
          </a:effectRef>
          <a:fontRef idx="minor">
            <a:schemeClr val="lt1"/>
          </a:fontRef>
        </p:style>
        <p:txBody>
          <a:bodyPr lIns="91430" tIns="45716" rIns="91430" bIns="45716" anchor="ctr"/>
          <a:lstStyle/>
          <a:p>
            <a:pPr algn="ctr">
              <a:defRPr/>
            </a:pPr>
            <a:endParaRPr lang="en-US">
              <a:solidFill>
                <a:schemeClr val="tx1"/>
              </a:solidFill>
            </a:endParaRPr>
          </a:p>
        </p:txBody>
      </p:sp>
      <p:sp>
        <p:nvSpPr>
          <p:cNvPr id="20" name="Donut 19"/>
          <p:cNvSpPr/>
          <p:nvPr/>
        </p:nvSpPr>
        <p:spPr>
          <a:xfrm>
            <a:off x="3790371" y="3582988"/>
            <a:ext cx="350837" cy="352425"/>
          </a:xfrm>
          <a:prstGeom prst="donut">
            <a:avLst/>
          </a:prstGeom>
        </p:spPr>
        <p:style>
          <a:lnRef idx="1">
            <a:schemeClr val="accent1"/>
          </a:lnRef>
          <a:fillRef idx="3">
            <a:schemeClr val="accent1"/>
          </a:fillRef>
          <a:effectRef idx="2">
            <a:schemeClr val="accent1"/>
          </a:effectRef>
          <a:fontRef idx="minor">
            <a:schemeClr val="lt1"/>
          </a:fontRef>
        </p:style>
        <p:txBody>
          <a:bodyPr lIns="91430" tIns="45716" rIns="91430" bIns="45716" anchor="ctr"/>
          <a:lstStyle/>
          <a:p>
            <a:pPr algn="ctr">
              <a:defRPr/>
            </a:pPr>
            <a:endParaRPr lang="en-US">
              <a:solidFill>
                <a:schemeClr val="tx1"/>
              </a:solidFill>
            </a:endParaRPr>
          </a:p>
        </p:txBody>
      </p:sp>
      <p:sp>
        <p:nvSpPr>
          <p:cNvPr id="21" name="Donut 20"/>
          <p:cNvSpPr/>
          <p:nvPr/>
        </p:nvSpPr>
        <p:spPr>
          <a:xfrm>
            <a:off x="5999077" y="3582988"/>
            <a:ext cx="350837" cy="350838"/>
          </a:xfrm>
          <a:prstGeom prst="donut">
            <a:avLst/>
          </a:prstGeom>
        </p:spPr>
        <p:style>
          <a:lnRef idx="1">
            <a:schemeClr val="accent1"/>
          </a:lnRef>
          <a:fillRef idx="3">
            <a:schemeClr val="accent1"/>
          </a:fillRef>
          <a:effectRef idx="2">
            <a:schemeClr val="accent1"/>
          </a:effectRef>
          <a:fontRef idx="minor">
            <a:schemeClr val="lt1"/>
          </a:fontRef>
        </p:style>
        <p:txBody>
          <a:bodyPr lIns="91430" tIns="45716" rIns="91430" bIns="45716" anchor="ctr"/>
          <a:lstStyle/>
          <a:p>
            <a:pPr algn="ctr">
              <a:defRPr/>
            </a:pPr>
            <a:endParaRPr lang="en-US">
              <a:solidFill>
                <a:schemeClr val="tx1"/>
              </a:solidFill>
            </a:endParaRPr>
          </a:p>
        </p:txBody>
      </p:sp>
      <p:sp>
        <p:nvSpPr>
          <p:cNvPr id="22" name="Donut 21"/>
          <p:cNvSpPr/>
          <p:nvPr/>
        </p:nvSpPr>
        <p:spPr>
          <a:xfrm>
            <a:off x="8023225" y="3582988"/>
            <a:ext cx="349250" cy="352425"/>
          </a:xfrm>
          <a:prstGeom prst="donut">
            <a:avLst/>
          </a:prstGeom>
        </p:spPr>
        <p:style>
          <a:lnRef idx="1">
            <a:schemeClr val="accent1"/>
          </a:lnRef>
          <a:fillRef idx="3">
            <a:schemeClr val="accent1"/>
          </a:fillRef>
          <a:effectRef idx="2">
            <a:schemeClr val="accent1"/>
          </a:effectRef>
          <a:fontRef idx="minor">
            <a:schemeClr val="lt1"/>
          </a:fontRef>
        </p:style>
        <p:txBody>
          <a:bodyPr lIns="91430" tIns="45716" rIns="91430" bIns="45716" anchor="ctr"/>
          <a:lstStyle/>
          <a:p>
            <a:pPr algn="ctr">
              <a:defRPr/>
            </a:pPr>
            <a:endParaRPr lang="en-US">
              <a:solidFill>
                <a:schemeClr val="tx1"/>
              </a:solidFill>
            </a:endParaRPr>
          </a:p>
        </p:txBody>
      </p:sp>
      <p:sp>
        <p:nvSpPr>
          <p:cNvPr id="23" name="TextBox 37"/>
          <p:cNvSpPr txBox="1">
            <a:spLocks noChangeArrowheads="1"/>
          </p:cNvSpPr>
          <p:nvPr/>
        </p:nvSpPr>
        <p:spPr bwMode="auto">
          <a:xfrm>
            <a:off x="2399471" y="2577305"/>
            <a:ext cx="127876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0"/>
              </a:spcBef>
              <a:buClr>
                <a:schemeClr val="hlink"/>
              </a:buClr>
              <a:buFontTx/>
              <a:buNone/>
            </a:pPr>
            <a:r>
              <a:rPr lang="en-US" altLang="en-US" sz="1400" b="1">
                <a:solidFill>
                  <a:srgbClr val="002060"/>
                </a:solidFill>
                <a:ea typeface="ヒラギノ角ゴ Pro W3" pitchFamily="32" charset="-128"/>
              </a:rPr>
              <a:t>1993 </a:t>
            </a:r>
          </a:p>
          <a:p>
            <a:pPr eaLnBrk="1" hangingPunct="1">
              <a:spcBef>
                <a:spcPct val="0"/>
              </a:spcBef>
              <a:buClr>
                <a:schemeClr val="hlink"/>
              </a:buClr>
              <a:buFontTx/>
              <a:buNone/>
            </a:pPr>
            <a:r>
              <a:rPr lang="en-US" altLang="en-US" sz="1100">
                <a:solidFill>
                  <a:srgbClr val="002060"/>
                </a:solidFill>
                <a:ea typeface="ヒラギノ角ゴ Pro W3" pitchFamily="32" charset="-128"/>
              </a:rPr>
              <a:t>New wing of the medical office building built</a:t>
            </a:r>
          </a:p>
        </p:txBody>
      </p:sp>
      <p:sp>
        <p:nvSpPr>
          <p:cNvPr id="24" name="TextBox 40"/>
          <p:cNvSpPr txBox="1">
            <a:spLocks noChangeArrowheads="1"/>
          </p:cNvSpPr>
          <p:nvPr/>
        </p:nvSpPr>
        <p:spPr bwMode="auto">
          <a:xfrm>
            <a:off x="3734373" y="1847413"/>
            <a:ext cx="941830" cy="183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0"/>
              </a:spcBef>
              <a:buClr>
                <a:schemeClr val="hlink"/>
              </a:buClr>
              <a:buFontTx/>
              <a:buNone/>
            </a:pPr>
            <a:r>
              <a:rPr lang="en-US" altLang="en-US" sz="1400" b="1">
                <a:solidFill>
                  <a:srgbClr val="002060"/>
                </a:solidFill>
                <a:ea typeface="ヒラギノ角ゴ Pro W3" pitchFamily="32" charset="-128"/>
              </a:rPr>
              <a:t>2009 </a:t>
            </a:r>
          </a:p>
          <a:p>
            <a:pPr eaLnBrk="1" hangingPunct="1">
              <a:spcBef>
                <a:spcPct val="0"/>
              </a:spcBef>
              <a:buClr>
                <a:schemeClr val="hlink"/>
              </a:buClr>
              <a:buFontTx/>
              <a:buNone/>
            </a:pPr>
            <a:r>
              <a:rPr lang="en-US" altLang="en-US" sz="1100">
                <a:solidFill>
                  <a:srgbClr val="002060"/>
                </a:solidFill>
                <a:ea typeface="ヒラギノ角ゴ Pro W3" pitchFamily="32" charset="-128"/>
              </a:rPr>
              <a:t>Expanded relationship with </a:t>
            </a:r>
            <a:r>
              <a:rPr lang="en-US" altLang="en-US" sz="1100" err="1">
                <a:solidFill>
                  <a:srgbClr val="002060"/>
                </a:solidFill>
                <a:ea typeface="ヒラギノ角ゴ Pro W3" pitchFamily="32" charset="-128"/>
              </a:rPr>
              <a:t>Atrius</a:t>
            </a:r>
            <a:r>
              <a:rPr lang="en-US" altLang="en-US" sz="1100">
                <a:solidFill>
                  <a:srgbClr val="002060"/>
                </a:solidFill>
                <a:ea typeface="ヒラギノ角ゴ Pro W3" pitchFamily="32" charset="-128"/>
              </a:rPr>
              <a:t> Health to establish a new model of health care delivery</a:t>
            </a:r>
            <a:endParaRPr lang="en-US" altLang="en-US" sz="1100" b="1">
              <a:solidFill>
                <a:srgbClr val="002060"/>
              </a:solidFill>
              <a:ea typeface="ヒラギノ角ゴ Pro W3" pitchFamily="32" charset="-128"/>
            </a:endParaRPr>
          </a:p>
        </p:txBody>
      </p:sp>
      <p:sp>
        <p:nvSpPr>
          <p:cNvPr id="25" name="TextBox 30"/>
          <p:cNvSpPr txBox="1">
            <a:spLocks noChangeArrowheads="1"/>
          </p:cNvSpPr>
          <p:nvPr/>
        </p:nvSpPr>
        <p:spPr bwMode="auto">
          <a:xfrm>
            <a:off x="1273256" y="2662237"/>
            <a:ext cx="1214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0"/>
              </a:spcBef>
              <a:buClr>
                <a:schemeClr val="hlink"/>
              </a:buClr>
              <a:buFontTx/>
              <a:buNone/>
            </a:pPr>
            <a:r>
              <a:rPr lang="en-US" altLang="en-US" sz="1400" b="1">
                <a:solidFill>
                  <a:srgbClr val="002060"/>
                </a:solidFill>
                <a:ea typeface="ヒラギノ角ゴ Pro W3" pitchFamily="32" charset="-128"/>
              </a:rPr>
              <a:t>1944 </a:t>
            </a:r>
          </a:p>
          <a:p>
            <a:pPr eaLnBrk="1" hangingPunct="1">
              <a:spcBef>
                <a:spcPct val="0"/>
              </a:spcBef>
              <a:buClr>
                <a:schemeClr val="hlink"/>
              </a:buClr>
              <a:buFontTx/>
              <a:buNone/>
            </a:pPr>
            <a:r>
              <a:rPr lang="en-US" altLang="en-US" sz="1100">
                <a:solidFill>
                  <a:srgbClr val="002060"/>
                </a:solidFill>
                <a:ea typeface="ヒラギノ角ゴ Pro W3" pitchFamily="32" charset="-128"/>
              </a:rPr>
              <a:t>Hospital moves to current site</a:t>
            </a:r>
          </a:p>
        </p:txBody>
      </p:sp>
      <p:sp>
        <p:nvSpPr>
          <p:cNvPr id="26" name="TextBox 1"/>
          <p:cNvSpPr txBox="1">
            <a:spLocks noChangeArrowheads="1"/>
          </p:cNvSpPr>
          <p:nvPr/>
        </p:nvSpPr>
        <p:spPr bwMode="auto">
          <a:xfrm>
            <a:off x="5644140" y="1524379"/>
            <a:ext cx="997331"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1400" b="1">
                <a:solidFill>
                  <a:srgbClr val="103B66"/>
                </a:solidFill>
              </a:rPr>
              <a:t>2018</a:t>
            </a:r>
          </a:p>
          <a:p>
            <a:pPr>
              <a:spcBef>
                <a:spcPct val="0"/>
              </a:spcBef>
              <a:buClrTx/>
              <a:buFontTx/>
              <a:buNone/>
            </a:pPr>
            <a:r>
              <a:rPr lang="en-US" altLang="en-US" sz="1100">
                <a:solidFill>
                  <a:srgbClr val="103B66"/>
                </a:solidFill>
              </a:rPr>
              <a:t>12 new private rooms and 7</a:t>
            </a:r>
            <a:r>
              <a:rPr lang="en-US" altLang="en-US" sz="1100" baseline="30000">
                <a:solidFill>
                  <a:srgbClr val="103B66"/>
                </a:solidFill>
              </a:rPr>
              <a:t>th</a:t>
            </a:r>
            <a:r>
              <a:rPr lang="en-US" altLang="en-US" sz="1100">
                <a:solidFill>
                  <a:srgbClr val="103B66"/>
                </a:solidFill>
              </a:rPr>
              <a:t> OR opened, surgery program expands with robotic surgery</a:t>
            </a:r>
          </a:p>
        </p:txBody>
      </p:sp>
      <p:cxnSp>
        <p:nvCxnSpPr>
          <p:cNvPr id="27" name="Straight Connector 11"/>
          <p:cNvCxnSpPr>
            <a:cxnSpLocks noChangeShapeType="1"/>
            <a:stCxn id="19" idx="6"/>
            <a:endCxn id="18" idx="2"/>
          </p:cNvCxnSpPr>
          <p:nvPr/>
        </p:nvCxnSpPr>
        <p:spPr bwMode="auto">
          <a:xfrm flipV="1">
            <a:off x="598488" y="3794125"/>
            <a:ext cx="933450" cy="3175"/>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16"/>
          <p:cNvCxnSpPr>
            <a:cxnSpLocks noChangeShapeType="1"/>
            <a:stCxn id="18" idx="6"/>
            <a:endCxn id="17" idx="2"/>
          </p:cNvCxnSpPr>
          <p:nvPr/>
        </p:nvCxnSpPr>
        <p:spPr bwMode="auto">
          <a:xfrm flipV="1">
            <a:off x="1882775" y="3779838"/>
            <a:ext cx="919163" cy="14287"/>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18"/>
          <p:cNvCxnSpPr>
            <a:cxnSpLocks noChangeShapeType="1"/>
          </p:cNvCxnSpPr>
          <p:nvPr/>
        </p:nvCxnSpPr>
        <p:spPr bwMode="auto">
          <a:xfrm flipV="1">
            <a:off x="3151188" y="3786981"/>
            <a:ext cx="583185" cy="2779"/>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1"/>
          <p:cNvCxnSpPr>
            <a:cxnSpLocks noChangeShapeType="1"/>
            <a:stCxn id="20" idx="6"/>
          </p:cNvCxnSpPr>
          <p:nvPr/>
        </p:nvCxnSpPr>
        <p:spPr bwMode="auto">
          <a:xfrm>
            <a:off x="4141208" y="3759201"/>
            <a:ext cx="755085" cy="19843"/>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40"/>
          <p:cNvSpPr txBox="1">
            <a:spLocks noChangeArrowheads="1"/>
          </p:cNvSpPr>
          <p:nvPr/>
        </p:nvSpPr>
        <p:spPr bwMode="auto">
          <a:xfrm>
            <a:off x="4681519" y="1849669"/>
            <a:ext cx="1010444" cy="18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0"/>
              </a:spcBef>
              <a:buClr>
                <a:schemeClr val="hlink"/>
              </a:buClr>
              <a:buFontTx/>
              <a:buNone/>
            </a:pPr>
            <a:r>
              <a:rPr lang="en-US" altLang="en-US" sz="1400" b="1">
                <a:solidFill>
                  <a:srgbClr val="002060"/>
                </a:solidFill>
                <a:ea typeface="ヒラギノ角ゴ Pro W3" pitchFamily="32" charset="-128"/>
              </a:rPr>
              <a:t>2012 </a:t>
            </a:r>
          </a:p>
          <a:p>
            <a:pPr>
              <a:buFont typeface="Times" pitchFamily="18" charset="0"/>
              <a:buNone/>
            </a:pPr>
            <a:r>
              <a:rPr lang="en-US" altLang="en-US" sz="1100">
                <a:solidFill>
                  <a:srgbClr val="002060"/>
                </a:solidFill>
                <a:ea typeface="ヒラギノ角ゴ Pro W3" pitchFamily="32" charset="-128"/>
              </a:rPr>
              <a:t>Joined the Beth Israel Deaconess Medical Center (BIDMC) system as a corporate affiliate</a:t>
            </a:r>
            <a:r>
              <a:rPr lang="en-US" altLang="en-US" sz="1100">
                <a:ea typeface="ヒラギノ角ゴ Pro W3" pitchFamily="32" charset="-128"/>
              </a:rPr>
              <a:t> </a:t>
            </a:r>
          </a:p>
        </p:txBody>
      </p:sp>
      <p:cxnSp>
        <p:nvCxnSpPr>
          <p:cNvPr id="34" name="Straight Connector 21"/>
          <p:cNvCxnSpPr>
            <a:cxnSpLocks noChangeShapeType="1"/>
            <a:stCxn id="55" idx="6"/>
          </p:cNvCxnSpPr>
          <p:nvPr/>
        </p:nvCxnSpPr>
        <p:spPr bwMode="auto">
          <a:xfrm flipV="1">
            <a:off x="5232751" y="3790222"/>
            <a:ext cx="766326" cy="11472"/>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0"/>
          <p:cNvSpPr txBox="1">
            <a:spLocks noChangeArrowheads="1"/>
          </p:cNvSpPr>
          <p:nvPr/>
        </p:nvSpPr>
        <p:spPr bwMode="auto">
          <a:xfrm>
            <a:off x="30163" y="2689225"/>
            <a:ext cx="13557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0"/>
              </a:spcBef>
              <a:buClr>
                <a:schemeClr val="hlink"/>
              </a:buClr>
              <a:buFontTx/>
              <a:buNone/>
            </a:pPr>
            <a:r>
              <a:rPr lang="en-US" altLang="en-US" sz="1400" b="1">
                <a:solidFill>
                  <a:srgbClr val="002060"/>
                </a:solidFill>
                <a:ea typeface="ヒラギノ角ゴ Pro W3" pitchFamily="32" charset="-128"/>
              </a:rPr>
              <a:t>1903  </a:t>
            </a:r>
          </a:p>
          <a:p>
            <a:pPr eaLnBrk="1" hangingPunct="1">
              <a:spcBef>
                <a:spcPct val="0"/>
              </a:spcBef>
              <a:buClr>
                <a:schemeClr val="hlink"/>
              </a:buClr>
              <a:buFontTx/>
              <a:buNone/>
            </a:pPr>
            <a:r>
              <a:rPr lang="en-US" altLang="en-US" sz="1100">
                <a:solidFill>
                  <a:srgbClr val="002060"/>
                </a:solidFill>
                <a:ea typeface="ヒラギノ角ゴ Pro W3" pitchFamily="32" charset="-128"/>
              </a:rPr>
              <a:t>Milton Hospital incorporated with</a:t>
            </a:r>
          </a:p>
          <a:p>
            <a:pPr eaLnBrk="1" hangingPunct="1">
              <a:spcBef>
                <a:spcPct val="0"/>
              </a:spcBef>
              <a:buClr>
                <a:schemeClr val="hlink"/>
              </a:buClr>
              <a:buFontTx/>
              <a:buNone/>
            </a:pPr>
            <a:r>
              <a:rPr lang="en-US" altLang="en-US" sz="1100">
                <a:solidFill>
                  <a:srgbClr val="002060"/>
                </a:solidFill>
                <a:ea typeface="ヒラギノ角ゴ Pro W3" pitchFamily="32" charset="-128"/>
              </a:rPr>
              <a:t>9 beds </a:t>
            </a:r>
          </a:p>
        </p:txBody>
      </p:sp>
      <p:sp>
        <p:nvSpPr>
          <p:cNvPr id="36" name="TextBox 40"/>
          <p:cNvSpPr txBox="1">
            <a:spLocks noChangeArrowheads="1"/>
          </p:cNvSpPr>
          <p:nvPr/>
        </p:nvSpPr>
        <p:spPr bwMode="auto">
          <a:xfrm>
            <a:off x="7491413" y="1927225"/>
            <a:ext cx="14128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0"/>
              </a:spcBef>
              <a:buClr>
                <a:schemeClr val="hlink"/>
              </a:buClr>
              <a:buFontTx/>
              <a:buNone/>
            </a:pPr>
            <a:r>
              <a:rPr lang="en-US" altLang="en-US" sz="1400" b="1" dirty="0">
                <a:solidFill>
                  <a:srgbClr val="002060"/>
                </a:solidFill>
                <a:ea typeface="ヒラギノ角ゴ Pro W3" pitchFamily="32" charset="-128"/>
              </a:rPr>
              <a:t>Today</a:t>
            </a:r>
            <a:r>
              <a:rPr lang="en-US" altLang="en-US" sz="1600" b="1" dirty="0">
                <a:solidFill>
                  <a:srgbClr val="002060"/>
                </a:solidFill>
                <a:ea typeface="ヒラギノ角ゴ Pro W3" pitchFamily="32" charset="-128"/>
              </a:rPr>
              <a:t> </a:t>
            </a:r>
          </a:p>
          <a:p>
            <a:pPr eaLnBrk="1" hangingPunct="1">
              <a:spcBef>
                <a:spcPct val="0"/>
              </a:spcBef>
              <a:buClr>
                <a:schemeClr val="hlink"/>
              </a:buClr>
              <a:buFontTx/>
              <a:buNone/>
            </a:pPr>
            <a:r>
              <a:rPr lang="en-US" altLang="en-US" sz="1100" dirty="0">
                <a:solidFill>
                  <a:srgbClr val="002060"/>
                </a:solidFill>
                <a:ea typeface="ヒラギノ角ゴ Pro W3" pitchFamily="32" charset="-128"/>
              </a:rPr>
              <a:t>A 100 bed leading regional community hospital; 600 physicians on staff; 42,000 ED visits and &gt;1,000 joint replacements annually</a:t>
            </a:r>
          </a:p>
        </p:txBody>
      </p:sp>
      <p:sp>
        <p:nvSpPr>
          <p:cNvPr id="2" name="Rectangle 1"/>
          <p:cNvSpPr/>
          <p:nvPr/>
        </p:nvSpPr>
        <p:spPr>
          <a:xfrm>
            <a:off x="365884" y="6462951"/>
            <a:ext cx="1702710" cy="333105"/>
          </a:xfrm>
          <a:prstGeom prst="rect">
            <a:avLst/>
          </a:prstGeom>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3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44" y="4021328"/>
            <a:ext cx="3149654" cy="17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a:stCxn id="22" idx="3"/>
          </p:cNvCxnSpPr>
          <p:nvPr/>
        </p:nvCxnSpPr>
        <p:spPr>
          <a:xfrm flipH="1">
            <a:off x="3391786" y="3883802"/>
            <a:ext cx="4682585" cy="890217"/>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3699" y="5816620"/>
            <a:ext cx="3212687" cy="646331"/>
          </a:xfrm>
          <a:prstGeom prst="rect">
            <a:avLst/>
          </a:prstGeom>
          <a:noFill/>
        </p:spPr>
        <p:txBody>
          <a:bodyPr wrap="square" rtlCol="0">
            <a:spAutoFit/>
          </a:bodyPr>
          <a:lstStyle/>
          <a:p>
            <a:r>
              <a:rPr lang="en-US">
                <a:solidFill>
                  <a:srgbClr val="002060"/>
                </a:solidFill>
              </a:rPr>
              <a:t>Quincy Urgent Care Center</a:t>
            </a:r>
          </a:p>
          <a:p>
            <a:r>
              <a:rPr lang="en-US">
                <a:solidFill>
                  <a:srgbClr val="002060"/>
                </a:solidFill>
              </a:rPr>
              <a:t>October 2020</a:t>
            </a:r>
          </a:p>
        </p:txBody>
      </p:sp>
      <p:sp>
        <p:nvSpPr>
          <p:cNvPr id="38" name="TextBox 1"/>
          <p:cNvSpPr txBox="1">
            <a:spLocks noChangeArrowheads="1"/>
          </p:cNvSpPr>
          <p:nvPr/>
        </p:nvSpPr>
        <p:spPr bwMode="auto">
          <a:xfrm>
            <a:off x="6573798" y="2052794"/>
            <a:ext cx="895546"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1400" b="1">
                <a:solidFill>
                  <a:srgbClr val="103B66"/>
                </a:solidFill>
              </a:rPr>
              <a:t>2019</a:t>
            </a:r>
          </a:p>
          <a:p>
            <a:pPr>
              <a:spcBef>
                <a:spcPct val="0"/>
              </a:spcBef>
              <a:buClrTx/>
              <a:buFontTx/>
              <a:buNone/>
            </a:pPr>
            <a:r>
              <a:rPr lang="en-US" altLang="en-US" sz="1100">
                <a:solidFill>
                  <a:srgbClr val="103B66"/>
                </a:solidFill>
              </a:rPr>
              <a:t>Became part of the Beth Israel Lahey Health System</a:t>
            </a:r>
          </a:p>
          <a:p>
            <a:pPr>
              <a:spcBef>
                <a:spcPct val="0"/>
              </a:spcBef>
              <a:buClrTx/>
              <a:buFontTx/>
              <a:buNone/>
            </a:pPr>
            <a:endParaRPr lang="en-US" altLang="en-US" sz="1100">
              <a:solidFill>
                <a:srgbClr val="103B66"/>
              </a:solidFill>
            </a:endParaRPr>
          </a:p>
          <a:p>
            <a:pPr>
              <a:spcBef>
                <a:spcPct val="0"/>
              </a:spcBef>
              <a:buClrTx/>
              <a:buFontTx/>
              <a:buNone/>
            </a:pPr>
            <a:endParaRPr lang="en-US" altLang="en-US" sz="1100">
              <a:solidFill>
                <a:srgbClr val="103B66"/>
              </a:solidFill>
            </a:endParaRPr>
          </a:p>
        </p:txBody>
      </p:sp>
      <p:sp>
        <p:nvSpPr>
          <p:cNvPr id="39" name="Donut 38"/>
          <p:cNvSpPr/>
          <p:nvPr/>
        </p:nvSpPr>
        <p:spPr>
          <a:xfrm>
            <a:off x="6846152" y="3582988"/>
            <a:ext cx="350837" cy="350838"/>
          </a:xfrm>
          <a:prstGeom prst="donut">
            <a:avLst/>
          </a:prstGeom>
        </p:spPr>
        <p:style>
          <a:lnRef idx="1">
            <a:schemeClr val="accent1"/>
          </a:lnRef>
          <a:fillRef idx="3">
            <a:schemeClr val="accent1"/>
          </a:fillRef>
          <a:effectRef idx="2">
            <a:schemeClr val="accent1"/>
          </a:effectRef>
          <a:fontRef idx="minor">
            <a:schemeClr val="lt1"/>
          </a:fontRef>
        </p:style>
        <p:txBody>
          <a:bodyPr lIns="91430" tIns="45716" rIns="91430" bIns="45716" anchor="ctr"/>
          <a:lstStyle/>
          <a:p>
            <a:pPr algn="ctr">
              <a:defRPr/>
            </a:pPr>
            <a:endParaRPr lang="en-US">
              <a:solidFill>
                <a:schemeClr val="tx1"/>
              </a:solidFill>
            </a:endParaRPr>
          </a:p>
        </p:txBody>
      </p:sp>
      <p:cxnSp>
        <p:nvCxnSpPr>
          <p:cNvPr id="40" name="Straight Connector 21"/>
          <p:cNvCxnSpPr>
            <a:cxnSpLocks noChangeShapeType="1"/>
            <a:stCxn id="21" idx="6"/>
            <a:endCxn id="39" idx="2"/>
          </p:cNvCxnSpPr>
          <p:nvPr/>
        </p:nvCxnSpPr>
        <p:spPr bwMode="auto">
          <a:xfrm>
            <a:off x="6349914" y="3758407"/>
            <a:ext cx="496238" cy="0"/>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21"/>
          <p:cNvCxnSpPr>
            <a:cxnSpLocks noChangeShapeType="1"/>
            <a:endCxn id="22" idx="2"/>
          </p:cNvCxnSpPr>
          <p:nvPr/>
        </p:nvCxnSpPr>
        <p:spPr bwMode="auto">
          <a:xfrm flipV="1">
            <a:off x="7196358" y="3759201"/>
            <a:ext cx="826867" cy="5214"/>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Donut 54"/>
          <p:cNvSpPr/>
          <p:nvPr/>
        </p:nvSpPr>
        <p:spPr>
          <a:xfrm>
            <a:off x="4881914" y="3625481"/>
            <a:ext cx="350837" cy="352425"/>
          </a:xfrm>
          <a:prstGeom prst="donut">
            <a:avLst/>
          </a:prstGeom>
        </p:spPr>
        <p:style>
          <a:lnRef idx="1">
            <a:schemeClr val="accent1"/>
          </a:lnRef>
          <a:fillRef idx="3">
            <a:schemeClr val="accent1"/>
          </a:fillRef>
          <a:effectRef idx="2">
            <a:schemeClr val="accent1"/>
          </a:effectRef>
          <a:fontRef idx="minor">
            <a:schemeClr val="lt1"/>
          </a:fontRef>
        </p:style>
        <p:txBody>
          <a:bodyPr lIns="91430" tIns="45716" rIns="91430" bIns="45716" anchor="ctr"/>
          <a:lstStyle/>
          <a:p>
            <a:pPr algn="ctr">
              <a:defRPr/>
            </a:pPr>
            <a:endParaRPr lang="en-US">
              <a:solidFill>
                <a:schemeClr val="tx1"/>
              </a:solidFill>
            </a:endParaRPr>
          </a:p>
        </p:txBody>
      </p:sp>
    </p:spTree>
    <p:extLst>
      <p:ext uri="{BB962C8B-B14F-4D97-AF65-F5344CB8AC3E}">
        <p14:creationId xmlns:p14="http://schemas.microsoft.com/office/powerpoint/2010/main" val="36329137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062" y="138635"/>
            <a:ext cx="7488702"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Everyone has a Role in </a:t>
            </a:r>
          </a:p>
          <a:p>
            <a:pPr>
              <a:lnSpc>
                <a:spcPts val="2200"/>
              </a:lnSpc>
            </a:pPr>
            <a:endParaRPr lang="en-US" altLang="en-US" sz="3600" b="1">
              <a:solidFill>
                <a:srgbClr val="002060"/>
              </a:solidFill>
              <a:latin typeface="Arial" panose="020B0604020202020204" pitchFamily="34" charset="0"/>
              <a:cs typeface="Arial" panose="020B0604020202020204" pitchFamily="34" charset="0"/>
            </a:endParaRPr>
          </a:p>
          <a:p>
            <a:pPr>
              <a:lnSpc>
                <a:spcPts val="2200"/>
              </a:lnSpc>
            </a:pPr>
            <a:r>
              <a:rPr lang="en-US" altLang="en-US" sz="3600" b="1">
                <a:solidFill>
                  <a:srgbClr val="002060"/>
                </a:solidFill>
                <a:latin typeface="Arial" panose="020B0604020202020204" pitchFamily="34" charset="0"/>
                <a:cs typeface="Arial" panose="020B0604020202020204" pitchFamily="34" charset="0"/>
              </a:rPr>
              <a:t>Patient Care</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130</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844958"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grpSp>
        <p:nvGrpSpPr>
          <p:cNvPr id="13" name="Group 4"/>
          <p:cNvGrpSpPr>
            <a:grpSpLocks noChangeAspect="1"/>
          </p:cNvGrpSpPr>
          <p:nvPr/>
        </p:nvGrpSpPr>
        <p:grpSpPr bwMode="auto">
          <a:xfrm>
            <a:off x="887413" y="1131888"/>
            <a:ext cx="7723187" cy="4900612"/>
            <a:chOff x="768" y="768"/>
            <a:chExt cx="4501" cy="3149"/>
          </a:xfrm>
        </p:grpSpPr>
        <p:sp>
          <p:nvSpPr>
            <p:cNvPr id="15" name="AutoShape 3"/>
            <p:cNvSpPr>
              <a:spLocks noChangeAspect="1" noChangeArrowheads="1" noTextEdit="1"/>
            </p:cNvSpPr>
            <p:nvPr/>
          </p:nvSpPr>
          <p:spPr bwMode="auto">
            <a:xfrm>
              <a:off x="768" y="768"/>
              <a:ext cx="4200" cy="3080"/>
            </a:xfrm>
            <a:prstGeom prst="rect">
              <a:avLst/>
            </a:prstGeom>
            <a:noFill/>
            <a:ln w="9525">
              <a:noFill/>
              <a:miter lim="800000"/>
              <a:headEnd/>
              <a:tailEnd/>
            </a:ln>
          </p:spPr>
          <p:txBody>
            <a:bodyPr/>
            <a:lstStyle/>
            <a:p>
              <a:pPr algn="ctr">
                <a:defRPr/>
              </a:pPr>
              <a:endParaRPr lang="en-US" b="1">
                <a:latin typeface="+mn-lt"/>
              </a:endParaRPr>
            </a:p>
          </p:txBody>
        </p:sp>
        <p:sp>
          <p:nvSpPr>
            <p:cNvPr id="16" name="Oval 5"/>
            <p:cNvSpPr>
              <a:spLocks noChangeArrowheads="1"/>
            </p:cNvSpPr>
            <p:nvPr/>
          </p:nvSpPr>
          <p:spPr bwMode="auto">
            <a:xfrm>
              <a:off x="943" y="1045"/>
              <a:ext cx="3818" cy="2525"/>
            </a:xfrm>
            <a:prstGeom prst="ellipse">
              <a:avLst/>
            </a:prstGeom>
            <a:noFill/>
            <a:ln w="14">
              <a:solidFill>
                <a:srgbClr val="000000"/>
              </a:solidFill>
              <a:prstDash val="solid"/>
              <a:round/>
              <a:headEnd/>
              <a:tailEnd/>
            </a:ln>
          </p:spPr>
          <p:txBody>
            <a:bodyPr/>
            <a:lstStyle/>
            <a:p>
              <a:pPr algn="ctr">
                <a:defRPr/>
              </a:pPr>
              <a:endParaRPr lang="en-US" b="1">
                <a:latin typeface="+mn-lt"/>
              </a:endParaRPr>
            </a:p>
          </p:txBody>
        </p:sp>
        <p:sp>
          <p:nvSpPr>
            <p:cNvPr id="17" name="Oval 6"/>
            <p:cNvSpPr>
              <a:spLocks noChangeArrowheads="1"/>
            </p:cNvSpPr>
            <p:nvPr/>
          </p:nvSpPr>
          <p:spPr bwMode="auto">
            <a:xfrm>
              <a:off x="2565" y="773"/>
              <a:ext cx="864" cy="457"/>
            </a:xfrm>
            <a:prstGeom prst="ellipse">
              <a:avLst/>
            </a:prstGeom>
            <a:solidFill>
              <a:srgbClr val="FFD200"/>
            </a:solidFill>
            <a:ln w="5">
              <a:noFill/>
              <a:prstDash val="solid"/>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r>
                <a:rPr lang="en-US" sz="1600">
                  <a:latin typeface="+mn-lt"/>
                </a:rPr>
                <a:t>Dietary</a:t>
              </a:r>
            </a:p>
          </p:txBody>
        </p:sp>
        <p:sp>
          <p:nvSpPr>
            <p:cNvPr id="18" name="Oval 17"/>
            <p:cNvSpPr>
              <a:spLocks noChangeArrowheads="1"/>
            </p:cNvSpPr>
            <p:nvPr/>
          </p:nvSpPr>
          <p:spPr bwMode="auto">
            <a:xfrm>
              <a:off x="1767" y="828"/>
              <a:ext cx="968" cy="555"/>
            </a:xfrm>
            <a:prstGeom prst="ellipse">
              <a:avLst/>
            </a:prstGeom>
            <a:solidFill>
              <a:srgbClr val="FFD200"/>
            </a:solidFill>
            <a:ln w="5">
              <a:noFill/>
              <a:prstDash val="solid"/>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r>
                <a:rPr lang="en-US" sz="1400">
                  <a:latin typeface="+mn-lt"/>
                </a:rPr>
                <a:t>Marketing</a:t>
              </a:r>
            </a:p>
          </p:txBody>
        </p:sp>
        <p:sp>
          <p:nvSpPr>
            <p:cNvPr id="19" name="Oval 12"/>
            <p:cNvSpPr>
              <a:spLocks noChangeArrowheads="1"/>
            </p:cNvSpPr>
            <p:nvPr/>
          </p:nvSpPr>
          <p:spPr bwMode="auto">
            <a:xfrm>
              <a:off x="1131" y="1078"/>
              <a:ext cx="856" cy="498"/>
            </a:xfrm>
            <a:prstGeom prst="ellipse">
              <a:avLst/>
            </a:prstGeom>
            <a:solidFill>
              <a:srgbClr val="FFD200"/>
            </a:solidFill>
            <a:ln w="5">
              <a:noFill/>
              <a:prstDash val="solid"/>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endParaRPr lang="en-US" sz="1000" b="1">
                <a:latin typeface="+mn-lt"/>
              </a:endParaRPr>
            </a:p>
            <a:p>
              <a:pPr algn="ctr">
                <a:defRPr/>
              </a:pPr>
              <a:r>
                <a:rPr lang="en-US" sz="1200">
                  <a:latin typeface="+mn-lt"/>
                </a:rPr>
                <a:t>Pharmacy</a:t>
              </a:r>
            </a:p>
          </p:txBody>
        </p:sp>
        <p:sp>
          <p:nvSpPr>
            <p:cNvPr id="20" name="Rectangle 16"/>
            <p:cNvSpPr>
              <a:spLocks noChangeArrowheads="1"/>
            </p:cNvSpPr>
            <p:nvPr/>
          </p:nvSpPr>
          <p:spPr bwMode="auto">
            <a:xfrm>
              <a:off x="1351" y="1468"/>
              <a:ext cx="0" cy="189"/>
            </a:xfrm>
            <a:prstGeom prst="rect">
              <a:avLst/>
            </a:prstGeom>
            <a:noFill/>
            <a:ln w="9525">
              <a:noFill/>
              <a:miter lim="800000"/>
              <a:headEnd/>
              <a:tailEnd/>
            </a:ln>
          </p:spPr>
          <p:txBody>
            <a:bodyPr wrap="none" lIns="0" tIns="0" rIns="0" bIns="0">
              <a:spAutoFit/>
            </a:bodyPr>
            <a:lstStyle/>
            <a:p>
              <a:pPr algn="ctr" defTabSz="896112">
                <a:defRPr/>
              </a:pPr>
              <a:endParaRPr lang="en-US" b="1">
                <a:latin typeface="+mn-lt"/>
              </a:endParaRPr>
            </a:p>
          </p:txBody>
        </p:sp>
        <p:grpSp>
          <p:nvGrpSpPr>
            <p:cNvPr id="21" name="Group 159"/>
            <p:cNvGrpSpPr>
              <a:grpSpLocks/>
            </p:cNvGrpSpPr>
            <p:nvPr/>
          </p:nvGrpSpPr>
          <p:grpSpPr bwMode="auto">
            <a:xfrm>
              <a:off x="871" y="1590"/>
              <a:ext cx="765" cy="581"/>
              <a:chOff x="871" y="1590"/>
              <a:chExt cx="765" cy="581"/>
            </a:xfrm>
          </p:grpSpPr>
          <p:sp>
            <p:nvSpPr>
              <p:cNvPr id="481" name="Freeform 17"/>
              <p:cNvSpPr>
                <a:spLocks/>
              </p:cNvSpPr>
              <p:nvPr/>
            </p:nvSpPr>
            <p:spPr bwMode="auto">
              <a:xfrm>
                <a:off x="1009" y="1590"/>
                <a:ext cx="93" cy="68"/>
              </a:xfrm>
              <a:custGeom>
                <a:avLst/>
                <a:gdLst/>
                <a:ahLst/>
                <a:cxnLst>
                  <a:cxn ang="0">
                    <a:pos x="25" y="135"/>
                  </a:cxn>
                  <a:cxn ang="0">
                    <a:pos x="0" y="135"/>
                  </a:cxn>
                  <a:cxn ang="0">
                    <a:pos x="159" y="2"/>
                  </a:cxn>
                  <a:cxn ang="0">
                    <a:pos x="181" y="0"/>
                  </a:cxn>
                  <a:cxn ang="0">
                    <a:pos x="25" y="135"/>
                  </a:cxn>
                </a:cxnLst>
                <a:rect l="0" t="0" r="r" b="b"/>
                <a:pathLst>
                  <a:path w="181" h="135">
                    <a:moveTo>
                      <a:pt x="25" y="135"/>
                    </a:moveTo>
                    <a:lnTo>
                      <a:pt x="0" y="135"/>
                    </a:lnTo>
                    <a:lnTo>
                      <a:pt x="159" y="2"/>
                    </a:lnTo>
                    <a:lnTo>
                      <a:pt x="181" y="0"/>
                    </a:lnTo>
                    <a:lnTo>
                      <a:pt x="25" y="135"/>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482" name="Freeform 18"/>
              <p:cNvSpPr>
                <a:spLocks/>
              </p:cNvSpPr>
              <p:nvPr/>
            </p:nvSpPr>
            <p:spPr bwMode="auto">
              <a:xfrm>
                <a:off x="1020" y="1590"/>
                <a:ext cx="82" cy="68"/>
              </a:xfrm>
              <a:custGeom>
                <a:avLst/>
                <a:gdLst/>
                <a:ahLst/>
                <a:cxnLst>
                  <a:cxn ang="0">
                    <a:pos x="8" y="135"/>
                  </a:cxn>
                  <a:cxn ang="0">
                    <a:pos x="0" y="135"/>
                  </a:cxn>
                  <a:cxn ang="0">
                    <a:pos x="158" y="0"/>
                  </a:cxn>
                  <a:cxn ang="0">
                    <a:pos x="164" y="0"/>
                  </a:cxn>
                  <a:cxn ang="0">
                    <a:pos x="8" y="135"/>
                  </a:cxn>
                </a:cxnLst>
                <a:rect l="0" t="0" r="r" b="b"/>
                <a:pathLst>
                  <a:path w="164" h="135">
                    <a:moveTo>
                      <a:pt x="8" y="135"/>
                    </a:moveTo>
                    <a:lnTo>
                      <a:pt x="0" y="135"/>
                    </a:lnTo>
                    <a:lnTo>
                      <a:pt x="158" y="0"/>
                    </a:lnTo>
                    <a:lnTo>
                      <a:pt x="164" y="0"/>
                    </a:lnTo>
                    <a:lnTo>
                      <a:pt x="8" y="135"/>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483" name="Freeform 19"/>
              <p:cNvSpPr>
                <a:spLocks/>
              </p:cNvSpPr>
              <p:nvPr/>
            </p:nvSpPr>
            <p:spPr bwMode="auto">
              <a:xfrm>
                <a:off x="1015" y="1590"/>
                <a:ext cx="80" cy="68"/>
              </a:xfrm>
              <a:custGeom>
                <a:avLst/>
                <a:gdLst/>
                <a:ahLst/>
                <a:cxnLst>
                  <a:cxn ang="0">
                    <a:pos x="9" y="135"/>
                  </a:cxn>
                  <a:cxn ang="0">
                    <a:pos x="0" y="135"/>
                  </a:cxn>
                  <a:cxn ang="0">
                    <a:pos x="159" y="2"/>
                  </a:cxn>
                  <a:cxn ang="0">
                    <a:pos x="167" y="0"/>
                  </a:cxn>
                  <a:cxn ang="0">
                    <a:pos x="9" y="135"/>
                  </a:cxn>
                </a:cxnLst>
                <a:rect l="0" t="0" r="r" b="b"/>
                <a:pathLst>
                  <a:path w="167" h="135">
                    <a:moveTo>
                      <a:pt x="9" y="135"/>
                    </a:moveTo>
                    <a:lnTo>
                      <a:pt x="0" y="135"/>
                    </a:lnTo>
                    <a:lnTo>
                      <a:pt x="159" y="2"/>
                    </a:lnTo>
                    <a:lnTo>
                      <a:pt x="167" y="0"/>
                    </a:lnTo>
                    <a:lnTo>
                      <a:pt x="9" y="135"/>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484" name="Freeform 20"/>
              <p:cNvSpPr>
                <a:spLocks/>
              </p:cNvSpPr>
              <p:nvPr/>
            </p:nvSpPr>
            <p:spPr bwMode="auto">
              <a:xfrm>
                <a:off x="1009" y="1591"/>
                <a:ext cx="84" cy="67"/>
              </a:xfrm>
              <a:custGeom>
                <a:avLst/>
                <a:gdLst/>
                <a:ahLst/>
                <a:cxnLst>
                  <a:cxn ang="0">
                    <a:pos x="8" y="133"/>
                  </a:cxn>
                  <a:cxn ang="0">
                    <a:pos x="0" y="133"/>
                  </a:cxn>
                  <a:cxn ang="0">
                    <a:pos x="159" y="0"/>
                  </a:cxn>
                  <a:cxn ang="0">
                    <a:pos x="167" y="0"/>
                  </a:cxn>
                  <a:cxn ang="0">
                    <a:pos x="8" y="133"/>
                  </a:cxn>
                </a:cxnLst>
                <a:rect l="0" t="0" r="r" b="b"/>
                <a:pathLst>
                  <a:path w="167" h="133">
                    <a:moveTo>
                      <a:pt x="8" y="133"/>
                    </a:moveTo>
                    <a:lnTo>
                      <a:pt x="0" y="133"/>
                    </a:lnTo>
                    <a:lnTo>
                      <a:pt x="159" y="0"/>
                    </a:lnTo>
                    <a:lnTo>
                      <a:pt x="167" y="0"/>
                    </a:lnTo>
                    <a:lnTo>
                      <a:pt x="8" y="133"/>
                    </a:lnTo>
                    <a:close/>
                  </a:path>
                </a:pathLst>
              </a:custGeom>
              <a:solidFill>
                <a:srgbClr val="98983C"/>
              </a:solidFill>
              <a:ln w="9525">
                <a:noFill/>
                <a:round/>
                <a:headEnd/>
                <a:tailEnd/>
              </a:ln>
            </p:spPr>
            <p:txBody>
              <a:bodyPr/>
              <a:lstStyle/>
              <a:p>
                <a:pPr algn="ctr">
                  <a:defRPr/>
                </a:pPr>
                <a:endParaRPr lang="en-US" b="1">
                  <a:latin typeface="+mn-lt"/>
                </a:endParaRPr>
              </a:p>
            </p:txBody>
          </p:sp>
          <p:sp>
            <p:nvSpPr>
              <p:cNvPr id="485" name="Freeform 21"/>
              <p:cNvSpPr>
                <a:spLocks/>
              </p:cNvSpPr>
              <p:nvPr/>
            </p:nvSpPr>
            <p:spPr bwMode="auto">
              <a:xfrm>
                <a:off x="997" y="1591"/>
                <a:ext cx="93" cy="68"/>
              </a:xfrm>
              <a:custGeom>
                <a:avLst/>
                <a:gdLst/>
                <a:ahLst/>
                <a:cxnLst>
                  <a:cxn ang="0">
                    <a:pos x="24" y="133"/>
                  </a:cxn>
                  <a:cxn ang="0">
                    <a:pos x="0" y="135"/>
                  </a:cxn>
                  <a:cxn ang="0">
                    <a:pos x="160" y="2"/>
                  </a:cxn>
                  <a:cxn ang="0">
                    <a:pos x="183" y="0"/>
                  </a:cxn>
                  <a:cxn ang="0">
                    <a:pos x="24" y="133"/>
                  </a:cxn>
                </a:cxnLst>
                <a:rect l="0" t="0" r="r" b="b"/>
                <a:pathLst>
                  <a:path w="183" h="135">
                    <a:moveTo>
                      <a:pt x="24" y="133"/>
                    </a:moveTo>
                    <a:lnTo>
                      <a:pt x="0" y="135"/>
                    </a:lnTo>
                    <a:lnTo>
                      <a:pt x="160" y="2"/>
                    </a:lnTo>
                    <a:lnTo>
                      <a:pt x="183" y="0"/>
                    </a:lnTo>
                    <a:lnTo>
                      <a:pt x="24" y="133"/>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486" name="Freeform 22"/>
              <p:cNvSpPr>
                <a:spLocks/>
              </p:cNvSpPr>
              <p:nvPr/>
            </p:nvSpPr>
            <p:spPr bwMode="auto">
              <a:xfrm>
                <a:off x="1008" y="1591"/>
                <a:ext cx="83" cy="68"/>
              </a:xfrm>
              <a:custGeom>
                <a:avLst/>
                <a:gdLst/>
                <a:ahLst/>
                <a:cxnLst>
                  <a:cxn ang="0">
                    <a:pos x="6" y="133"/>
                  </a:cxn>
                  <a:cxn ang="0">
                    <a:pos x="0" y="135"/>
                  </a:cxn>
                  <a:cxn ang="0">
                    <a:pos x="159" y="0"/>
                  </a:cxn>
                  <a:cxn ang="0">
                    <a:pos x="165" y="0"/>
                  </a:cxn>
                  <a:cxn ang="0">
                    <a:pos x="6" y="133"/>
                  </a:cxn>
                </a:cxnLst>
                <a:rect l="0" t="0" r="r" b="b"/>
                <a:pathLst>
                  <a:path w="165" h="135">
                    <a:moveTo>
                      <a:pt x="6" y="133"/>
                    </a:moveTo>
                    <a:lnTo>
                      <a:pt x="0" y="135"/>
                    </a:lnTo>
                    <a:lnTo>
                      <a:pt x="159" y="0"/>
                    </a:lnTo>
                    <a:lnTo>
                      <a:pt x="165" y="0"/>
                    </a:lnTo>
                    <a:lnTo>
                      <a:pt x="6" y="133"/>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487" name="Freeform 23"/>
              <p:cNvSpPr>
                <a:spLocks/>
              </p:cNvSpPr>
              <p:nvPr/>
            </p:nvSpPr>
            <p:spPr bwMode="auto">
              <a:xfrm>
                <a:off x="1005" y="1591"/>
                <a:ext cx="83" cy="68"/>
              </a:xfrm>
              <a:custGeom>
                <a:avLst/>
                <a:gdLst/>
                <a:ahLst/>
                <a:cxnLst>
                  <a:cxn ang="0">
                    <a:pos x="6" y="135"/>
                  </a:cxn>
                  <a:cxn ang="0">
                    <a:pos x="0" y="135"/>
                  </a:cxn>
                  <a:cxn ang="0">
                    <a:pos x="161" y="0"/>
                  </a:cxn>
                  <a:cxn ang="0">
                    <a:pos x="165" y="0"/>
                  </a:cxn>
                  <a:cxn ang="0">
                    <a:pos x="6" y="135"/>
                  </a:cxn>
                </a:cxnLst>
                <a:rect l="0" t="0" r="r" b="b"/>
                <a:pathLst>
                  <a:path w="165" h="135">
                    <a:moveTo>
                      <a:pt x="6" y="135"/>
                    </a:moveTo>
                    <a:lnTo>
                      <a:pt x="0" y="135"/>
                    </a:lnTo>
                    <a:lnTo>
                      <a:pt x="161" y="0"/>
                    </a:lnTo>
                    <a:lnTo>
                      <a:pt x="165" y="0"/>
                    </a:lnTo>
                    <a:lnTo>
                      <a:pt x="6" y="135"/>
                    </a:lnTo>
                    <a:close/>
                  </a:path>
                </a:pathLst>
              </a:custGeom>
              <a:solidFill>
                <a:srgbClr val="9B9B3D"/>
              </a:solidFill>
              <a:ln w="9525">
                <a:noFill/>
                <a:round/>
                <a:headEnd/>
                <a:tailEnd/>
              </a:ln>
            </p:spPr>
            <p:txBody>
              <a:bodyPr/>
              <a:lstStyle/>
              <a:p>
                <a:pPr algn="ctr">
                  <a:defRPr/>
                </a:pPr>
                <a:endParaRPr lang="en-US" b="1">
                  <a:latin typeface="+mn-lt"/>
                </a:endParaRPr>
              </a:p>
            </p:txBody>
          </p:sp>
          <p:sp>
            <p:nvSpPr>
              <p:cNvPr id="488" name="Freeform 24"/>
              <p:cNvSpPr>
                <a:spLocks/>
              </p:cNvSpPr>
              <p:nvPr/>
            </p:nvSpPr>
            <p:spPr bwMode="auto">
              <a:xfrm>
                <a:off x="1002" y="1591"/>
                <a:ext cx="80" cy="68"/>
              </a:xfrm>
              <a:custGeom>
                <a:avLst/>
                <a:gdLst/>
                <a:ahLst/>
                <a:cxnLst>
                  <a:cxn ang="0">
                    <a:pos x="6" y="135"/>
                  </a:cxn>
                  <a:cxn ang="0">
                    <a:pos x="0" y="135"/>
                  </a:cxn>
                  <a:cxn ang="0">
                    <a:pos x="160" y="0"/>
                  </a:cxn>
                  <a:cxn ang="0">
                    <a:pos x="167" y="0"/>
                  </a:cxn>
                  <a:cxn ang="0">
                    <a:pos x="6" y="135"/>
                  </a:cxn>
                </a:cxnLst>
                <a:rect l="0" t="0" r="r" b="b"/>
                <a:pathLst>
                  <a:path w="167" h="135">
                    <a:moveTo>
                      <a:pt x="6" y="135"/>
                    </a:moveTo>
                    <a:lnTo>
                      <a:pt x="0" y="135"/>
                    </a:lnTo>
                    <a:lnTo>
                      <a:pt x="160" y="0"/>
                    </a:lnTo>
                    <a:lnTo>
                      <a:pt x="167" y="0"/>
                    </a:lnTo>
                    <a:lnTo>
                      <a:pt x="6" y="135"/>
                    </a:lnTo>
                    <a:close/>
                  </a:path>
                </a:pathLst>
              </a:custGeom>
              <a:solidFill>
                <a:srgbClr val="9C9C3E"/>
              </a:solidFill>
              <a:ln w="9525">
                <a:noFill/>
                <a:round/>
                <a:headEnd/>
                <a:tailEnd/>
              </a:ln>
            </p:spPr>
            <p:txBody>
              <a:bodyPr/>
              <a:lstStyle/>
              <a:p>
                <a:pPr algn="ctr">
                  <a:defRPr/>
                </a:pPr>
                <a:endParaRPr lang="en-US" b="1">
                  <a:latin typeface="+mn-lt"/>
                </a:endParaRPr>
              </a:p>
            </p:txBody>
          </p:sp>
          <p:sp>
            <p:nvSpPr>
              <p:cNvPr id="489" name="Freeform 25"/>
              <p:cNvSpPr>
                <a:spLocks/>
              </p:cNvSpPr>
              <p:nvPr/>
            </p:nvSpPr>
            <p:spPr bwMode="auto">
              <a:xfrm>
                <a:off x="997" y="1591"/>
                <a:ext cx="82" cy="68"/>
              </a:xfrm>
              <a:custGeom>
                <a:avLst/>
                <a:gdLst/>
                <a:ahLst/>
                <a:cxnLst>
                  <a:cxn ang="0">
                    <a:pos x="6" y="135"/>
                  </a:cxn>
                  <a:cxn ang="0">
                    <a:pos x="0" y="135"/>
                  </a:cxn>
                  <a:cxn ang="0">
                    <a:pos x="160" y="2"/>
                  </a:cxn>
                  <a:cxn ang="0">
                    <a:pos x="166" y="0"/>
                  </a:cxn>
                  <a:cxn ang="0">
                    <a:pos x="6" y="135"/>
                  </a:cxn>
                </a:cxnLst>
                <a:rect l="0" t="0" r="r" b="b"/>
                <a:pathLst>
                  <a:path w="166" h="135">
                    <a:moveTo>
                      <a:pt x="6" y="135"/>
                    </a:moveTo>
                    <a:lnTo>
                      <a:pt x="0" y="135"/>
                    </a:lnTo>
                    <a:lnTo>
                      <a:pt x="160" y="2"/>
                    </a:lnTo>
                    <a:lnTo>
                      <a:pt x="166" y="0"/>
                    </a:lnTo>
                    <a:lnTo>
                      <a:pt x="6" y="135"/>
                    </a:lnTo>
                    <a:close/>
                  </a:path>
                </a:pathLst>
              </a:custGeom>
              <a:solidFill>
                <a:srgbClr val="9D9D3E"/>
              </a:solidFill>
              <a:ln w="9525">
                <a:noFill/>
                <a:round/>
                <a:headEnd/>
                <a:tailEnd/>
              </a:ln>
            </p:spPr>
            <p:txBody>
              <a:bodyPr/>
              <a:lstStyle/>
              <a:p>
                <a:pPr algn="ctr">
                  <a:defRPr/>
                </a:pPr>
                <a:endParaRPr lang="en-US" b="1">
                  <a:latin typeface="+mn-lt"/>
                </a:endParaRPr>
              </a:p>
            </p:txBody>
          </p:sp>
          <p:sp>
            <p:nvSpPr>
              <p:cNvPr id="490" name="Freeform 26"/>
              <p:cNvSpPr>
                <a:spLocks/>
              </p:cNvSpPr>
              <p:nvPr/>
            </p:nvSpPr>
            <p:spPr bwMode="auto">
              <a:xfrm>
                <a:off x="972" y="1592"/>
                <a:ext cx="105" cy="70"/>
              </a:xfrm>
              <a:custGeom>
                <a:avLst/>
                <a:gdLst/>
                <a:ahLst/>
                <a:cxnLst>
                  <a:cxn ang="0">
                    <a:pos x="48" y="133"/>
                  </a:cxn>
                  <a:cxn ang="0">
                    <a:pos x="0" y="141"/>
                  </a:cxn>
                  <a:cxn ang="0">
                    <a:pos x="165" y="5"/>
                  </a:cxn>
                  <a:cxn ang="0">
                    <a:pos x="208" y="0"/>
                  </a:cxn>
                  <a:cxn ang="0">
                    <a:pos x="48" y="133"/>
                  </a:cxn>
                </a:cxnLst>
                <a:rect l="0" t="0" r="r" b="b"/>
                <a:pathLst>
                  <a:path w="208" h="141">
                    <a:moveTo>
                      <a:pt x="48" y="133"/>
                    </a:moveTo>
                    <a:lnTo>
                      <a:pt x="0" y="141"/>
                    </a:lnTo>
                    <a:lnTo>
                      <a:pt x="165" y="5"/>
                    </a:lnTo>
                    <a:lnTo>
                      <a:pt x="208" y="0"/>
                    </a:lnTo>
                    <a:lnTo>
                      <a:pt x="48" y="133"/>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491" name="Freeform 27"/>
              <p:cNvSpPr>
                <a:spLocks/>
              </p:cNvSpPr>
              <p:nvPr/>
            </p:nvSpPr>
            <p:spPr bwMode="auto">
              <a:xfrm>
                <a:off x="995" y="1592"/>
                <a:ext cx="84" cy="68"/>
              </a:xfrm>
              <a:custGeom>
                <a:avLst/>
                <a:gdLst/>
                <a:ahLst/>
                <a:cxnLst>
                  <a:cxn ang="0">
                    <a:pos x="8" y="133"/>
                  </a:cxn>
                  <a:cxn ang="0">
                    <a:pos x="0" y="135"/>
                  </a:cxn>
                  <a:cxn ang="0">
                    <a:pos x="162" y="0"/>
                  </a:cxn>
                  <a:cxn ang="0">
                    <a:pos x="168" y="0"/>
                  </a:cxn>
                  <a:cxn ang="0">
                    <a:pos x="8" y="133"/>
                  </a:cxn>
                </a:cxnLst>
                <a:rect l="0" t="0" r="r" b="b"/>
                <a:pathLst>
                  <a:path w="168" h="135">
                    <a:moveTo>
                      <a:pt x="8" y="133"/>
                    </a:moveTo>
                    <a:lnTo>
                      <a:pt x="0" y="135"/>
                    </a:lnTo>
                    <a:lnTo>
                      <a:pt x="162" y="0"/>
                    </a:lnTo>
                    <a:lnTo>
                      <a:pt x="168" y="0"/>
                    </a:lnTo>
                    <a:lnTo>
                      <a:pt x="8" y="133"/>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492" name="Freeform 28"/>
              <p:cNvSpPr>
                <a:spLocks/>
              </p:cNvSpPr>
              <p:nvPr/>
            </p:nvSpPr>
            <p:spPr bwMode="auto">
              <a:xfrm>
                <a:off x="991" y="1592"/>
                <a:ext cx="85" cy="68"/>
              </a:xfrm>
              <a:custGeom>
                <a:avLst/>
                <a:gdLst/>
                <a:ahLst/>
                <a:cxnLst>
                  <a:cxn ang="0">
                    <a:pos x="8" y="135"/>
                  </a:cxn>
                  <a:cxn ang="0">
                    <a:pos x="0" y="137"/>
                  </a:cxn>
                  <a:cxn ang="0">
                    <a:pos x="162" y="1"/>
                  </a:cxn>
                  <a:cxn ang="0">
                    <a:pos x="170" y="0"/>
                  </a:cxn>
                  <a:cxn ang="0">
                    <a:pos x="8" y="135"/>
                  </a:cxn>
                </a:cxnLst>
                <a:rect l="0" t="0" r="r" b="b"/>
                <a:pathLst>
                  <a:path w="170" h="137">
                    <a:moveTo>
                      <a:pt x="8" y="135"/>
                    </a:moveTo>
                    <a:lnTo>
                      <a:pt x="0" y="137"/>
                    </a:lnTo>
                    <a:lnTo>
                      <a:pt x="162" y="1"/>
                    </a:lnTo>
                    <a:lnTo>
                      <a:pt x="170" y="0"/>
                    </a:lnTo>
                    <a:lnTo>
                      <a:pt x="8" y="135"/>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493" name="Freeform 29"/>
              <p:cNvSpPr>
                <a:spLocks/>
              </p:cNvSpPr>
              <p:nvPr/>
            </p:nvSpPr>
            <p:spPr bwMode="auto">
              <a:xfrm>
                <a:off x="984" y="1593"/>
                <a:ext cx="85" cy="67"/>
              </a:xfrm>
              <a:custGeom>
                <a:avLst/>
                <a:gdLst/>
                <a:ahLst/>
                <a:cxnLst>
                  <a:cxn ang="0">
                    <a:pos x="7" y="136"/>
                  </a:cxn>
                  <a:cxn ang="0">
                    <a:pos x="0" y="136"/>
                  </a:cxn>
                  <a:cxn ang="0">
                    <a:pos x="162" y="0"/>
                  </a:cxn>
                  <a:cxn ang="0">
                    <a:pos x="169" y="0"/>
                  </a:cxn>
                  <a:cxn ang="0">
                    <a:pos x="7" y="136"/>
                  </a:cxn>
                </a:cxnLst>
                <a:rect l="0" t="0" r="r" b="b"/>
                <a:pathLst>
                  <a:path w="169" h="136">
                    <a:moveTo>
                      <a:pt x="7" y="136"/>
                    </a:moveTo>
                    <a:lnTo>
                      <a:pt x="0" y="136"/>
                    </a:lnTo>
                    <a:lnTo>
                      <a:pt x="162" y="0"/>
                    </a:lnTo>
                    <a:lnTo>
                      <a:pt x="169" y="0"/>
                    </a:lnTo>
                    <a:lnTo>
                      <a:pt x="7" y="136"/>
                    </a:lnTo>
                    <a:close/>
                  </a:path>
                </a:pathLst>
              </a:custGeom>
              <a:solidFill>
                <a:srgbClr val="9F9F3F"/>
              </a:solidFill>
              <a:ln w="9525">
                <a:noFill/>
                <a:round/>
                <a:headEnd/>
                <a:tailEnd/>
              </a:ln>
            </p:spPr>
            <p:txBody>
              <a:bodyPr/>
              <a:lstStyle/>
              <a:p>
                <a:pPr algn="ctr">
                  <a:defRPr/>
                </a:pPr>
                <a:endParaRPr lang="en-US" b="1">
                  <a:latin typeface="+mn-lt"/>
                </a:endParaRPr>
              </a:p>
            </p:txBody>
          </p:sp>
          <p:sp>
            <p:nvSpPr>
              <p:cNvPr id="494" name="Freeform 30"/>
              <p:cNvSpPr>
                <a:spLocks/>
              </p:cNvSpPr>
              <p:nvPr/>
            </p:nvSpPr>
            <p:spPr bwMode="auto">
              <a:xfrm>
                <a:off x="983" y="1593"/>
                <a:ext cx="85" cy="68"/>
              </a:xfrm>
              <a:custGeom>
                <a:avLst/>
                <a:gdLst/>
                <a:ahLst/>
                <a:cxnLst>
                  <a:cxn ang="0">
                    <a:pos x="10" y="136"/>
                  </a:cxn>
                  <a:cxn ang="0">
                    <a:pos x="0" y="138"/>
                  </a:cxn>
                  <a:cxn ang="0">
                    <a:pos x="165" y="2"/>
                  </a:cxn>
                  <a:cxn ang="0">
                    <a:pos x="172" y="0"/>
                  </a:cxn>
                  <a:cxn ang="0">
                    <a:pos x="10" y="136"/>
                  </a:cxn>
                </a:cxnLst>
                <a:rect l="0" t="0" r="r" b="b"/>
                <a:pathLst>
                  <a:path w="172" h="138">
                    <a:moveTo>
                      <a:pt x="10" y="136"/>
                    </a:moveTo>
                    <a:lnTo>
                      <a:pt x="0" y="138"/>
                    </a:lnTo>
                    <a:lnTo>
                      <a:pt x="165" y="2"/>
                    </a:lnTo>
                    <a:lnTo>
                      <a:pt x="172" y="0"/>
                    </a:lnTo>
                    <a:lnTo>
                      <a:pt x="10" y="136"/>
                    </a:lnTo>
                    <a:close/>
                  </a:path>
                </a:pathLst>
              </a:custGeom>
              <a:solidFill>
                <a:srgbClr val="A0A03F"/>
              </a:solidFill>
              <a:ln w="9525">
                <a:noFill/>
                <a:round/>
                <a:headEnd/>
                <a:tailEnd/>
              </a:ln>
            </p:spPr>
            <p:txBody>
              <a:bodyPr/>
              <a:lstStyle/>
              <a:p>
                <a:pPr algn="ctr">
                  <a:defRPr/>
                </a:pPr>
                <a:endParaRPr lang="en-US" b="1">
                  <a:latin typeface="+mn-lt"/>
                </a:endParaRPr>
              </a:p>
            </p:txBody>
          </p:sp>
          <p:sp>
            <p:nvSpPr>
              <p:cNvPr id="495" name="Freeform 31"/>
              <p:cNvSpPr>
                <a:spLocks/>
              </p:cNvSpPr>
              <p:nvPr/>
            </p:nvSpPr>
            <p:spPr bwMode="auto">
              <a:xfrm>
                <a:off x="979" y="1594"/>
                <a:ext cx="86" cy="68"/>
              </a:xfrm>
              <a:custGeom>
                <a:avLst/>
                <a:gdLst/>
                <a:ahLst/>
                <a:cxnLst>
                  <a:cxn ang="0">
                    <a:pos x="7" y="136"/>
                  </a:cxn>
                  <a:cxn ang="0">
                    <a:pos x="0" y="138"/>
                  </a:cxn>
                  <a:cxn ang="0">
                    <a:pos x="165" y="2"/>
                  </a:cxn>
                  <a:cxn ang="0">
                    <a:pos x="172" y="0"/>
                  </a:cxn>
                  <a:cxn ang="0">
                    <a:pos x="7" y="136"/>
                  </a:cxn>
                </a:cxnLst>
                <a:rect l="0" t="0" r="r" b="b"/>
                <a:pathLst>
                  <a:path w="172" h="138">
                    <a:moveTo>
                      <a:pt x="7" y="136"/>
                    </a:moveTo>
                    <a:lnTo>
                      <a:pt x="0" y="138"/>
                    </a:lnTo>
                    <a:lnTo>
                      <a:pt x="165" y="2"/>
                    </a:lnTo>
                    <a:lnTo>
                      <a:pt x="172" y="0"/>
                    </a:lnTo>
                    <a:lnTo>
                      <a:pt x="7" y="136"/>
                    </a:lnTo>
                    <a:close/>
                  </a:path>
                </a:pathLst>
              </a:custGeom>
              <a:solidFill>
                <a:srgbClr val="A1A140"/>
              </a:solidFill>
              <a:ln w="9525">
                <a:noFill/>
                <a:round/>
                <a:headEnd/>
                <a:tailEnd/>
              </a:ln>
            </p:spPr>
            <p:txBody>
              <a:bodyPr/>
              <a:lstStyle/>
              <a:p>
                <a:pPr algn="ctr">
                  <a:defRPr/>
                </a:pPr>
                <a:endParaRPr lang="en-US" b="1">
                  <a:latin typeface="+mn-lt"/>
                </a:endParaRPr>
              </a:p>
            </p:txBody>
          </p:sp>
          <p:sp>
            <p:nvSpPr>
              <p:cNvPr id="496" name="Freeform 32"/>
              <p:cNvSpPr>
                <a:spLocks/>
              </p:cNvSpPr>
              <p:nvPr/>
            </p:nvSpPr>
            <p:spPr bwMode="auto">
              <a:xfrm>
                <a:off x="972" y="1595"/>
                <a:ext cx="80" cy="67"/>
              </a:xfrm>
              <a:custGeom>
                <a:avLst/>
                <a:gdLst/>
                <a:ahLst/>
                <a:cxnLst>
                  <a:cxn ang="0">
                    <a:pos x="8" y="136"/>
                  </a:cxn>
                  <a:cxn ang="0">
                    <a:pos x="0" y="136"/>
                  </a:cxn>
                  <a:cxn ang="0">
                    <a:pos x="165" y="0"/>
                  </a:cxn>
                  <a:cxn ang="0">
                    <a:pos x="173" y="0"/>
                  </a:cxn>
                  <a:cxn ang="0">
                    <a:pos x="8" y="136"/>
                  </a:cxn>
                </a:cxnLst>
                <a:rect l="0" t="0" r="r" b="b"/>
                <a:pathLst>
                  <a:path w="173" h="136">
                    <a:moveTo>
                      <a:pt x="8" y="136"/>
                    </a:moveTo>
                    <a:lnTo>
                      <a:pt x="0" y="136"/>
                    </a:lnTo>
                    <a:lnTo>
                      <a:pt x="165" y="0"/>
                    </a:lnTo>
                    <a:lnTo>
                      <a:pt x="173" y="0"/>
                    </a:lnTo>
                    <a:lnTo>
                      <a:pt x="8" y="136"/>
                    </a:lnTo>
                    <a:close/>
                  </a:path>
                </a:pathLst>
              </a:custGeom>
              <a:solidFill>
                <a:srgbClr val="A2A240"/>
              </a:solidFill>
              <a:ln w="9525">
                <a:noFill/>
                <a:round/>
                <a:headEnd/>
                <a:tailEnd/>
              </a:ln>
            </p:spPr>
            <p:txBody>
              <a:bodyPr/>
              <a:lstStyle/>
              <a:p>
                <a:pPr algn="ctr">
                  <a:defRPr/>
                </a:pPr>
                <a:endParaRPr lang="en-US" b="1">
                  <a:latin typeface="+mn-lt"/>
                </a:endParaRPr>
              </a:p>
            </p:txBody>
          </p:sp>
          <p:sp>
            <p:nvSpPr>
              <p:cNvPr id="497" name="Freeform 33"/>
              <p:cNvSpPr>
                <a:spLocks/>
              </p:cNvSpPr>
              <p:nvPr/>
            </p:nvSpPr>
            <p:spPr bwMode="auto">
              <a:xfrm>
                <a:off x="952" y="1595"/>
                <a:ext cx="105" cy="67"/>
              </a:xfrm>
              <a:custGeom>
                <a:avLst/>
                <a:gdLst/>
                <a:ahLst/>
                <a:cxnLst>
                  <a:cxn ang="0">
                    <a:pos x="46" y="136"/>
                  </a:cxn>
                  <a:cxn ang="0">
                    <a:pos x="0" y="149"/>
                  </a:cxn>
                  <a:cxn ang="0">
                    <a:pos x="169" y="11"/>
                  </a:cxn>
                  <a:cxn ang="0">
                    <a:pos x="211" y="0"/>
                  </a:cxn>
                  <a:cxn ang="0">
                    <a:pos x="46" y="136"/>
                  </a:cxn>
                </a:cxnLst>
                <a:rect l="0" t="0" r="r" b="b"/>
                <a:pathLst>
                  <a:path w="211" h="149">
                    <a:moveTo>
                      <a:pt x="46" y="136"/>
                    </a:moveTo>
                    <a:lnTo>
                      <a:pt x="0" y="149"/>
                    </a:lnTo>
                    <a:lnTo>
                      <a:pt x="169" y="11"/>
                    </a:lnTo>
                    <a:lnTo>
                      <a:pt x="211" y="0"/>
                    </a:lnTo>
                    <a:lnTo>
                      <a:pt x="46" y="136"/>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498" name="Freeform 34"/>
              <p:cNvSpPr>
                <a:spLocks/>
              </p:cNvSpPr>
              <p:nvPr/>
            </p:nvSpPr>
            <p:spPr bwMode="auto">
              <a:xfrm>
                <a:off x="971" y="1595"/>
                <a:ext cx="87" cy="67"/>
              </a:xfrm>
              <a:custGeom>
                <a:avLst/>
                <a:gdLst/>
                <a:ahLst/>
                <a:cxnLst>
                  <a:cxn ang="0">
                    <a:pos x="8" y="136"/>
                  </a:cxn>
                  <a:cxn ang="0">
                    <a:pos x="0" y="139"/>
                  </a:cxn>
                  <a:cxn ang="0">
                    <a:pos x="167" y="2"/>
                  </a:cxn>
                  <a:cxn ang="0">
                    <a:pos x="173" y="0"/>
                  </a:cxn>
                  <a:cxn ang="0">
                    <a:pos x="8" y="136"/>
                  </a:cxn>
                </a:cxnLst>
                <a:rect l="0" t="0" r="r" b="b"/>
                <a:pathLst>
                  <a:path w="173" h="139">
                    <a:moveTo>
                      <a:pt x="8" y="136"/>
                    </a:moveTo>
                    <a:lnTo>
                      <a:pt x="0" y="139"/>
                    </a:lnTo>
                    <a:lnTo>
                      <a:pt x="167" y="2"/>
                    </a:lnTo>
                    <a:lnTo>
                      <a:pt x="173" y="0"/>
                    </a:lnTo>
                    <a:lnTo>
                      <a:pt x="8" y="136"/>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499" name="Freeform 35"/>
              <p:cNvSpPr>
                <a:spLocks/>
              </p:cNvSpPr>
              <p:nvPr/>
            </p:nvSpPr>
            <p:spPr bwMode="auto">
              <a:xfrm>
                <a:off x="967" y="1596"/>
                <a:ext cx="87" cy="66"/>
              </a:xfrm>
              <a:custGeom>
                <a:avLst/>
                <a:gdLst/>
                <a:ahLst/>
                <a:cxnLst>
                  <a:cxn ang="0">
                    <a:pos x="8" y="137"/>
                  </a:cxn>
                  <a:cxn ang="0">
                    <a:pos x="0" y="139"/>
                  </a:cxn>
                  <a:cxn ang="0">
                    <a:pos x="167" y="2"/>
                  </a:cxn>
                  <a:cxn ang="0">
                    <a:pos x="175" y="0"/>
                  </a:cxn>
                  <a:cxn ang="0">
                    <a:pos x="8" y="137"/>
                  </a:cxn>
                </a:cxnLst>
                <a:rect l="0" t="0" r="r" b="b"/>
                <a:pathLst>
                  <a:path w="175" h="139">
                    <a:moveTo>
                      <a:pt x="8" y="137"/>
                    </a:moveTo>
                    <a:lnTo>
                      <a:pt x="0" y="139"/>
                    </a:lnTo>
                    <a:lnTo>
                      <a:pt x="167" y="2"/>
                    </a:lnTo>
                    <a:lnTo>
                      <a:pt x="175" y="0"/>
                    </a:lnTo>
                    <a:lnTo>
                      <a:pt x="8" y="137"/>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500" name="Freeform 36"/>
              <p:cNvSpPr>
                <a:spLocks/>
              </p:cNvSpPr>
              <p:nvPr/>
            </p:nvSpPr>
            <p:spPr bwMode="auto">
              <a:xfrm>
                <a:off x="960" y="1596"/>
                <a:ext cx="93" cy="66"/>
              </a:xfrm>
              <a:custGeom>
                <a:avLst/>
                <a:gdLst/>
                <a:ahLst/>
                <a:cxnLst>
                  <a:cxn ang="0">
                    <a:pos x="7" y="137"/>
                  </a:cxn>
                  <a:cxn ang="0">
                    <a:pos x="0" y="139"/>
                  </a:cxn>
                  <a:cxn ang="0">
                    <a:pos x="168" y="2"/>
                  </a:cxn>
                  <a:cxn ang="0">
                    <a:pos x="174" y="0"/>
                  </a:cxn>
                  <a:cxn ang="0">
                    <a:pos x="7" y="137"/>
                  </a:cxn>
                </a:cxnLst>
                <a:rect l="0" t="0" r="r" b="b"/>
                <a:pathLst>
                  <a:path w="174" h="139">
                    <a:moveTo>
                      <a:pt x="7" y="137"/>
                    </a:moveTo>
                    <a:lnTo>
                      <a:pt x="0" y="139"/>
                    </a:lnTo>
                    <a:lnTo>
                      <a:pt x="168" y="2"/>
                    </a:lnTo>
                    <a:lnTo>
                      <a:pt x="174" y="0"/>
                    </a:lnTo>
                    <a:lnTo>
                      <a:pt x="7" y="137"/>
                    </a:lnTo>
                    <a:close/>
                  </a:path>
                </a:pathLst>
              </a:custGeom>
              <a:solidFill>
                <a:srgbClr val="A5A541"/>
              </a:solidFill>
              <a:ln w="9525">
                <a:noFill/>
                <a:round/>
                <a:headEnd/>
                <a:tailEnd/>
              </a:ln>
            </p:spPr>
            <p:txBody>
              <a:bodyPr/>
              <a:lstStyle/>
              <a:p>
                <a:pPr algn="ctr">
                  <a:defRPr/>
                </a:pPr>
                <a:endParaRPr lang="en-US" b="1">
                  <a:latin typeface="+mn-lt"/>
                </a:endParaRPr>
              </a:p>
            </p:txBody>
          </p:sp>
          <p:sp>
            <p:nvSpPr>
              <p:cNvPr id="501" name="Freeform 37"/>
              <p:cNvSpPr>
                <a:spLocks/>
              </p:cNvSpPr>
              <p:nvPr/>
            </p:nvSpPr>
            <p:spPr bwMode="auto">
              <a:xfrm>
                <a:off x="959" y="1597"/>
                <a:ext cx="89" cy="65"/>
              </a:xfrm>
              <a:custGeom>
                <a:avLst/>
                <a:gdLst/>
                <a:ahLst/>
                <a:cxnLst>
                  <a:cxn ang="0">
                    <a:pos x="8" y="137"/>
                  </a:cxn>
                  <a:cxn ang="0">
                    <a:pos x="0" y="139"/>
                  </a:cxn>
                  <a:cxn ang="0">
                    <a:pos x="168" y="2"/>
                  </a:cxn>
                  <a:cxn ang="0">
                    <a:pos x="176" y="0"/>
                  </a:cxn>
                  <a:cxn ang="0">
                    <a:pos x="8" y="137"/>
                  </a:cxn>
                </a:cxnLst>
                <a:rect l="0" t="0" r="r" b="b"/>
                <a:pathLst>
                  <a:path w="176" h="139">
                    <a:moveTo>
                      <a:pt x="8" y="137"/>
                    </a:moveTo>
                    <a:lnTo>
                      <a:pt x="0" y="139"/>
                    </a:lnTo>
                    <a:lnTo>
                      <a:pt x="168" y="2"/>
                    </a:lnTo>
                    <a:lnTo>
                      <a:pt x="176" y="0"/>
                    </a:lnTo>
                    <a:lnTo>
                      <a:pt x="8" y="137"/>
                    </a:lnTo>
                    <a:close/>
                  </a:path>
                </a:pathLst>
              </a:custGeom>
              <a:solidFill>
                <a:srgbClr val="A6A642"/>
              </a:solidFill>
              <a:ln w="9525">
                <a:noFill/>
                <a:round/>
                <a:headEnd/>
                <a:tailEnd/>
              </a:ln>
            </p:spPr>
            <p:txBody>
              <a:bodyPr/>
              <a:lstStyle/>
              <a:p>
                <a:pPr algn="ctr">
                  <a:defRPr/>
                </a:pPr>
                <a:endParaRPr lang="en-US" b="1">
                  <a:latin typeface="+mn-lt"/>
                </a:endParaRPr>
              </a:p>
            </p:txBody>
          </p:sp>
          <p:sp>
            <p:nvSpPr>
              <p:cNvPr id="502" name="Freeform 38"/>
              <p:cNvSpPr>
                <a:spLocks/>
              </p:cNvSpPr>
              <p:nvPr/>
            </p:nvSpPr>
            <p:spPr bwMode="auto">
              <a:xfrm>
                <a:off x="956" y="1598"/>
                <a:ext cx="88" cy="64"/>
              </a:xfrm>
              <a:custGeom>
                <a:avLst/>
                <a:gdLst/>
                <a:ahLst/>
                <a:cxnLst>
                  <a:cxn ang="0">
                    <a:pos x="8" y="137"/>
                  </a:cxn>
                  <a:cxn ang="0">
                    <a:pos x="0" y="139"/>
                  </a:cxn>
                  <a:cxn ang="0">
                    <a:pos x="170" y="1"/>
                  </a:cxn>
                  <a:cxn ang="0">
                    <a:pos x="176" y="0"/>
                  </a:cxn>
                  <a:cxn ang="0">
                    <a:pos x="8" y="137"/>
                  </a:cxn>
                </a:cxnLst>
                <a:rect l="0" t="0" r="r" b="b"/>
                <a:pathLst>
                  <a:path w="176" h="139">
                    <a:moveTo>
                      <a:pt x="8" y="137"/>
                    </a:moveTo>
                    <a:lnTo>
                      <a:pt x="0" y="139"/>
                    </a:lnTo>
                    <a:lnTo>
                      <a:pt x="170" y="1"/>
                    </a:lnTo>
                    <a:lnTo>
                      <a:pt x="176" y="0"/>
                    </a:lnTo>
                    <a:lnTo>
                      <a:pt x="8" y="137"/>
                    </a:lnTo>
                    <a:close/>
                  </a:path>
                </a:pathLst>
              </a:custGeom>
              <a:solidFill>
                <a:srgbClr val="A7A742"/>
              </a:solidFill>
              <a:ln w="9525">
                <a:noFill/>
                <a:round/>
                <a:headEnd/>
                <a:tailEnd/>
              </a:ln>
            </p:spPr>
            <p:txBody>
              <a:bodyPr/>
              <a:lstStyle/>
              <a:p>
                <a:pPr algn="ctr">
                  <a:defRPr/>
                </a:pPr>
                <a:endParaRPr lang="en-US" b="1">
                  <a:latin typeface="+mn-lt"/>
                </a:endParaRPr>
              </a:p>
            </p:txBody>
          </p:sp>
          <p:sp>
            <p:nvSpPr>
              <p:cNvPr id="503" name="Freeform 39"/>
              <p:cNvSpPr>
                <a:spLocks/>
              </p:cNvSpPr>
              <p:nvPr/>
            </p:nvSpPr>
            <p:spPr bwMode="auto">
              <a:xfrm>
                <a:off x="952" y="1599"/>
                <a:ext cx="89" cy="63"/>
              </a:xfrm>
              <a:custGeom>
                <a:avLst/>
                <a:gdLst/>
                <a:ahLst/>
                <a:cxnLst>
                  <a:cxn ang="0">
                    <a:pos x="7" y="138"/>
                  </a:cxn>
                  <a:cxn ang="0">
                    <a:pos x="0" y="140"/>
                  </a:cxn>
                  <a:cxn ang="0">
                    <a:pos x="169" y="2"/>
                  </a:cxn>
                  <a:cxn ang="0">
                    <a:pos x="177" y="0"/>
                  </a:cxn>
                  <a:cxn ang="0">
                    <a:pos x="7" y="138"/>
                  </a:cxn>
                </a:cxnLst>
                <a:rect l="0" t="0" r="r" b="b"/>
                <a:pathLst>
                  <a:path w="177" h="140">
                    <a:moveTo>
                      <a:pt x="7" y="138"/>
                    </a:moveTo>
                    <a:lnTo>
                      <a:pt x="0" y="140"/>
                    </a:lnTo>
                    <a:lnTo>
                      <a:pt x="169" y="2"/>
                    </a:lnTo>
                    <a:lnTo>
                      <a:pt x="177" y="0"/>
                    </a:lnTo>
                    <a:lnTo>
                      <a:pt x="7" y="138"/>
                    </a:lnTo>
                    <a:close/>
                  </a:path>
                </a:pathLst>
              </a:custGeom>
              <a:solidFill>
                <a:srgbClr val="A8A843"/>
              </a:solidFill>
              <a:ln w="9525">
                <a:noFill/>
                <a:round/>
                <a:headEnd/>
                <a:tailEnd/>
              </a:ln>
            </p:spPr>
            <p:txBody>
              <a:bodyPr/>
              <a:lstStyle/>
              <a:p>
                <a:pPr algn="ctr">
                  <a:defRPr/>
                </a:pPr>
                <a:endParaRPr lang="en-US" b="1">
                  <a:latin typeface="+mn-lt"/>
                </a:endParaRPr>
              </a:p>
            </p:txBody>
          </p:sp>
          <p:sp>
            <p:nvSpPr>
              <p:cNvPr id="504" name="Freeform 40"/>
              <p:cNvSpPr>
                <a:spLocks/>
              </p:cNvSpPr>
              <p:nvPr/>
            </p:nvSpPr>
            <p:spPr bwMode="auto">
              <a:xfrm>
                <a:off x="930" y="1600"/>
                <a:ext cx="105" cy="77"/>
              </a:xfrm>
              <a:custGeom>
                <a:avLst/>
                <a:gdLst/>
                <a:ahLst/>
                <a:cxnLst>
                  <a:cxn ang="0">
                    <a:pos x="44" y="138"/>
                  </a:cxn>
                  <a:cxn ang="0">
                    <a:pos x="0" y="154"/>
                  </a:cxn>
                  <a:cxn ang="0">
                    <a:pos x="173" y="15"/>
                  </a:cxn>
                  <a:cxn ang="0">
                    <a:pos x="213" y="0"/>
                  </a:cxn>
                  <a:cxn ang="0">
                    <a:pos x="44" y="138"/>
                  </a:cxn>
                </a:cxnLst>
                <a:rect l="0" t="0" r="r" b="b"/>
                <a:pathLst>
                  <a:path w="213" h="154">
                    <a:moveTo>
                      <a:pt x="44" y="138"/>
                    </a:moveTo>
                    <a:lnTo>
                      <a:pt x="0" y="154"/>
                    </a:lnTo>
                    <a:lnTo>
                      <a:pt x="173" y="15"/>
                    </a:lnTo>
                    <a:lnTo>
                      <a:pt x="213" y="0"/>
                    </a:lnTo>
                    <a:lnTo>
                      <a:pt x="44" y="138"/>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505" name="Freeform 41"/>
              <p:cNvSpPr>
                <a:spLocks/>
              </p:cNvSpPr>
              <p:nvPr/>
            </p:nvSpPr>
            <p:spPr bwMode="auto">
              <a:xfrm>
                <a:off x="947" y="1600"/>
                <a:ext cx="93" cy="62"/>
              </a:xfrm>
              <a:custGeom>
                <a:avLst/>
                <a:gdLst/>
                <a:ahLst/>
                <a:cxnLst>
                  <a:cxn ang="0">
                    <a:pos x="10" y="138"/>
                  </a:cxn>
                  <a:cxn ang="0">
                    <a:pos x="0" y="141"/>
                  </a:cxn>
                  <a:cxn ang="0">
                    <a:pos x="172" y="4"/>
                  </a:cxn>
                  <a:cxn ang="0">
                    <a:pos x="179" y="0"/>
                  </a:cxn>
                  <a:cxn ang="0">
                    <a:pos x="10" y="138"/>
                  </a:cxn>
                </a:cxnLst>
                <a:rect l="0" t="0" r="r" b="b"/>
                <a:pathLst>
                  <a:path w="179" h="141">
                    <a:moveTo>
                      <a:pt x="10" y="138"/>
                    </a:moveTo>
                    <a:lnTo>
                      <a:pt x="0" y="141"/>
                    </a:lnTo>
                    <a:lnTo>
                      <a:pt x="172" y="4"/>
                    </a:lnTo>
                    <a:lnTo>
                      <a:pt x="179" y="0"/>
                    </a:lnTo>
                    <a:lnTo>
                      <a:pt x="10" y="138"/>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506" name="Freeform 42"/>
              <p:cNvSpPr>
                <a:spLocks/>
              </p:cNvSpPr>
              <p:nvPr/>
            </p:nvSpPr>
            <p:spPr bwMode="auto">
              <a:xfrm>
                <a:off x="943" y="1616"/>
                <a:ext cx="90" cy="57"/>
              </a:xfrm>
              <a:custGeom>
                <a:avLst/>
                <a:gdLst/>
                <a:ahLst/>
                <a:cxnLst>
                  <a:cxn ang="0">
                    <a:pos x="7" y="137"/>
                  </a:cxn>
                  <a:cxn ang="0">
                    <a:pos x="0" y="141"/>
                  </a:cxn>
                  <a:cxn ang="0">
                    <a:pos x="171" y="4"/>
                  </a:cxn>
                  <a:cxn ang="0">
                    <a:pos x="179" y="0"/>
                  </a:cxn>
                  <a:cxn ang="0">
                    <a:pos x="7" y="137"/>
                  </a:cxn>
                </a:cxnLst>
                <a:rect l="0" t="0" r="r" b="b"/>
                <a:pathLst>
                  <a:path w="179" h="141">
                    <a:moveTo>
                      <a:pt x="7" y="137"/>
                    </a:moveTo>
                    <a:lnTo>
                      <a:pt x="0" y="141"/>
                    </a:lnTo>
                    <a:lnTo>
                      <a:pt x="171" y="4"/>
                    </a:lnTo>
                    <a:lnTo>
                      <a:pt x="179" y="0"/>
                    </a:lnTo>
                    <a:lnTo>
                      <a:pt x="7" y="137"/>
                    </a:lnTo>
                    <a:close/>
                  </a:path>
                </a:pathLst>
              </a:custGeom>
              <a:solidFill>
                <a:srgbClr val="ABAB44"/>
              </a:solidFill>
              <a:ln w="9525">
                <a:noFill/>
                <a:round/>
                <a:headEnd/>
                <a:tailEnd/>
              </a:ln>
            </p:spPr>
            <p:txBody>
              <a:bodyPr/>
              <a:lstStyle/>
              <a:p>
                <a:pPr algn="ctr">
                  <a:defRPr/>
                </a:pPr>
                <a:endParaRPr lang="en-US" b="1">
                  <a:latin typeface="+mn-lt"/>
                </a:endParaRPr>
              </a:p>
            </p:txBody>
          </p:sp>
          <p:sp>
            <p:nvSpPr>
              <p:cNvPr id="507" name="Freeform 43"/>
              <p:cNvSpPr>
                <a:spLocks/>
              </p:cNvSpPr>
              <p:nvPr/>
            </p:nvSpPr>
            <p:spPr bwMode="auto">
              <a:xfrm>
                <a:off x="939" y="1616"/>
                <a:ext cx="90" cy="57"/>
              </a:xfrm>
              <a:custGeom>
                <a:avLst/>
                <a:gdLst/>
                <a:ahLst/>
                <a:cxnLst>
                  <a:cxn ang="0">
                    <a:pos x="10" y="137"/>
                  </a:cxn>
                  <a:cxn ang="0">
                    <a:pos x="0" y="139"/>
                  </a:cxn>
                  <a:cxn ang="0">
                    <a:pos x="173" y="2"/>
                  </a:cxn>
                  <a:cxn ang="0">
                    <a:pos x="181" y="0"/>
                  </a:cxn>
                  <a:cxn ang="0">
                    <a:pos x="10" y="137"/>
                  </a:cxn>
                </a:cxnLst>
                <a:rect l="0" t="0" r="r" b="b"/>
                <a:pathLst>
                  <a:path w="181" h="139">
                    <a:moveTo>
                      <a:pt x="10" y="137"/>
                    </a:moveTo>
                    <a:lnTo>
                      <a:pt x="0" y="139"/>
                    </a:lnTo>
                    <a:lnTo>
                      <a:pt x="173" y="2"/>
                    </a:lnTo>
                    <a:lnTo>
                      <a:pt x="181" y="0"/>
                    </a:lnTo>
                    <a:lnTo>
                      <a:pt x="10" y="137"/>
                    </a:lnTo>
                    <a:close/>
                  </a:path>
                </a:pathLst>
              </a:custGeom>
              <a:solidFill>
                <a:srgbClr val="ACAC44"/>
              </a:solidFill>
              <a:ln w="9525">
                <a:noFill/>
                <a:round/>
                <a:headEnd/>
                <a:tailEnd/>
              </a:ln>
            </p:spPr>
            <p:txBody>
              <a:bodyPr/>
              <a:lstStyle/>
              <a:p>
                <a:pPr algn="ctr">
                  <a:defRPr/>
                </a:pPr>
                <a:endParaRPr lang="en-US" b="1">
                  <a:latin typeface="+mn-lt"/>
                </a:endParaRPr>
              </a:p>
            </p:txBody>
          </p:sp>
          <p:sp>
            <p:nvSpPr>
              <p:cNvPr id="508" name="Freeform 44"/>
              <p:cNvSpPr>
                <a:spLocks/>
              </p:cNvSpPr>
              <p:nvPr/>
            </p:nvSpPr>
            <p:spPr bwMode="auto">
              <a:xfrm>
                <a:off x="934" y="1616"/>
                <a:ext cx="93" cy="59"/>
              </a:xfrm>
              <a:custGeom>
                <a:avLst/>
                <a:gdLst/>
                <a:ahLst/>
                <a:cxnLst>
                  <a:cxn ang="0">
                    <a:pos x="9" y="137"/>
                  </a:cxn>
                  <a:cxn ang="0">
                    <a:pos x="0" y="141"/>
                  </a:cxn>
                  <a:cxn ang="0">
                    <a:pos x="173" y="3"/>
                  </a:cxn>
                  <a:cxn ang="0">
                    <a:pos x="182" y="0"/>
                  </a:cxn>
                  <a:cxn ang="0">
                    <a:pos x="9" y="137"/>
                  </a:cxn>
                </a:cxnLst>
                <a:rect l="0" t="0" r="r" b="b"/>
                <a:pathLst>
                  <a:path w="182" h="141">
                    <a:moveTo>
                      <a:pt x="9" y="137"/>
                    </a:moveTo>
                    <a:lnTo>
                      <a:pt x="0" y="141"/>
                    </a:lnTo>
                    <a:lnTo>
                      <a:pt x="173" y="3"/>
                    </a:lnTo>
                    <a:lnTo>
                      <a:pt x="182" y="0"/>
                    </a:lnTo>
                    <a:lnTo>
                      <a:pt x="9" y="137"/>
                    </a:lnTo>
                    <a:close/>
                  </a:path>
                </a:pathLst>
              </a:custGeom>
              <a:solidFill>
                <a:srgbClr val="ADAD45"/>
              </a:solidFill>
              <a:ln w="9525">
                <a:noFill/>
                <a:round/>
                <a:headEnd/>
                <a:tailEnd/>
              </a:ln>
            </p:spPr>
            <p:txBody>
              <a:bodyPr/>
              <a:lstStyle/>
              <a:p>
                <a:pPr algn="ctr">
                  <a:defRPr/>
                </a:pPr>
                <a:endParaRPr lang="en-US" b="1">
                  <a:latin typeface="+mn-lt"/>
                </a:endParaRPr>
              </a:p>
            </p:txBody>
          </p:sp>
          <p:sp>
            <p:nvSpPr>
              <p:cNvPr id="509" name="Freeform 45"/>
              <p:cNvSpPr>
                <a:spLocks/>
              </p:cNvSpPr>
              <p:nvPr/>
            </p:nvSpPr>
            <p:spPr bwMode="auto">
              <a:xfrm>
                <a:off x="930" y="1616"/>
                <a:ext cx="90" cy="61"/>
              </a:xfrm>
              <a:custGeom>
                <a:avLst/>
                <a:gdLst/>
                <a:ahLst/>
                <a:cxnLst>
                  <a:cxn ang="0">
                    <a:pos x="8" y="138"/>
                  </a:cxn>
                  <a:cxn ang="0">
                    <a:pos x="0" y="141"/>
                  </a:cxn>
                  <a:cxn ang="0">
                    <a:pos x="173" y="2"/>
                  </a:cxn>
                  <a:cxn ang="0">
                    <a:pos x="181" y="0"/>
                  </a:cxn>
                  <a:cxn ang="0">
                    <a:pos x="8" y="138"/>
                  </a:cxn>
                </a:cxnLst>
                <a:rect l="0" t="0" r="r" b="b"/>
                <a:pathLst>
                  <a:path w="181" h="141">
                    <a:moveTo>
                      <a:pt x="8" y="138"/>
                    </a:moveTo>
                    <a:lnTo>
                      <a:pt x="0" y="141"/>
                    </a:lnTo>
                    <a:lnTo>
                      <a:pt x="173" y="2"/>
                    </a:lnTo>
                    <a:lnTo>
                      <a:pt x="181" y="0"/>
                    </a:lnTo>
                    <a:lnTo>
                      <a:pt x="8" y="138"/>
                    </a:lnTo>
                    <a:close/>
                  </a:path>
                </a:pathLst>
              </a:custGeom>
              <a:solidFill>
                <a:srgbClr val="AEAE45"/>
              </a:solidFill>
              <a:ln w="9525">
                <a:noFill/>
                <a:round/>
                <a:headEnd/>
                <a:tailEnd/>
              </a:ln>
            </p:spPr>
            <p:txBody>
              <a:bodyPr/>
              <a:lstStyle/>
              <a:p>
                <a:pPr algn="ctr">
                  <a:defRPr/>
                </a:pPr>
                <a:endParaRPr lang="en-US" b="1">
                  <a:latin typeface="+mn-lt"/>
                </a:endParaRPr>
              </a:p>
            </p:txBody>
          </p:sp>
          <p:sp>
            <p:nvSpPr>
              <p:cNvPr id="510" name="Freeform 46"/>
              <p:cNvSpPr>
                <a:spLocks/>
              </p:cNvSpPr>
              <p:nvPr/>
            </p:nvSpPr>
            <p:spPr bwMode="auto">
              <a:xfrm>
                <a:off x="909" y="1616"/>
                <a:ext cx="108" cy="96"/>
              </a:xfrm>
              <a:custGeom>
                <a:avLst/>
                <a:gdLst/>
                <a:ahLst/>
                <a:cxnLst>
                  <a:cxn ang="0">
                    <a:pos x="43" y="139"/>
                  </a:cxn>
                  <a:cxn ang="0">
                    <a:pos x="0" y="160"/>
                  </a:cxn>
                  <a:cxn ang="0">
                    <a:pos x="178" y="21"/>
                  </a:cxn>
                  <a:cxn ang="0">
                    <a:pos x="216" y="0"/>
                  </a:cxn>
                  <a:cxn ang="0">
                    <a:pos x="43" y="139"/>
                  </a:cxn>
                </a:cxnLst>
                <a:rect l="0" t="0" r="r" b="b"/>
                <a:pathLst>
                  <a:path w="216" h="160">
                    <a:moveTo>
                      <a:pt x="43" y="139"/>
                    </a:moveTo>
                    <a:lnTo>
                      <a:pt x="0" y="160"/>
                    </a:lnTo>
                    <a:lnTo>
                      <a:pt x="178" y="21"/>
                    </a:lnTo>
                    <a:lnTo>
                      <a:pt x="216" y="0"/>
                    </a:lnTo>
                    <a:lnTo>
                      <a:pt x="43" y="139"/>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511" name="Freeform 47"/>
              <p:cNvSpPr>
                <a:spLocks/>
              </p:cNvSpPr>
              <p:nvPr/>
            </p:nvSpPr>
            <p:spPr bwMode="auto">
              <a:xfrm>
                <a:off x="922" y="1616"/>
                <a:ext cx="95" cy="65"/>
              </a:xfrm>
              <a:custGeom>
                <a:avLst/>
                <a:gdLst/>
                <a:ahLst/>
                <a:cxnLst>
                  <a:cxn ang="0">
                    <a:pos x="15" y="139"/>
                  </a:cxn>
                  <a:cxn ang="0">
                    <a:pos x="0" y="147"/>
                  </a:cxn>
                  <a:cxn ang="0">
                    <a:pos x="176" y="8"/>
                  </a:cxn>
                  <a:cxn ang="0">
                    <a:pos x="188" y="0"/>
                  </a:cxn>
                  <a:cxn ang="0">
                    <a:pos x="15" y="139"/>
                  </a:cxn>
                </a:cxnLst>
                <a:rect l="0" t="0" r="r" b="b"/>
                <a:pathLst>
                  <a:path w="188" h="147">
                    <a:moveTo>
                      <a:pt x="15" y="139"/>
                    </a:moveTo>
                    <a:lnTo>
                      <a:pt x="0" y="147"/>
                    </a:lnTo>
                    <a:lnTo>
                      <a:pt x="176" y="8"/>
                    </a:lnTo>
                    <a:lnTo>
                      <a:pt x="188" y="0"/>
                    </a:lnTo>
                    <a:lnTo>
                      <a:pt x="15" y="139"/>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512" name="Freeform 48"/>
              <p:cNvSpPr>
                <a:spLocks/>
              </p:cNvSpPr>
              <p:nvPr/>
            </p:nvSpPr>
            <p:spPr bwMode="auto">
              <a:xfrm>
                <a:off x="915" y="1616"/>
                <a:ext cx="93" cy="69"/>
              </a:xfrm>
              <a:custGeom>
                <a:avLst/>
                <a:gdLst/>
                <a:ahLst/>
                <a:cxnLst>
                  <a:cxn ang="0">
                    <a:pos x="14" y="139"/>
                  </a:cxn>
                  <a:cxn ang="0">
                    <a:pos x="0" y="146"/>
                  </a:cxn>
                  <a:cxn ang="0">
                    <a:pos x="178" y="5"/>
                  </a:cxn>
                  <a:cxn ang="0">
                    <a:pos x="190" y="0"/>
                  </a:cxn>
                  <a:cxn ang="0">
                    <a:pos x="14" y="139"/>
                  </a:cxn>
                </a:cxnLst>
                <a:rect l="0" t="0" r="r" b="b"/>
                <a:pathLst>
                  <a:path w="190" h="146">
                    <a:moveTo>
                      <a:pt x="14" y="139"/>
                    </a:moveTo>
                    <a:lnTo>
                      <a:pt x="0" y="146"/>
                    </a:lnTo>
                    <a:lnTo>
                      <a:pt x="178" y="5"/>
                    </a:lnTo>
                    <a:lnTo>
                      <a:pt x="190" y="0"/>
                    </a:lnTo>
                    <a:lnTo>
                      <a:pt x="14" y="139"/>
                    </a:lnTo>
                    <a:close/>
                  </a:path>
                </a:pathLst>
              </a:custGeom>
              <a:solidFill>
                <a:srgbClr val="B1B146"/>
              </a:solidFill>
              <a:ln w="9525">
                <a:noFill/>
                <a:round/>
                <a:headEnd/>
                <a:tailEnd/>
              </a:ln>
            </p:spPr>
            <p:txBody>
              <a:bodyPr/>
              <a:lstStyle/>
              <a:p>
                <a:pPr algn="ctr">
                  <a:defRPr/>
                </a:pPr>
                <a:endParaRPr lang="en-US" b="1">
                  <a:latin typeface="+mn-lt"/>
                </a:endParaRPr>
              </a:p>
            </p:txBody>
          </p:sp>
          <p:sp>
            <p:nvSpPr>
              <p:cNvPr id="513" name="Freeform 49"/>
              <p:cNvSpPr>
                <a:spLocks/>
              </p:cNvSpPr>
              <p:nvPr/>
            </p:nvSpPr>
            <p:spPr bwMode="auto">
              <a:xfrm>
                <a:off x="909" y="1616"/>
                <a:ext cx="95" cy="71"/>
              </a:xfrm>
              <a:custGeom>
                <a:avLst/>
                <a:gdLst/>
                <a:ahLst/>
                <a:cxnLst>
                  <a:cxn ang="0">
                    <a:pos x="14" y="141"/>
                  </a:cxn>
                  <a:cxn ang="0">
                    <a:pos x="0" y="147"/>
                  </a:cxn>
                  <a:cxn ang="0">
                    <a:pos x="178" y="8"/>
                  </a:cxn>
                  <a:cxn ang="0">
                    <a:pos x="192" y="0"/>
                  </a:cxn>
                  <a:cxn ang="0">
                    <a:pos x="14" y="141"/>
                  </a:cxn>
                </a:cxnLst>
                <a:rect l="0" t="0" r="r" b="b"/>
                <a:pathLst>
                  <a:path w="192" h="147">
                    <a:moveTo>
                      <a:pt x="14" y="141"/>
                    </a:moveTo>
                    <a:lnTo>
                      <a:pt x="0" y="147"/>
                    </a:lnTo>
                    <a:lnTo>
                      <a:pt x="178" y="8"/>
                    </a:lnTo>
                    <a:lnTo>
                      <a:pt x="192" y="0"/>
                    </a:lnTo>
                    <a:lnTo>
                      <a:pt x="14" y="141"/>
                    </a:lnTo>
                    <a:close/>
                  </a:path>
                </a:pathLst>
              </a:custGeom>
              <a:solidFill>
                <a:srgbClr val="B3B347"/>
              </a:solidFill>
              <a:ln w="9525">
                <a:noFill/>
                <a:round/>
                <a:headEnd/>
                <a:tailEnd/>
              </a:ln>
            </p:spPr>
            <p:txBody>
              <a:bodyPr/>
              <a:lstStyle/>
              <a:p>
                <a:pPr algn="ctr">
                  <a:defRPr/>
                </a:pPr>
                <a:endParaRPr lang="en-US" b="1">
                  <a:latin typeface="+mn-lt"/>
                </a:endParaRPr>
              </a:p>
            </p:txBody>
          </p:sp>
          <p:sp>
            <p:nvSpPr>
              <p:cNvPr id="514" name="Freeform 50"/>
              <p:cNvSpPr>
                <a:spLocks/>
              </p:cNvSpPr>
              <p:nvPr/>
            </p:nvSpPr>
            <p:spPr bwMode="auto">
              <a:xfrm>
                <a:off x="885" y="1618"/>
                <a:ext cx="105" cy="101"/>
              </a:xfrm>
              <a:custGeom>
                <a:avLst/>
                <a:gdLst/>
                <a:ahLst/>
                <a:cxnLst>
                  <a:cxn ang="0">
                    <a:pos x="39" y="139"/>
                  </a:cxn>
                  <a:cxn ang="0">
                    <a:pos x="0" y="165"/>
                  </a:cxn>
                  <a:cxn ang="0">
                    <a:pos x="181" y="22"/>
                  </a:cxn>
                  <a:cxn ang="0">
                    <a:pos x="217" y="0"/>
                  </a:cxn>
                  <a:cxn ang="0">
                    <a:pos x="39" y="139"/>
                  </a:cxn>
                </a:cxnLst>
                <a:rect l="0" t="0" r="r" b="b"/>
                <a:pathLst>
                  <a:path w="217" h="165">
                    <a:moveTo>
                      <a:pt x="39" y="139"/>
                    </a:moveTo>
                    <a:lnTo>
                      <a:pt x="0" y="165"/>
                    </a:lnTo>
                    <a:lnTo>
                      <a:pt x="181" y="22"/>
                    </a:lnTo>
                    <a:lnTo>
                      <a:pt x="217" y="0"/>
                    </a:lnTo>
                    <a:lnTo>
                      <a:pt x="39" y="139"/>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515" name="Freeform 51"/>
              <p:cNvSpPr>
                <a:spLocks/>
              </p:cNvSpPr>
              <p:nvPr/>
            </p:nvSpPr>
            <p:spPr bwMode="auto">
              <a:xfrm>
                <a:off x="898" y="1618"/>
                <a:ext cx="100" cy="96"/>
              </a:xfrm>
              <a:custGeom>
                <a:avLst/>
                <a:gdLst/>
                <a:ahLst/>
                <a:cxnLst>
                  <a:cxn ang="0">
                    <a:pos x="20" y="139"/>
                  </a:cxn>
                  <a:cxn ang="0">
                    <a:pos x="0" y="152"/>
                  </a:cxn>
                  <a:cxn ang="0">
                    <a:pos x="181" y="11"/>
                  </a:cxn>
                  <a:cxn ang="0">
                    <a:pos x="198" y="0"/>
                  </a:cxn>
                  <a:cxn ang="0">
                    <a:pos x="20" y="139"/>
                  </a:cxn>
                </a:cxnLst>
                <a:rect l="0" t="0" r="r" b="b"/>
                <a:pathLst>
                  <a:path w="198" h="152">
                    <a:moveTo>
                      <a:pt x="20" y="139"/>
                    </a:moveTo>
                    <a:lnTo>
                      <a:pt x="0" y="152"/>
                    </a:lnTo>
                    <a:lnTo>
                      <a:pt x="181" y="11"/>
                    </a:lnTo>
                    <a:lnTo>
                      <a:pt x="198" y="0"/>
                    </a:lnTo>
                    <a:lnTo>
                      <a:pt x="20" y="139"/>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516" name="Freeform 52"/>
              <p:cNvSpPr>
                <a:spLocks/>
              </p:cNvSpPr>
              <p:nvPr/>
            </p:nvSpPr>
            <p:spPr bwMode="auto">
              <a:xfrm>
                <a:off x="885" y="1623"/>
                <a:ext cx="105" cy="96"/>
              </a:xfrm>
              <a:custGeom>
                <a:avLst/>
                <a:gdLst/>
                <a:ahLst/>
                <a:cxnLst>
                  <a:cxn ang="0">
                    <a:pos x="19" y="141"/>
                  </a:cxn>
                  <a:cxn ang="0">
                    <a:pos x="0" y="154"/>
                  </a:cxn>
                  <a:cxn ang="0">
                    <a:pos x="181" y="11"/>
                  </a:cxn>
                  <a:cxn ang="0">
                    <a:pos x="200" y="0"/>
                  </a:cxn>
                  <a:cxn ang="0">
                    <a:pos x="19" y="141"/>
                  </a:cxn>
                </a:cxnLst>
                <a:rect l="0" t="0" r="r" b="b"/>
                <a:pathLst>
                  <a:path w="200" h="154">
                    <a:moveTo>
                      <a:pt x="19" y="141"/>
                    </a:moveTo>
                    <a:lnTo>
                      <a:pt x="0" y="154"/>
                    </a:lnTo>
                    <a:lnTo>
                      <a:pt x="181" y="11"/>
                    </a:lnTo>
                    <a:lnTo>
                      <a:pt x="200" y="0"/>
                    </a:lnTo>
                    <a:lnTo>
                      <a:pt x="19" y="141"/>
                    </a:lnTo>
                    <a:close/>
                  </a:path>
                </a:pathLst>
              </a:custGeom>
              <a:solidFill>
                <a:srgbClr val="B9B949"/>
              </a:solidFill>
              <a:ln w="9525">
                <a:noFill/>
                <a:round/>
                <a:headEnd/>
                <a:tailEnd/>
              </a:ln>
            </p:spPr>
            <p:txBody>
              <a:bodyPr/>
              <a:lstStyle/>
              <a:p>
                <a:pPr algn="ctr">
                  <a:defRPr/>
                </a:pPr>
                <a:endParaRPr lang="en-US" b="1">
                  <a:latin typeface="+mn-lt"/>
                </a:endParaRPr>
              </a:p>
            </p:txBody>
          </p:sp>
          <p:sp>
            <p:nvSpPr>
              <p:cNvPr id="517" name="Freeform 53"/>
              <p:cNvSpPr>
                <a:spLocks/>
              </p:cNvSpPr>
              <p:nvPr/>
            </p:nvSpPr>
            <p:spPr bwMode="auto">
              <a:xfrm>
                <a:off x="871" y="1629"/>
                <a:ext cx="109" cy="90"/>
              </a:xfrm>
              <a:custGeom>
                <a:avLst/>
                <a:gdLst/>
                <a:ahLst/>
                <a:cxnLst>
                  <a:cxn ang="0">
                    <a:pos x="37" y="143"/>
                  </a:cxn>
                  <a:cxn ang="0">
                    <a:pos x="0" y="171"/>
                  </a:cxn>
                  <a:cxn ang="0">
                    <a:pos x="184" y="26"/>
                  </a:cxn>
                  <a:cxn ang="0">
                    <a:pos x="218" y="0"/>
                  </a:cxn>
                  <a:cxn ang="0">
                    <a:pos x="37" y="143"/>
                  </a:cxn>
                </a:cxnLst>
                <a:rect l="0" t="0" r="r" b="b"/>
                <a:pathLst>
                  <a:path w="218" h="171">
                    <a:moveTo>
                      <a:pt x="37" y="143"/>
                    </a:moveTo>
                    <a:lnTo>
                      <a:pt x="0" y="171"/>
                    </a:lnTo>
                    <a:lnTo>
                      <a:pt x="184" y="26"/>
                    </a:lnTo>
                    <a:lnTo>
                      <a:pt x="218" y="0"/>
                    </a:lnTo>
                    <a:lnTo>
                      <a:pt x="37" y="143"/>
                    </a:lnTo>
                    <a:close/>
                  </a:path>
                </a:pathLst>
              </a:custGeom>
              <a:solidFill>
                <a:srgbClr val="BCBC4B"/>
              </a:solidFill>
              <a:ln w="9525">
                <a:noFill/>
                <a:round/>
                <a:headEnd/>
                <a:tailEnd/>
              </a:ln>
            </p:spPr>
            <p:txBody>
              <a:bodyPr/>
              <a:lstStyle/>
              <a:p>
                <a:pPr algn="ctr">
                  <a:defRPr/>
                </a:pPr>
                <a:endParaRPr lang="en-US" b="1">
                  <a:latin typeface="+mn-lt"/>
                </a:endParaRPr>
              </a:p>
            </p:txBody>
          </p:sp>
          <p:sp>
            <p:nvSpPr>
              <p:cNvPr id="518" name="Freeform 54"/>
              <p:cNvSpPr>
                <a:spLocks/>
              </p:cNvSpPr>
              <p:nvPr/>
            </p:nvSpPr>
            <p:spPr bwMode="auto">
              <a:xfrm>
                <a:off x="1231" y="1925"/>
                <a:ext cx="64" cy="111"/>
              </a:xfrm>
              <a:custGeom>
                <a:avLst/>
                <a:gdLst/>
                <a:ahLst/>
                <a:cxnLst>
                  <a:cxn ang="0">
                    <a:pos x="0" y="224"/>
                  </a:cxn>
                  <a:cxn ang="0">
                    <a:pos x="11" y="202"/>
                  </a:cxn>
                  <a:cxn ang="0">
                    <a:pos x="129" y="0"/>
                  </a:cxn>
                  <a:cxn ang="0">
                    <a:pos x="119" y="18"/>
                  </a:cxn>
                  <a:cxn ang="0">
                    <a:pos x="0" y="224"/>
                  </a:cxn>
                </a:cxnLst>
                <a:rect l="0" t="0" r="r" b="b"/>
                <a:pathLst>
                  <a:path w="129" h="224">
                    <a:moveTo>
                      <a:pt x="0" y="224"/>
                    </a:moveTo>
                    <a:lnTo>
                      <a:pt x="11" y="202"/>
                    </a:lnTo>
                    <a:lnTo>
                      <a:pt x="129" y="0"/>
                    </a:lnTo>
                    <a:lnTo>
                      <a:pt x="119" y="18"/>
                    </a:lnTo>
                    <a:lnTo>
                      <a:pt x="0" y="224"/>
                    </a:lnTo>
                    <a:close/>
                  </a:path>
                </a:pathLst>
              </a:custGeom>
              <a:solidFill>
                <a:srgbClr val="D3D354"/>
              </a:solidFill>
              <a:ln w="9525">
                <a:noFill/>
                <a:round/>
                <a:headEnd/>
                <a:tailEnd/>
              </a:ln>
            </p:spPr>
            <p:txBody>
              <a:bodyPr/>
              <a:lstStyle/>
              <a:p>
                <a:pPr algn="ctr">
                  <a:defRPr/>
                </a:pPr>
                <a:endParaRPr lang="en-US" b="1">
                  <a:latin typeface="+mn-lt"/>
                </a:endParaRPr>
              </a:p>
            </p:txBody>
          </p:sp>
          <p:sp>
            <p:nvSpPr>
              <p:cNvPr id="519" name="Freeform 55"/>
              <p:cNvSpPr>
                <a:spLocks/>
              </p:cNvSpPr>
              <p:nvPr/>
            </p:nvSpPr>
            <p:spPr bwMode="auto">
              <a:xfrm>
                <a:off x="1235" y="1925"/>
                <a:ext cx="64" cy="103"/>
              </a:xfrm>
              <a:custGeom>
                <a:avLst/>
                <a:gdLst/>
                <a:ahLst/>
                <a:cxnLst>
                  <a:cxn ang="0">
                    <a:pos x="0" y="221"/>
                  </a:cxn>
                  <a:cxn ang="0">
                    <a:pos x="11" y="201"/>
                  </a:cxn>
                  <a:cxn ang="0">
                    <a:pos x="128" y="0"/>
                  </a:cxn>
                  <a:cxn ang="0">
                    <a:pos x="118" y="19"/>
                  </a:cxn>
                  <a:cxn ang="0">
                    <a:pos x="0" y="221"/>
                  </a:cxn>
                </a:cxnLst>
                <a:rect l="0" t="0" r="r" b="b"/>
                <a:pathLst>
                  <a:path w="128" h="221">
                    <a:moveTo>
                      <a:pt x="0" y="221"/>
                    </a:moveTo>
                    <a:lnTo>
                      <a:pt x="11" y="201"/>
                    </a:lnTo>
                    <a:lnTo>
                      <a:pt x="128" y="0"/>
                    </a:lnTo>
                    <a:lnTo>
                      <a:pt x="118" y="19"/>
                    </a:lnTo>
                    <a:lnTo>
                      <a:pt x="0" y="221"/>
                    </a:lnTo>
                    <a:close/>
                  </a:path>
                </a:pathLst>
              </a:custGeom>
              <a:solidFill>
                <a:srgbClr val="D5D555"/>
              </a:solidFill>
              <a:ln w="9525">
                <a:noFill/>
                <a:round/>
                <a:headEnd/>
                <a:tailEnd/>
              </a:ln>
            </p:spPr>
            <p:txBody>
              <a:bodyPr/>
              <a:lstStyle/>
              <a:p>
                <a:pPr algn="ctr">
                  <a:defRPr/>
                </a:pPr>
                <a:endParaRPr lang="en-US" b="1">
                  <a:latin typeface="+mn-lt"/>
                </a:endParaRPr>
              </a:p>
            </p:txBody>
          </p:sp>
          <p:sp>
            <p:nvSpPr>
              <p:cNvPr id="520" name="Freeform 56"/>
              <p:cNvSpPr>
                <a:spLocks/>
              </p:cNvSpPr>
              <p:nvPr/>
            </p:nvSpPr>
            <p:spPr bwMode="auto">
              <a:xfrm>
                <a:off x="1241" y="1924"/>
                <a:ext cx="63" cy="104"/>
              </a:xfrm>
              <a:custGeom>
                <a:avLst/>
                <a:gdLst/>
                <a:ahLst/>
                <a:cxnLst>
                  <a:cxn ang="0">
                    <a:pos x="0" y="221"/>
                  </a:cxn>
                  <a:cxn ang="0">
                    <a:pos x="9" y="198"/>
                  </a:cxn>
                  <a:cxn ang="0">
                    <a:pos x="125" y="0"/>
                  </a:cxn>
                  <a:cxn ang="0">
                    <a:pos x="117" y="20"/>
                  </a:cxn>
                  <a:cxn ang="0">
                    <a:pos x="0" y="221"/>
                  </a:cxn>
                </a:cxnLst>
                <a:rect l="0" t="0" r="r" b="b"/>
                <a:pathLst>
                  <a:path w="125" h="221">
                    <a:moveTo>
                      <a:pt x="0" y="221"/>
                    </a:moveTo>
                    <a:lnTo>
                      <a:pt x="9" y="198"/>
                    </a:lnTo>
                    <a:lnTo>
                      <a:pt x="125" y="0"/>
                    </a:lnTo>
                    <a:lnTo>
                      <a:pt x="117" y="20"/>
                    </a:lnTo>
                    <a:lnTo>
                      <a:pt x="0" y="221"/>
                    </a:lnTo>
                    <a:close/>
                  </a:path>
                </a:pathLst>
              </a:custGeom>
              <a:solidFill>
                <a:srgbClr val="D7D756"/>
              </a:solidFill>
              <a:ln w="9525">
                <a:noFill/>
                <a:round/>
                <a:headEnd/>
                <a:tailEnd/>
              </a:ln>
            </p:spPr>
            <p:txBody>
              <a:bodyPr/>
              <a:lstStyle/>
              <a:p>
                <a:pPr algn="ctr">
                  <a:defRPr/>
                </a:pPr>
                <a:endParaRPr lang="en-US" b="1">
                  <a:latin typeface="+mn-lt"/>
                </a:endParaRPr>
              </a:p>
            </p:txBody>
          </p:sp>
          <p:sp>
            <p:nvSpPr>
              <p:cNvPr id="521" name="Freeform 57"/>
              <p:cNvSpPr>
                <a:spLocks/>
              </p:cNvSpPr>
              <p:nvPr/>
            </p:nvSpPr>
            <p:spPr bwMode="auto">
              <a:xfrm>
                <a:off x="1244" y="1894"/>
                <a:ext cx="62" cy="107"/>
              </a:xfrm>
              <a:custGeom>
                <a:avLst/>
                <a:gdLst/>
                <a:ahLst/>
                <a:cxnLst>
                  <a:cxn ang="0">
                    <a:pos x="0" y="219"/>
                  </a:cxn>
                  <a:cxn ang="0">
                    <a:pos x="10" y="197"/>
                  </a:cxn>
                  <a:cxn ang="0">
                    <a:pos x="124" y="0"/>
                  </a:cxn>
                  <a:cxn ang="0">
                    <a:pos x="116" y="21"/>
                  </a:cxn>
                  <a:cxn ang="0">
                    <a:pos x="0" y="219"/>
                  </a:cxn>
                </a:cxnLst>
                <a:rect l="0" t="0" r="r" b="b"/>
                <a:pathLst>
                  <a:path w="124" h="219">
                    <a:moveTo>
                      <a:pt x="0" y="219"/>
                    </a:moveTo>
                    <a:lnTo>
                      <a:pt x="10" y="197"/>
                    </a:lnTo>
                    <a:lnTo>
                      <a:pt x="124" y="0"/>
                    </a:lnTo>
                    <a:lnTo>
                      <a:pt x="116" y="21"/>
                    </a:lnTo>
                    <a:lnTo>
                      <a:pt x="0" y="219"/>
                    </a:lnTo>
                    <a:close/>
                  </a:path>
                </a:pathLst>
              </a:custGeom>
              <a:solidFill>
                <a:srgbClr val="D8D856"/>
              </a:solidFill>
              <a:ln w="9525">
                <a:noFill/>
                <a:round/>
                <a:headEnd/>
                <a:tailEnd/>
              </a:ln>
            </p:spPr>
            <p:txBody>
              <a:bodyPr/>
              <a:lstStyle/>
              <a:p>
                <a:pPr algn="ctr">
                  <a:defRPr/>
                </a:pPr>
                <a:endParaRPr lang="en-US" b="1">
                  <a:latin typeface="+mn-lt"/>
                </a:endParaRPr>
              </a:p>
            </p:txBody>
          </p:sp>
          <p:sp>
            <p:nvSpPr>
              <p:cNvPr id="522" name="Freeform 58"/>
              <p:cNvSpPr>
                <a:spLocks/>
              </p:cNvSpPr>
              <p:nvPr/>
            </p:nvSpPr>
            <p:spPr bwMode="auto">
              <a:xfrm>
                <a:off x="1250" y="1884"/>
                <a:ext cx="61" cy="109"/>
              </a:xfrm>
              <a:custGeom>
                <a:avLst/>
                <a:gdLst/>
                <a:ahLst/>
                <a:cxnLst>
                  <a:cxn ang="0">
                    <a:pos x="0" y="217"/>
                  </a:cxn>
                  <a:cxn ang="0">
                    <a:pos x="7" y="193"/>
                  </a:cxn>
                  <a:cxn ang="0">
                    <a:pos x="122" y="0"/>
                  </a:cxn>
                  <a:cxn ang="0">
                    <a:pos x="114" y="20"/>
                  </a:cxn>
                  <a:cxn ang="0">
                    <a:pos x="0" y="217"/>
                  </a:cxn>
                </a:cxnLst>
                <a:rect l="0" t="0" r="r" b="b"/>
                <a:pathLst>
                  <a:path w="122" h="217">
                    <a:moveTo>
                      <a:pt x="0" y="217"/>
                    </a:moveTo>
                    <a:lnTo>
                      <a:pt x="7" y="193"/>
                    </a:lnTo>
                    <a:lnTo>
                      <a:pt x="122" y="0"/>
                    </a:lnTo>
                    <a:lnTo>
                      <a:pt x="114" y="20"/>
                    </a:lnTo>
                    <a:lnTo>
                      <a:pt x="0" y="217"/>
                    </a:lnTo>
                    <a:close/>
                  </a:path>
                </a:pathLst>
              </a:custGeom>
              <a:solidFill>
                <a:srgbClr val="DADA57"/>
              </a:solidFill>
              <a:ln w="9525">
                <a:noFill/>
                <a:round/>
                <a:headEnd/>
                <a:tailEnd/>
              </a:ln>
            </p:spPr>
            <p:txBody>
              <a:bodyPr/>
              <a:lstStyle/>
              <a:p>
                <a:pPr algn="ctr">
                  <a:defRPr/>
                </a:pPr>
                <a:endParaRPr lang="en-US" b="1">
                  <a:latin typeface="+mn-lt"/>
                </a:endParaRPr>
              </a:p>
            </p:txBody>
          </p:sp>
          <p:sp>
            <p:nvSpPr>
              <p:cNvPr id="523" name="Freeform 59"/>
              <p:cNvSpPr>
                <a:spLocks/>
              </p:cNvSpPr>
              <p:nvPr/>
            </p:nvSpPr>
            <p:spPr bwMode="auto">
              <a:xfrm>
                <a:off x="1255" y="1874"/>
                <a:ext cx="59" cy="107"/>
              </a:xfrm>
              <a:custGeom>
                <a:avLst/>
                <a:gdLst/>
                <a:ahLst/>
                <a:cxnLst>
                  <a:cxn ang="0">
                    <a:pos x="0" y="215"/>
                  </a:cxn>
                  <a:cxn ang="0">
                    <a:pos x="6" y="193"/>
                  </a:cxn>
                  <a:cxn ang="0">
                    <a:pos x="121" y="0"/>
                  </a:cxn>
                  <a:cxn ang="0">
                    <a:pos x="115" y="22"/>
                  </a:cxn>
                  <a:cxn ang="0">
                    <a:pos x="0" y="215"/>
                  </a:cxn>
                </a:cxnLst>
                <a:rect l="0" t="0" r="r" b="b"/>
                <a:pathLst>
                  <a:path w="121" h="215">
                    <a:moveTo>
                      <a:pt x="0" y="215"/>
                    </a:moveTo>
                    <a:lnTo>
                      <a:pt x="6" y="193"/>
                    </a:lnTo>
                    <a:lnTo>
                      <a:pt x="121" y="0"/>
                    </a:lnTo>
                    <a:lnTo>
                      <a:pt x="115" y="22"/>
                    </a:lnTo>
                    <a:lnTo>
                      <a:pt x="0" y="215"/>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524" name="Freeform 60"/>
              <p:cNvSpPr>
                <a:spLocks/>
              </p:cNvSpPr>
              <p:nvPr/>
            </p:nvSpPr>
            <p:spPr bwMode="auto">
              <a:xfrm>
                <a:off x="1255" y="1878"/>
                <a:ext cx="57" cy="103"/>
              </a:xfrm>
              <a:custGeom>
                <a:avLst/>
                <a:gdLst/>
                <a:ahLst/>
                <a:cxnLst>
                  <a:cxn ang="0">
                    <a:pos x="0" y="204"/>
                  </a:cxn>
                  <a:cxn ang="0">
                    <a:pos x="3" y="193"/>
                  </a:cxn>
                  <a:cxn ang="0">
                    <a:pos x="118" y="0"/>
                  </a:cxn>
                  <a:cxn ang="0">
                    <a:pos x="115" y="11"/>
                  </a:cxn>
                  <a:cxn ang="0">
                    <a:pos x="0" y="204"/>
                  </a:cxn>
                </a:cxnLst>
                <a:rect l="0" t="0" r="r" b="b"/>
                <a:pathLst>
                  <a:path w="118" h="204">
                    <a:moveTo>
                      <a:pt x="0" y="204"/>
                    </a:moveTo>
                    <a:lnTo>
                      <a:pt x="3" y="193"/>
                    </a:lnTo>
                    <a:lnTo>
                      <a:pt x="118" y="0"/>
                    </a:lnTo>
                    <a:lnTo>
                      <a:pt x="115" y="11"/>
                    </a:lnTo>
                    <a:lnTo>
                      <a:pt x="0" y="204"/>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525" name="Freeform 61"/>
              <p:cNvSpPr>
                <a:spLocks/>
              </p:cNvSpPr>
              <p:nvPr/>
            </p:nvSpPr>
            <p:spPr bwMode="auto">
              <a:xfrm>
                <a:off x="1256" y="1874"/>
                <a:ext cx="58" cy="102"/>
              </a:xfrm>
              <a:custGeom>
                <a:avLst/>
                <a:gdLst/>
                <a:ahLst/>
                <a:cxnLst>
                  <a:cxn ang="0">
                    <a:pos x="0" y="204"/>
                  </a:cxn>
                  <a:cxn ang="0">
                    <a:pos x="3" y="193"/>
                  </a:cxn>
                  <a:cxn ang="0">
                    <a:pos x="118" y="0"/>
                  </a:cxn>
                  <a:cxn ang="0">
                    <a:pos x="115" y="11"/>
                  </a:cxn>
                  <a:cxn ang="0">
                    <a:pos x="0" y="204"/>
                  </a:cxn>
                </a:cxnLst>
                <a:rect l="0" t="0" r="r" b="b"/>
                <a:pathLst>
                  <a:path w="118" h="204">
                    <a:moveTo>
                      <a:pt x="0" y="204"/>
                    </a:moveTo>
                    <a:lnTo>
                      <a:pt x="3" y="193"/>
                    </a:lnTo>
                    <a:lnTo>
                      <a:pt x="118" y="0"/>
                    </a:lnTo>
                    <a:lnTo>
                      <a:pt x="115" y="11"/>
                    </a:lnTo>
                    <a:lnTo>
                      <a:pt x="0" y="204"/>
                    </a:lnTo>
                    <a:close/>
                  </a:path>
                </a:pathLst>
              </a:custGeom>
              <a:solidFill>
                <a:srgbClr val="DCDC57"/>
              </a:solidFill>
              <a:ln w="9525">
                <a:noFill/>
                <a:round/>
                <a:headEnd/>
                <a:tailEnd/>
              </a:ln>
            </p:spPr>
            <p:txBody>
              <a:bodyPr/>
              <a:lstStyle/>
              <a:p>
                <a:pPr algn="ctr">
                  <a:defRPr/>
                </a:pPr>
                <a:endParaRPr lang="en-US" b="1">
                  <a:latin typeface="+mn-lt"/>
                </a:endParaRPr>
              </a:p>
            </p:txBody>
          </p:sp>
          <p:sp>
            <p:nvSpPr>
              <p:cNvPr id="526" name="Freeform 62"/>
              <p:cNvSpPr>
                <a:spLocks/>
              </p:cNvSpPr>
              <p:nvPr/>
            </p:nvSpPr>
            <p:spPr bwMode="auto">
              <a:xfrm>
                <a:off x="1256" y="1874"/>
                <a:ext cx="59" cy="102"/>
              </a:xfrm>
              <a:custGeom>
                <a:avLst/>
                <a:gdLst/>
                <a:ahLst/>
                <a:cxnLst>
                  <a:cxn ang="0">
                    <a:pos x="0" y="215"/>
                  </a:cxn>
                  <a:cxn ang="0">
                    <a:pos x="7" y="191"/>
                  </a:cxn>
                  <a:cxn ang="0">
                    <a:pos x="119" y="0"/>
                  </a:cxn>
                  <a:cxn ang="0">
                    <a:pos x="115" y="22"/>
                  </a:cxn>
                  <a:cxn ang="0">
                    <a:pos x="0" y="215"/>
                  </a:cxn>
                </a:cxnLst>
                <a:rect l="0" t="0" r="r" b="b"/>
                <a:pathLst>
                  <a:path w="119" h="215">
                    <a:moveTo>
                      <a:pt x="0" y="215"/>
                    </a:moveTo>
                    <a:lnTo>
                      <a:pt x="7" y="191"/>
                    </a:lnTo>
                    <a:lnTo>
                      <a:pt x="119" y="0"/>
                    </a:lnTo>
                    <a:lnTo>
                      <a:pt x="115" y="22"/>
                    </a:lnTo>
                    <a:lnTo>
                      <a:pt x="0" y="215"/>
                    </a:lnTo>
                    <a:close/>
                  </a:path>
                </a:pathLst>
              </a:custGeom>
              <a:solidFill>
                <a:srgbClr val="DDDD58"/>
              </a:solidFill>
              <a:ln w="9525">
                <a:noFill/>
                <a:round/>
                <a:headEnd/>
                <a:tailEnd/>
              </a:ln>
            </p:spPr>
            <p:txBody>
              <a:bodyPr/>
              <a:lstStyle/>
              <a:p>
                <a:pPr algn="ctr">
                  <a:defRPr/>
                </a:pPr>
                <a:endParaRPr lang="en-US" b="1">
                  <a:latin typeface="+mn-lt"/>
                </a:endParaRPr>
              </a:p>
            </p:txBody>
          </p:sp>
          <p:sp>
            <p:nvSpPr>
              <p:cNvPr id="527" name="Freeform 63"/>
              <p:cNvSpPr>
                <a:spLocks/>
              </p:cNvSpPr>
              <p:nvPr/>
            </p:nvSpPr>
            <p:spPr bwMode="auto">
              <a:xfrm>
                <a:off x="1260" y="1851"/>
                <a:ext cx="56" cy="102"/>
              </a:xfrm>
              <a:custGeom>
                <a:avLst/>
                <a:gdLst/>
                <a:ahLst/>
                <a:cxnLst>
                  <a:cxn ang="0">
                    <a:pos x="0" y="214"/>
                  </a:cxn>
                  <a:cxn ang="0">
                    <a:pos x="3" y="188"/>
                  </a:cxn>
                  <a:cxn ang="0">
                    <a:pos x="115" y="0"/>
                  </a:cxn>
                  <a:cxn ang="0">
                    <a:pos x="112" y="23"/>
                  </a:cxn>
                  <a:cxn ang="0">
                    <a:pos x="0" y="214"/>
                  </a:cxn>
                </a:cxnLst>
                <a:rect l="0" t="0" r="r" b="b"/>
                <a:pathLst>
                  <a:path w="115" h="214">
                    <a:moveTo>
                      <a:pt x="0" y="214"/>
                    </a:moveTo>
                    <a:lnTo>
                      <a:pt x="3" y="188"/>
                    </a:lnTo>
                    <a:lnTo>
                      <a:pt x="115" y="0"/>
                    </a:lnTo>
                    <a:lnTo>
                      <a:pt x="112" y="23"/>
                    </a:lnTo>
                    <a:lnTo>
                      <a:pt x="0" y="214"/>
                    </a:lnTo>
                    <a:close/>
                  </a:path>
                </a:pathLst>
              </a:custGeom>
              <a:solidFill>
                <a:srgbClr val="DEDE58"/>
              </a:solidFill>
              <a:ln w="9525">
                <a:noFill/>
                <a:round/>
                <a:headEnd/>
                <a:tailEnd/>
              </a:ln>
            </p:spPr>
            <p:txBody>
              <a:bodyPr/>
              <a:lstStyle/>
              <a:p>
                <a:pPr algn="ctr">
                  <a:defRPr/>
                </a:pPr>
                <a:endParaRPr lang="en-US" b="1">
                  <a:latin typeface="+mn-lt"/>
                </a:endParaRPr>
              </a:p>
            </p:txBody>
          </p:sp>
          <p:sp>
            <p:nvSpPr>
              <p:cNvPr id="528" name="Freeform 64"/>
              <p:cNvSpPr>
                <a:spLocks/>
              </p:cNvSpPr>
              <p:nvPr/>
            </p:nvSpPr>
            <p:spPr bwMode="auto">
              <a:xfrm>
                <a:off x="1261" y="1840"/>
                <a:ext cx="56" cy="104"/>
              </a:xfrm>
              <a:custGeom>
                <a:avLst/>
                <a:gdLst/>
                <a:ahLst/>
                <a:cxnLst>
                  <a:cxn ang="0">
                    <a:pos x="0" y="210"/>
                  </a:cxn>
                  <a:cxn ang="0">
                    <a:pos x="3" y="186"/>
                  </a:cxn>
                  <a:cxn ang="0">
                    <a:pos x="116" y="0"/>
                  </a:cxn>
                  <a:cxn ang="0">
                    <a:pos x="112" y="22"/>
                  </a:cxn>
                  <a:cxn ang="0">
                    <a:pos x="0" y="210"/>
                  </a:cxn>
                </a:cxnLst>
                <a:rect l="0" t="0" r="r" b="b"/>
                <a:pathLst>
                  <a:path w="116" h="210">
                    <a:moveTo>
                      <a:pt x="0" y="210"/>
                    </a:moveTo>
                    <a:lnTo>
                      <a:pt x="3" y="186"/>
                    </a:lnTo>
                    <a:lnTo>
                      <a:pt x="116" y="0"/>
                    </a:lnTo>
                    <a:lnTo>
                      <a:pt x="112" y="22"/>
                    </a:lnTo>
                    <a:lnTo>
                      <a:pt x="0" y="210"/>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529" name="Freeform 65"/>
              <p:cNvSpPr>
                <a:spLocks/>
              </p:cNvSpPr>
              <p:nvPr/>
            </p:nvSpPr>
            <p:spPr bwMode="auto">
              <a:xfrm>
                <a:off x="1263" y="1828"/>
                <a:ext cx="56" cy="104"/>
              </a:xfrm>
              <a:custGeom>
                <a:avLst/>
                <a:gdLst/>
                <a:ahLst/>
                <a:cxnLst>
                  <a:cxn ang="0">
                    <a:pos x="0" y="208"/>
                  </a:cxn>
                  <a:cxn ang="0">
                    <a:pos x="3" y="182"/>
                  </a:cxn>
                  <a:cxn ang="0">
                    <a:pos x="114" y="0"/>
                  </a:cxn>
                  <a:cxn ang="0">
                    <a:pos x="113" y="22"/>
                  </a:cxn>
                  <a:cxn ang="0">
                    <a:pos x="0" y="208"/>
                  </a:cxn>
                </a:cxnLst>
                <a:rect l="0" t="0" r="r" b="b"/>
                <a:pathLst>
                  <a:path w="114" h="208">
                    <a:moveTo>
                      <a:pt x="0" y="208"/>
                    </a:moveTo>
                    <a:lnTo>
                      <a:pt x="3" y="182"/>
                    </a:lnTo>
                    <a:lnTo>
                      <a:pt x="114" y="0"/>
                    </a:lnTo>
                    <a:lnTo>
                      <a:pt x="113" y="22"/>
                    </a:lnTo>
                    <a:lnTo>
                      <a:pt x="0" y="208"/>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530" name="Freeform 66"/>
              <p:cNvSpPr>
                <a:spLocks/>
              </p:cNvSpPr>
              <p:nvPr/>
            </p:nvSpPr>
            <p:spPr bwMode="auto">
              <a:xfrm>
                <a:off x="1264" y="1822"/>
                <a:ext cx="56" cy="103"/>
              </a:xfrm>
              <a:custGeom>
                <a:avLst/>
                <a:gdLst/>
                <a:ahLst/>
                <a:cxnLst>
                  <a:cxn ang="0">
                    <a:pos x="0" y="206"/>
                  </a:cxn>
                  <a:cxn ang="0">
                    <a:pos x="0" y="180"/>
                  </a:cxn>
                  <a:cxn ang="0">
                    <a:pos x="113" y="0"/>
                  </a:cxn>
                  <a:cxn ang="0">
                    <a:pos x="111" y="24"/>
                  </a:cxn>
                  <a:cxn ang="0">
                    <a:pos x="0" y="206"/>
                  </a:cxn>
                </a:cxnLst>
                <a:rect l="0" t="0" r="r" b="b"/>
                <a:pathLst>
                  <a:path w="113" h="206">
                    <a:moveTo>
                      <a:pt x="0" y="206"/>
                    </a:moveTo>
                    <a:lnTo>
                      <a:pt x="0" y="180"/>
                    </a:lnTo>
                    <a:lnTo>
                      <a:pt x="113" y="0"/>
                    </a:lnTo>
                    <a:lnTo>
                      <a:pt x="111" y="24"/>
                    </a:lnTo>
                    <a:lnTo>
                      <a:pt x="0" y="206"/>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531" name="Freeform 67"/>
              <p:cNvSpPr>
                <a:spLocks/>
              </p:cNvSpPr>
              <p:nvPr/>
            </p:nvSpPr>
            <p:spPr bwMode="auto">
              <a:xfrm>
                <a:off x="1264" y="1822"/>
                <a:ext cx="56" cy="103"/>
              </a:xfrm>
              <a:custGeom>
                <a:avLst/>
                <a:gdLst/>
                <a:ahLst/>
                <a:cxnLst>
                  <a:cxn ang="0">
                    <a:pos x="0" y="203"/>
                  </a:cxn>
                  <a:cxn ang="0">
                    <a:pos x="0" y="178"/>
                  </a:cxn>
                  <a:cxn ang="0">
                    <a:pos x="111" y="0"/>
                  </a:cxn>
                  <a:cxn ang="0">
                    <a:pos x="113" y="23"/>
                  </a:cxn>
                  <a:cxn ang="0">
                    <a:pos x="0" y="203"/>
                  </a:cxn>
                </a:cxnLst>
                <a:rect l="0" t="0" r="r" b="b"/>
                <a:pathLst>
                  <a:path w="113" h="203">
                    <a:moveTo>
                      <a:pt x="0" y="203"/>
                    </a:moveTo>
                    <a:lnTo>
                      <a:pt x="0" y="178"/>
                    </a:lnTo>
                    <a:lnTo>
                      <a:pt x="111" y="0"/>
                    </a:lnTo>
                    <a:lnTo>
                      <a:pt x="113" y="23"/>
                    </a:lnTo>
                    <a:lnTo>
                      <a:pt x="0" y="203"/>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532" name="Freeform 68"/>
              <p:cNvSpPr>
                <a:spLocks/>
              </p:cNvSpPr>
              <p:nvPr/>
            </p:nvSpPr>
            <p:spPr bwMode="auto">
              <a:xfrm>
                <a:off x="1263" y="1793"/>
                <a:ext cx="56" cy="101"/>
              </a:xfrm>
              <a:custGeom>
                <a:avLst/>
                <a:gdLst/>
                <a:ahLst/>
                <a:cxnLst>
                  <a:cxn ang="0">
                    <a:pos x="3" y="202"/>
                  </a:cxn>
                  <a:cxn ang="0">
                    <a:pos x="0" y="177"/>
                  </a:cxn>
                  <a:cxn ang="0">
                    <a:pos x="113" y="0"/>
                  </a:cxn>
                  <a:cxn ang="0">
                    <a:pos x="114" y="24"/>
                  </a:cxn>
                  <a:cxn ang="0">
                    <a:pos x="3" y="202"/>
                  </a:cxn>
                </a:cxnLst>
                <a:rect l="0" t="0" r="r" b="b"/>
                <a:pathLst>
                  <a:path w="114" h="202">
                    <a:moveTo>
                      <a:pt x="3" y="202"/>
                    </a:moveTo>
                    <a:lnTo>
                      <a:pt x="0" y="177"/>
                    </a:lnTo>
                    <a:lnTo>
                      <a:pt x="113" y="0"/>
                    </a:lnTo>
                    <a:lnTo>
                      <a:pt x="114" y="24"/>
                    </a:lnTo>
                    <a:lnTo>
                      <a:pt x="3" y="202"/>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533" name="Freeform 69"/>
              <p:cNvSpPr>
                <a:spLocks/>
              </p:cNvSpPr>
              <p:nvPr/>
            </p:nvSpPr>
            <p:spPr bwMode="auto">
              <a:xfrm>
                <a:off x="1261" y="1782"/>
                <a:ext cx="56" cy="99"/>
              </a:xfrm>
              <a:custGeom>
                <a:avLst/>
                <a:gdLst/>
                <a:ahLst/>
                <a:cxnLst>
                  <a:cxn ang="0">
                    <a:pos x="3" y="199"/>
                  </a:cxn>
                  <a:cxn ang="0">
                    <a:pos x="0" y="174"/>
                  </a:cxn>
                  <a:cxn ang="0">
                    <a:pos x="112" y="0"/>
                  </a:cxn>
                  <a:cxn ang="0">
                    <a:pos x="116" y="22"/>
                  </a:cxn>
                  <a:cxn ang="0">
                    <a:pos x="3" y="199"/>
                  </a:cxn>
                </a:cxnLst>
                <a:rect l="0" t="0" r="r" b="b"/>
                <a:pathLst>
                  <a:path w="116" h="199">
                    <a:moveTo>
                      <a:pt x="3" y="199"/>
                    </a:moveTo>
                    <a:lnTo>
                      <a:pt x="0" y="174"/>
                    </a:lnTo>
                    <a:lnTo>
                      <a:pt x="112" y="0"/>
                    </a:lnTo>
                    <a:lnTo>
                      <a:pt x="116" y="22"/>
                    </a:lnTo>
                    <a:lnTo>
                      <a:pt x="3" y="199"/>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534" name="Freeform 70"/>
              <p:cNvSpPr>
                <a:spLocks/>
              </p:cNvSpPr>
              <p:nvPr/>
            </p:nvSpPr>
            <p:spPr bwMode="auto">
              <a:xfrm>
                <a:off x="1260" y="1771"/>
                <a:ext cx="56" cy="103"/>
              </a:xfrm>
              <a:custGeom>
                <a:avLst/>
                <a:gdLst/>
                <a:ahLst/>
                <a:cxnLst>
                  <a:cxn ang="0">
                    <a:pos x="3" y="196"/>
                  </a:cxn>
                  <a:cxn ang="0">
                    <a:pos x="0" y="170"/>
                  </a:cxn>
                  <a:cxn ang="0">
                    <a:pos x="112" y="0"/>
                  </a:cxn>
                  <a:cxn ang="0">
                    <a:pos x="115" y="22"/>
                  </a:cxn>
                  <a:cxn ang="0">
                    <a:pos x="3" y="196"/>
                  </a:cxn>
                </a:cxnLst>
                <a:rect l="0" t="0" r="r" b="b"/>
                <a:pathLst>
                  <a:path w="115" h="196">
                    <a:moveTo>
                      <a:pt x="3" y="196"/>
                    </a:moveTo>
                    <a:lnTo>
                      <a:pt x="0" y="170"/>
                    </a:lnTo>
                    <a:lnTo>
                      <a:pt x="112" y="0"/>
                    </a:lnTo>
                    <a:lnTo>
                      <a:pt x="115" y="22"/>
                    </a:lnTo>
                    <a:lnTo>
                      <a:pt x="3" y="196"/>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535" name="Freeform 71"/>
              <p:cNvSpPr>
                <a:spLocks/>
              </p:cNvSpPr>
              <p:nvPr/>
            </p:nvSpPr>
            <p:spPr bwMode="auto">
              <a:xfrm>
                <a:off x="1256" y="1771"/>
                <a:ext cx="59" cy="103"/>
              </a:xfrm>
              <a:custGeom>
                <a:avLst/>
                <a:gdLst/>
                <a:ahLst/>
                <a:cxnLst>
                  <a:cxn ang="0">
                    <a:pos x="7" y="193"/>
                  </a:cxn>
                  <a:cxn ang="0">
                    <a:pos x="0" y="169"/>
                  </a:cxn>
                  <a:cxn ang="0">
                    <a:pos x="115" y="0"/>
                  </a:cxn>
                  <a:cxn ang="0">
                    <a:pos x="119" y="23"/>
                  </a:cxn>
                  <a:cxn ang="0">
                    <a:pos x="7" y="193"/>
                  </a:cxn>
                </a:cxnLst>
                <a:rect l="0" t="0" r="r" b="b"/>
                <a:pathLst>
                  <a:path w="119" h="193">
                    <a:moveTo>
                      <a:pt x="7" y="193"/>
                    </a:moveTo>
                    <a:lnTo>
                      <a:pt x="0" y="169"/>
                    </a:lnTo>
                    <a:lnTo>
                      <a:pt x="115" y="0"/>
                    </a:lnTo>
                    <a:lnTo>
                      <a:pt x="119" y="23"/>
                    </a:lnTo>
                    <a:lnTo>
                      <a:pt x="7" y="193"/>
                    </a:lnTo>
                    <a:close/>
                  </a:path>
                </a:pathLst>
              </a:custGeom>
              <a:solidFill>
                <a:srgbClr val="DEDE58"/>
              </a:solidFill>
              <a:ln w="9525">
                <a:noFill/>
                <a:round/>
                <a:headEnd/>
                <a:tailEnd/>
              </a:ln>
            </p:spPr>
            <p:txBody>
              <a:bodyPr/>
              <a:lstStyle/>
              <a:p>
                <a:pPr algn="ctr">
                  <a:defRPr/>
                </a:pPr>
                <a:endParaRPr lang="en-US" b="1">
                  <a:latin typeface="+mn-lt"/>
                </a:endParaRPr>
              </a:p>
            </p:txBody>
          </p:sp>
          <p:sp>
            <p:nvSpPr>
              <p:cNvPr id="536" name="Freeform 72"/>
              <p:cNvSpPr>
                <a:spLocks/>
              </p:cNvSpPr>
              <p:nvPr/>
            </p:nvSpPr>
            <p:spPr bwMode="auto">
              <a:xfrm>
                <a:off x="1255" y="1750"/>
                <a:ext cx="59" cy="94"/>
              </a:xfrm>
              <a:custGeom>
                <a:avLst/>
                <a:gdLst/>
                <a:ahLst/>
                <a:cxnLst>
                  <a:cxn ang="0">
                    <a:pos x="6" y="189"/>
                  </a:cxn>
                  <a:cxn ang="0">
                    <a:pos x="0" y="167"/>
                  </a:cxn>
                  <a:cxn ang="0">
                    <a:pos x="115" y="0"/>
                  </a:cxn>
                  <a:cxn ang="0">
                    <a:pos x="121" y="20"/>
                  </a:cxn>
                  <a:cxn ang="0">
                    <a:pos x="6" y="189"/>
                  </a:cxn>
                </a:cxnLst>
                <a:rect l="0" t="0" r="r" b="b"/>
                <a:pathLst>
                  <a:path w="121" h="189">
                    <a:moveTo>
                      <a:pt x="6" y="189"/>
                    </a:moveTo>
                    <a:lnTo>
                      <a:pt x="0" y="167"/>
                    </a:lnTo>
                    <a:lnTo>
                      <a:pt x="115" y="0"/>
                    </a:lnTo>
                    <a:lnTo>
                      <a:pt x="121" y="20"/>
                    </a:lnTo>
                    <a:lnTo>
                      <a:pt x="6" y="189"/>
                    </a:lnTo>
                    <a:close/>
                  </a:path>
                </a:pathLst>
              </a:custGeom>
              <a:solidFill>
                <a:srgbClr val="DDDD58"/>
              </a:solidFill>
              <a:ln w="9525">
                <a:noFill/>
                <a:round/>
                <a:headEnd/>
                <a:tailEnd/>
              </a:ln>
            </p:spPr>
            <p:txBody>
              <a:bodyPr/>
              <a:lstStyle/>
              <a:p>
                <a:pPr algn="ctr">
                  <a:defRPr/>
                </a:pPr>
                <a:endParaRPr lang="en-US" b="1">
                  <a:latin typeface="+mn-lt"/>
                </a:endParaRPr>
              </a:p>
            </p:txBody>
          </p:sp>
          <p:sp>
            <p:nvSpPr>
              <p:cNvPr id="537" name="Freeform 73"/>
              <p:cNvSpPr>
                <a:spLocks/>
              </p:cNvSpPr>
              <p:nvPr/>
            </p:nvSpPr>
            <p:spPr bwMode="auto">
              <a:xfrm>
                <a:off x="1256" y="1771"/>
                <a:ext cx="58" cy="93"/>
              </a:xfrm>
              <a:custGeom>
                <a:avLst/>
                <a:gdLst/>
                <a:ahLst/>
                <a:cxnLst>
                  <a:cxn ang="0">
                    <a:pos x="3" y="180"/>
                  </a:cxn>
                  <a:cxn ang="0">
                    <a:pos x="0" y="169"/>
                  </a:cxn>
                  <a:cxn ang="0">
                    <a:pos x="115" y="0"/>
                  </a:cxn>
                  <a:cxn ang="0">
                    <a:pos x="118" y="11"/>
                  </a:cxn>
                  <a:cxn ang="0">
                    <a:pos x="3" y="180"/>
                  </a:cxn>
                </a:cxnLst>
                <a:rect l="0" t="0" r="r" b="b"/>
                <a:pathLst>
                  <a:path w="118" h="180">
                    <a:moveTo>
                      <a:pt x="3" y="180"/>
                    </a:moveTo>
                    <a:lnTo>
                      <a:pt x="0" y="169"/>
                    </a:lnTo>
                    <a:lnTo>
                      <a:pt x="115" y="0"/>
                    </a:lnTo>
                    <a:lnTo>
                      <a:pt x="118" y="11"/>
                    </a:lnTo>
                    <a:lnTo>
                      <a:pt x="3" y="180"/>
                    </a:lnTo>
                    <a:close/>
                  </a:path>
                </a:pathLst>
              </a:custGeom>
              <a:solidFill>
                <a:srgbClr val="DDDD58"/>
              </a:solidFill>
              <a:ln w="9525">
                <a:noFill/>
                <a:round/>
                <a:headEnd/>
                <a:tailEnd/>
              </a:ln>
            </p:spPr>
            <p:txBody>
              <a:bodyPr/>
              <a:lstStyle/>
              <a:p>
                <a:pPr algn="ctr">
                  <a:defRPr/>
                </a:pPr>
                <a:endParaRPr lang="en-US" b="1">
                  <a:latin typeface="+mn-lt"/>
                </a:endParaRPr>
              </a:p>
            </p:txBody>
          </p:sp>
          <p:sp>
            <p:nvSpPr>
              <p:cNvPr id="538" name="Freeform 74"/>
              <p:cNvSpPr>
                <a:spLocks/>
              </p:cNvSpPr>
              <p:nvPr/>
            </p:nvSpPr>
            <p:spPr bwMode="auto">
              <a:xfrm>
                <a:off x="1255" y="1750"/>
                <a:ext cx="57" cy="89"/>
              </a:xfrm>
              <a:custGeom>
                <a:avLst/>
                <a:gdLst/>
                <a:ahLst/>
                <a:cxnLst>
                  <a:cxn ang="0">
                    <a:pos x="3" y="178"/>
                  </a:cxn>
                  <a:cxn ang="0">
                    <a:pos x="0" y="167"/>
                  </a:cxn>
                  <a:cxn ang="0">
                    <a:pos x="115" y="0"/>
                  </a:cxn>
                  <a:cxn ang="0">
                    <a:pos x="118" y="9"/>
                  </a:cxn>
                  <a:cxn ang="0">
                    <a:pos x="3" y="178"/>
                  </a:cxn>
                </a:cxnLst>
                <a:rect l="0" t="0" r="r" b="b"/>
                <a:pathLst>
                  <a:path w="118" h="178">
                    <a:moveTo>
                      <a:pt x="3" y="178"/>
                    </a:moveTo>
                    <a:lnTo>
                      <a:pt x="0" y="167"/>
                    </a:lnTo>
                    <a:lnTo>
                      <a:pt x="115" y="0"/>
                    </a:lnTo>
                    <a:lnTo>
                      <a:pt x="118" y="9"/>
                    </a:lnTo>
                    <a:lnTo>
                      <a:pt x="3" y="178"/>
                    </a:lnTo>
                    <a:close/>
                  </a:path>
                </a:pathLst>
              </a:custGeom>
              <a:solidFill>
                <a:srgbClr val="DCDC57"/>
              </a:solidFill>
              <a:ln w="9525">
                <a:noFill/>
                <a:round/>
                <a:headEnd/>
                <a:tailEnd/>
              </a:ln>
            </p:spPr>
            <p:txBody>
              <a:bodyPr/>
              <a:lstStyle/>
              <a:p>
                <a:pPr algn="ctr">
                  <a:defRPr/>
                </a:pPr>
                <a:endParaRPr lang="en-US" b="1">
                  <a:latin typeface="+mn-lt"/>
                </a:endParaRPr>
              </a:p>
            </p:txBody>
          </p:sp>
          <p:sp>
            <p:nvSpPr>
              <p:cNvPr id="539" name="Freeform 75"/>
              <p:cNvSpPr>
                <a:spLocks/>
              </p:cNvSpPr>
              <p:nvPr/>
            </p:nvSpPr>
            <p:spPr bwMode="auto">
              <a:xfrm>
                <a:off x="1250" y="1738"/>
                <a:ext cx="61" cy="95"/>
              </a:xfrm>
              <a:custGeom>
                <a:avLst/>
                <a:gdLst/>
                <a:ahLst/>
                <a:cxnLst>
                  <a:cxn ang="0">
                    <a:pos x="7" y="189"/>
                  </a:cxn>
                  <a:cxn ang="0">
                    <a:pos x="0" y="165"/>
                  </a:cxn>
                  <a:cxn ang="0">
                    <a:pos x="114" y="0"/>
                  </a:cxn>
                  <a:cxn ang="0">
                    <a:pos x="122" y="22"/>
                  </a:cxn>
                  <a:cxn ang="0">
                    <a:pos x="7" y="189"/>
                  </a:cxn>
                </a:cxnLst>
                <a:rect l="0" t="0" r="r" b="b"/>
                <a:pathLst>
                  <a:path w="122" h="189">
                    <a:moveTo>
                      <a:pt x="7" y="189"/>
                    </a:moveTo>
                    <a:lnTo>
                      <a:pt x="0" y="165"/>
                    </a:lnTo>
                    <a:lnTo>
                      <a:pt x="114" y="0"/>
                    </a:lnTo>
                    <a:lnTo>
                      <a:pt x="122" y="22"/>
                    </a:lnTo>
                    <a:lnTo>
                      <a:pt x="7" y="189"/>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540" name="Freeform 76"/>
              <p:cNvSpPr>
                <a:spLocks/>
              </p:cNvSpPr>
              <p:nvPr/>
            </p:nvSpPr>
            <p:spPr bwMode="auto">
              <a:xfrm>
                <a:off x="1244" y="1728"/>
                <a:ext cx="62" cy="94"/>
              </a:xfrm>
              <a:custGeom>
                <a:avLst/>
                <a:gdLst/>
                <a:ahLst/>
                <a:cxnLst>
                  <a:cxn ang="0">
                    <a:pos x="10" y="186"/>
                  </a:cxn>
                  <a:cxn ang="0">
                    <a:pos x="0" y="164"/>
                  </a:cxn>
                  <a:cxn ang="0">
                    <a:pos x="116" y="0"/>
                  </a:cxn>
                  <a:cxn ang="0">
                    <a:pos x="124" y="21"/>
                  </a:cxn>
                  <a:cxn ang="0">
                    <a:pos x="10" y="186"/>
                  </a:cxn>
                </a:cxnLst>
                <a:rect l="0" t="0" r="r" b="b"/>
                <a:pathLst>
                  <a:path w="124" h="186">
                    <a:moveTo>
                      <a:pt x="10" y="186"/>
                    </a:moveTo>
                    <a:lnTo>
                      <a:pt x="0" y="164"/>
                    </a:lnTo>
                    <a:lnTo>
                      <a:pt x="116" y="0"/>
                    </a:lnTo>
                    <a:lnTo>
                      <a:pt x="124" y="21"/>
                    </a:lnTo>
                    <a:lnTo>
                      <a:pt x="10" y="186"/>
                    </a:lnTo>
                    <a:close/>
                  </a:path>
                </a:pathLst>
              </a:custGeom>
              <a:solidFill>
                <a:srgbClr val="DADA57"/>
              </a:solidFill>
              <a:ln w="9525">
                <a:noFill/>
                <a:round/>
                <a:headEnd/>
                <a:tailEnd/>
              </a:ln>
            </p:spPr>
            <p:txBody>
              <a:bodyPr/>
              <a:lstStyle/>
              <a:p>
                <a:pPr algn="ctr">
                  <a:defRPr/>
                </a:pPr>
                <a:endParaRPr lang="en-US" b="1">
                  <a:latin typeface="+mn-lt"/>
                </a:endParaRPr>
              </a:p>
            </p:txBody>
          </p:sp>
          <p:sp>
            <p:nvSpPr>
              <p:cNvPr id="541" name="Freeform 77"/>
              <p:cNvSpPr>
                <a:spLocks/>
              </p:cNvSpPr>
              <p:nvPr/>
            </p:nvSpPr>
            <p:spPr bwMode="auto">
              <a:xfrm>
                <a:off x="1244" y="1734"/>
                <a:ext cx="56" cy="88"/>
              </a:xfrm>
              <a:custGeom>
                <a:avLst/>
                <a:gdLst/>
                <a:ahLst/>
                <a:cxnLst>
                  <a:cxn ang="0">
                    <a:pos x="5" y="175"/>
                  </a:cxn>
                  <a:cxn ang="0">
                    <a:pos x="0" y="164"/>
                  </a:cxn>
                  <a:cxn ang="0">
                    <a:pos x="116" y="0"/>
                  </a:cxn>
                  <a:cxn ang="0">
                    <a:pos x="119" y="10"/>
                  </a:cxn>
                  <a:cxn ang="0">
                    <a:pos x="5" y="175"/>
                  </a:cxn>
                </a:cxnLst>
                <a:rect l="0" t="0" r="r" b="b"/>
                <a:pathLst>
                  <a:path w="119" h="175">
                    <a:moveTo>
                      <a:pt x="5" y="175"/>
                    </a:moveTo>
                    <a:lnTo>
                      <a:pt x="0" y="164"/>
                    </a:lnTo>
                    <a:lnTo>
                      <a:pt x="116" y="0"/>
                    </a:lnTo>
                    <a:lnTo>
                      <a:pt x="119" y="10"/>
                    </a:lnTo>
                    <a:lnTo>
                      <a:pt x="5" y="175"/>
                    </a:lnTo>
                    <a:close/>
                  </a:path>
                </a:pathLst>
              </a:custGeom>
              <a:solidFill>
                <a:srgbClr val="DADA57"/>
              </a:solidFill>
              <a:ln w="9525">
                <a:noFill/>
                <a:round/>
                <a:headEnd/>
                <a:tailEnd/>
              </a:ln>
            </p:spPr>
            <p:txBody>
              <a:bodyPr/>
              <a:lstStyle/>
              <a:p>
                <a:pPr algn="ctr">
                  <a:defRPr/>
                </a:pPr>
                <a:endParaRPr lang="en-US" b="1">
                  <a:latin typeface="+mn-lt"/>
                </a:endParaRPr>
              </a:p>
            </p:txBody>
          </p:sp>
          <p:sp>
            <p:nvSpPr>
              <p:cNvPr id="542" name="Freeform 78"/>
              <p:cNvSpPr>
                <a:spLocks/>
              </p:cNvSpPr>
              <p:nvPr/>
            </p:nvSpPr>
            <p:spPr bwMode="auto">
              <a:xfrm>
                <a:off x="1244" y="1728"/>
                <a:ext cx="60" cy="94"/>
              </a:xfrm>
              <a:custGeom>
                <a:avLst/>
                <a:gdLst/>
                <a:ahLst/>
                <a:cxnLst>
                  <a:cxn ang="0">
                    <a:pos x="5" y="175"/>
                  </a:cxn>
                  <a:cxn ang="0">
                    <a:pos x="0" y="164"/>
                  </a:cxn>
                  <a:cxn ang="0">
                    <a:pos x="116" y="0"/>
                  </a:cxn>
                  <a:cxn ang="0">
                    <a:pos x="121" y="11"/>
                  </a:cxn>
                  <a:cxn ang="0">
                    <a:pos x="5" y="175"/>
                  </a:cxn>
                </a:cxnLst>
                <a:rect l="0" t="0" r="r" b="b"/>
                <a:pathLst>
                  <a:path w="121" h="175">
                    <a:moveTo>
                      <a:pt x="5" y="175"/>
                    </a:moveTo>
                    <a:lnTo>
                      <a:pt x="0" y="164"/>
                    </a:lnTo>
                    <a:lnTo>
                      <a:pt x="116" y="0"/>
                    </a:lnTo>
                    <a:lnTo>
                      <a:pt x="121" y="11"/>
                    </a:lnTo>
                    <a:lnTo>
                      <a:pt x="5" y="175"/>
                    </a:lnTo>
                    <a:close/>
                  </a:path>
                </a:pathLst>
              </a:custGeom>
              <a:solidFill>
                <a:srgbClr val="D9D956"/>
              </a:solidFill>
              <a:ln w="9525">
                <a:noFill/>
                <a:round/>
                <a:headEnd/>
                <a:tailEnd/>
              </a:ln>
            </p:spPr>
            <p:txBody>
              <a:bodyPr/>
              <a:lstStyle/>
              <a:p>
                <a:pPr algn="ctr">
                  <a:defRPr/>
                </a:pPr>
                <a:endParaRPr lang="en-US" b="1">
                  <a:latin typeface="+mn-lt"/>
                </a:endParaRPr>
              </a:p>
            </p:txBody>
          </p:sp>
          <p:sp>
            <p:nvSpPr>
              <p:cNvPr id="543" name="Freeform 79"/>
              <p:cNvSpPr>
                <a:spLocks/>
              </p:cNvSpPr>
              <p:nvPr/>
            </p:nvSpPr>
            <p:spPr bwMode="auto">
              <a:xfrm>
                <a:off x="1241" y="1719"/>
                <a:ext cx="63" cy="103"/>
              </a:xfrm>
              <a:custGeom>
                <a:avLst/>
                <a:gdLst/>
                <a:ahLst/>
                <a:cxnLst>
                  <a:cxn ang="0">
                    <a:pos x="9" y="184"/>
                  </a:cxn>
                  <a:cxn ang="0">
                    <a:pos x="0" y="161"/>
                  </a:cxn>
                  <a:cxn ang="0">
                    <a:pos x="117" y="0"/>
                  </a:cxn>
                  <a:cxn ang="0">
                    <a:pos x="125" y="20"/>
                  </a:cxn>
                  <a:cxn ang="0">
                    <a:pos x="9" y="184"/>
                  </a:cxn>
                </a:cxnLst>
                <a:rect l="0" t="0" r="r" b="b"/>
                <a:pathLst>
                  <a:path w="125" h="184">
                    <a:moveTo>
                      <a:pt x="9" y="184"/>
                    </a:moveTo>
                    <a:lnTo>
                      <a:pt x="0" y="161"/>
                    </a:lnTo>
                    <a:lnTo>
                      <a:pt x="117" y="0"/>
                    </a:lnTo>
                    <a:lnTo>
                      <a:pt x="125" y="20"/>
                    </a:lnTo>
                    <a:lnTo>
                      <a:pt x="9" y="184"/>
                    </a:lnTo>
                    <a:close/>
                  </a:path>
                </a:pathLst>
              </a:custGeom>
              <a:solidFill>
                <a:srgbClr val="D8D856"/>
              </a:solidFill>
              <a:ln w="9525">
                <a:noFill/>
                <a:round/>
                <a:headEnd/>
                <a:tailEnd/>
              </a:ln>
            </p:spPr>
            <p:txBody>
              <a:bodyPr/>
              <a:lstStyle/>
              <a:p>
                <a:pPr algn="ctr">
                  <a:defRPr/>
                </a:pPr>
                <a:endParaRPr lang="en-US" b="1">
                  <a:latin typeface="+mn-lt"/>
                </a:endParaRPr>
              </a:p>
            </p:txBody>
          </p:sp>
          <p:sp>
            <p:nvSpPr>
              <p:cNvPr id="544" name="Freeform 80"/>
              <p:cNvSpPr>
                <a:spLocks/>
              </p:cNvSpPr>
              <p:nvPr/>
            </p:nvSpPr>
            <p:spPr bwMode="auto">
              <a:xfrm>
                <a:off x="1235" y="1719"/>
                <a:ext cx="64" cy="100"/>
              </a:xfrm>
              <a:custGeom>
                <a:avLst/>
                <a:gdLst/>
                <a:ahLst/>
                <a:cxnLst>
                  <a:cxn ang="0">
                    <a:pos x="11" y="180"/>
                  </a:cxn>
                  <a:cxn ang="0">
                    <a:pos x="0" y="160"/>
                  </a:cxn>
                  <a:cxn ang="0">
                    <a:pos x="118" y="0"/>
                  </a:cxn>
                  <a:cxn ang="0">
                    <a:pos x="128" y="19"/>
                  </a:cxn>
                  <a:cxn ang="0">
                    <a:pos x="11" y="180"/>
                  </a:cxn>
                </a:cxnLst>
                <a:rect l="0" t="0" r="r" b="b"/>
                <a:pathLst>
                  <a:path w="128" h="180">
                    <a:moveTo>
                      <a:pt x="11" y="180"/>
                    </a:moveTo>
                    <a:lnTo>
                      <a:pt x="0" y="160"/>
                    </a:lnTo>
                    <a:lnTo>
                      <a:pt x="118" y="0"/>
                    </a:lnTo>
                    <a:lnTo>
                      <a:pt x="128" y="19"/>
                    </a:lnTo>
                    <a:lnTo>
                      <a:pt x="11" y="180"/>
                    </a:lnTo>
                    <a:close/>
                  </a:path>
                </a:pathLst>
              </a:custGeom>
              <a:solidFill>
                <a:srgbClr val="D7D756"/>
              </a:solidFill>
              <a:ln w="9525">
                <a:noFill/>
                <a:round/>
                <a:headEnd/>
                <a:tailEnd/>
              </a:ln>
            </p:spPr>
            <p:txBody>
              <a:bodyPr/>
              <a:lstStyle/>
              <a:p>
                <a:pPr algn="ctr">
                  <a:defRPr/>
                </a:pPr>
                <a:endParaRPr lang="en-US" b="1">
                  <a:latin typeface="+mn-lt"/>
                </a:endParaRPr>
              </a:p>
            </p:txBody>
          </p:sp>
          <p:sp>
            <p:nvSpPr>
              <p:cNvPr id="545" name="Freeform 81"/>
              <p:cNvSpPr>
                <a:spLocks/>
              </p:cNvSpPr>
              <p:nvPr/>
            </p:nvSpPr>
            <p:spPr bwMode="auto">
              <a:xfrm>
                <a:off x="1238" y="1719"/>
                <a:ext cx="61" cy="100"/>
              </a:xfrm>
              <a:custGeom>
                <a:avLst/>
                <a:gdLst/>
                <a:ahLst/>
                <a:cxnLst>
                  <a:cxn ang="0">
                    <a:pos x="5" y="170"/>
                  </a:cxn>
                  <a:cxn ang="0">
                    <a:pos x="0" y="159"/>
                  </a:cxn>
                  <a:cxn ang="0">
                    <a:pos x="118" y="0"/>
                  </a:cxn>
                  <a:cxn ang="0">
                    <a:pos x="122" y="9"/>
                  </a:cxn>
                  <a:cxn ang="0">
                    <a:pos x="5" y="170"/>
                  </a:cxn>
                </a:cxnLst>
                <a:rect l="0" t="0" r="r" b="b"/>
                <a:pathLst>
                  <a:path w="122" h="170">
                    <a:moveTo>
                      <a:pt x="5" y="170"/>
                    </a:moveTo>
                    <a:lnTo>
                      <a:pt x="0" y="159"/>
                    </a:lnTo>
                    <a:lnTo>
                      <a:pt x="118" y="0"/>
                    </a:lnTo>
                    <a:lnTo>
                      <a:pt x="122" y="9"/>
                    </a:lnTo>
                    <a:lnTo>
                      <a:pt x="5" y="170"/>
                    </a:lnTo>
                    <a:close/>
                  </a:path>
                </a:pathLst>
              </a:custGeom>
              <a:solidFill>
                <a:srgbClr val="D7D756"/>
              </a:solidFill>
              <a:ln w="9525">
                <a:noFill/>
                <a:round/>
                <a:headEnd/>
                <a:tailEnd/>
              </a:ln>
            </p:spPr>
            <p:txBody>
              <a:bodyPr/>
              <a:lstStyle/>
              <a:p>
                <a:pPr algn="ctr">
                  <a:defRPr/>
                </a:pPr>
                <a:endParaRPr lang="en-US" b="1">
                  <a:latin typeface="+mn-lt"/>
                </a:endParaRPr>
              </a:p>
            </p:txBody>
          </p:sp>
          <p:sp>
            <p:nvSpPr>
              <p:cNvPr id="546" name="Freeform 82"/>
              <p:cNvSpPr>
                <a:spLocks/>
              </p:cNvSpPr>
              <p:nvPr/>
            </p:nvSpPr>
            <p:spPr bwMode="auto">
              <a:xfrm>
                <a:off x="1235" y="1719"/>
                <a:ext cx="62" cy="94"/>
              </a:xfrm>
              <a:custGeom>
                <a:avLst/>
                <a:gdLst/>
                <a:ahLst/>
                <a:cxnLst>
                  <a:cxn ang="0">
                    <a:pos x="6" y="169"/>
                  </a:cxn>
                  <a:cxn ang="0">
                    <a:pos x="0" y="160"/>
                  </a:cxn>
                  <a:cxn ang="0">
                    <a:pos x="118" y="0"/>
                  </a:cxn>
                  <a:cxn ang="0">
                    <a:pos x="124" y="10"/>
                  </a:cxn>
                  <a:cxn ang="0">
                    <a:pos x="6" y="169"/>
                  </a:cxn>
                </a:cxnLst>
                <a:rect l="0" t="0" r="r" b="b"/>
                <a:pathLst>
                  <a:path w="124" h="169">
                    <a:moveTo>
                      <a:pt x="6" y="169"/>
                    </a:moveTo>
                    <a:lnTo>
                      <a:pt x="0" y="160"/>
                    </a:lnTo>
                    <a:lnTo>
                      <a:pt x="118" y="0"/>
                    </a:lnTo>
                    <a:lnTo>
                      <a:pt x="124" y="10"/>
                    </a:lnTo>
                    <a:lnTo>
                      <a:pt x="6" y="169"/>
                    </a:lnTo>
                    <a:close/>
                  </a:path>
                </a:pathLst>
              </a:custGeom>
              <a:solidFill>
                <a:srgbClr val="D6D655"/>
              </a:solidFill>
              <a:ln w="9525">
                <a:noFill/>
                <a:round/>
                <a:headEnd/>
                <a:tailEnd/>
              </a:ln>
            </p:spPr>
            <p:txBody>
              <a:bodyPr/>
              <a:lstStyle/>
              <a:p>
                <a:pPr algn="ctr">
                  <a:defRPr/>
                </a:pPr>
                <a:endParaRPr lang="en-US" b="1">
                  <a:latin typeface="+mn-lt"/>
                </a:endParaRPr>
              </a:p>
            </p:txBody>
          </p:sp>
          <p:sp>
            <p:nvSpPr>
              <p:cNvPr id="547" name="Freeform 83"/>
              <p:cNvSpPr>
                <a:spLocks/>
              </p:cNvSpPr>
              <p:nvPr/>
            </p:nvSpPr>
            <p:spPr bwMode="auto">
              <a:xfrm>
                <a:off x="1231" y="1699"/>
                <a:ext cx="64" cy="89"/>
              </a:xfrm>
              <a:custGeom>
                <a:avLst/>
                <a:gdLst/>
                <a:ahLst/>
                <a:cxnLst>
                  <a:cxn ang="0">
                    <a:pos x="11" y="178"/>
                  </a:cxn>
                  <a:cxn ang="0">
                    <a:pos x="0" y="156"/>
                  </a:cxn>
                  <a:cxn ang="0">
                    <a:pos x="119" y="0"/>
                  </a:cxn>
                  <a:cxn ang="0">
                    <a:pos x="129" y="18"/>
                  </a:cxn>
                  <a:cxn ang="0">
                    <a:pos x="11" y="178"/>
                  </a:cxn>
                </a:cxnLst>
                <a:rect l="0" t="0" r="r" b="b"/>
                <a:pathLst>
                  <a:path w="129" h="178">
                    <a:moveTo>
                      <a:pt x="11" y="178"/>
                    </a:moveTo>
                    <a:lnTo>
                      <a:pt x="0" y="156"/>
                    </a:lnTo>
                    <a:lnTo>
                      <a:pt x="119" y="0"/>
                    </a:lnTo>
                    <a:lnTo>
                      <a:pt x="129" y="18"/>
                    </a:lnTo>
                    <a:lnTo>
                      <a:pt x="11" y="178"/>
                    </a:lnTo>
                    <a:close/>
                  </a:path>
                </a:pathLst>
              </a:custGeom>
              <a:solidFill>
                <a:srgbClr val="D5D555"/>
              </a:solidFill>
              <a:ln w="9525">
                <a:noFill/>
                <a:round/>
                <a:headEnd/>
                <a:tailEnd/>
              </a:ln>
            </p:spPr>
            <p:txBody>
              <a:bodyPr/>
              <a:lstStyle/>
              <a:p>
                <a:pPr algn="ctr">
                  <a:defRPr/>
                </a:pPr>
                <a:endParaRPr lang="en-US" b="1">
                  <a:latin typeface="+mn-lt"/>
                </a:endParaRPr>
              </a:p>
            </p:txBody>
          </p:sp>
          <p:sp>
            <p:nvSpPr>
              <p:cNvPr id="548" name="Freeform 84"/>
              <p:cNvSpPr>
                <a:spLocks/>
              </p:cNvSpPr>
              <p:nvPr/>
            </p:nvSpPr>
            <p:spPr bwMode="auto">
              <a:xfrm>
                <a:off x="1232" y="1719"/>
                <a:ext cx="60" cy="89"/>
              </a:xfrm>
              <a:custGeom>
                <a:avLst/>
                <a:gdLst/>
                <a:ahLst/>
                <a:cxnLst>
                  <a:cxn ang="0">
                    <a:pos x="3" y="167"/>
                  </a:cxn>
                  <a:cxn ang="0">
                    <a:pos x="0" y="160"/>
                  </a:cxn>
                  <a:cxn ang="0">
                    <a:pos x="117" y="0"/>
                  </a:cxn>
                  <a:cxn ang="0">
                    <a:pos x="121" y="7"/>
                  </a:cxn>
                  <a:cxn ang="0">
                    <a:pos x="3" y="167"/>
                  </a:cxn>
                </a:cxnLst>
                <a:rect l="0" t="0" r="r" b="b"/>
                <a:pathLst>
                  <a:path w="121" h="167">
                    <a:moveTo>
                      <a:pt x="3" y="167"/>
                    </a:moveTo>
                    <a:lnTo>
                      <a:pt x="0" y="160"/>
                    </a:lnTo>
                    <a:lnTo>
                      <a:pt x="117" y="0"/>
                    </a:lnTo>
                    <a:lnTo>
                      <a:pt x="121" y="7"/>
                    </a:lnTo>
                    <a:lnTo>
                      <a:pt x="3" y="167"/>
                    </a:lnTo>
                    <a:close/>
                  </a:path>
                </a:pathLst>
              </a:custGeom>
              <a:solidFill>
                <a:srgbClr val="D5D555"/>
              </a:solidFill>
              <a:ln w="9525">
                <a:noFill/>
                <a:round/>
                <a:headEnd/>
                <a:tailEnd/>
              </a:ln>
            </p:spPr>
            <p:txBody>
              <a:bodyPr/>
              <a:lstStyle/>
              <a:p>
                <a:pPr algn="ctr">
                  <a:defRPr/>
                </a:pPr>
                <a:endParaRPr lang="en-US" b="1">
                  <a:latin typeface="+mn-lt"/>
                </a:endParaRPr>
              </a:p>
            </p:txBody>
          </p:sp>
          <p:sp>
            <p:nvSpPr>
              <p:cNvPr id="549" name="Freeform 85"/>
              <p:cNvSpPr>
                <a:spLocks/>
              </p:cNvSpPr>
              <p:nvPr/>
            </p:nvSpPr>
            <p:spPr bwMode="auto">
              <a:xfrm>
                <a:off x="1232" y="1719"/>
                <a:ext cx="61" cy="89"/>
              </a:xfrm>
              <a:custGeom>
                <a:avLst/>
                <a:gdLst/>
                <a:ahLst/>
                <a:cxnLst>
                  <a:cxn ang="0">
                    <a:pos x="5" y="166"/>
                  </a:cxn>
                  <a:cxn ang="0">
                    <a:pos x="0" y="158"/>
                  </a:cxn>
                  <a:cxn ang="0">
                    <a:pos x="119" y="0"/>
                  </a:cxn>
                  <a:cxn ang="0">
                    <a:pos x="122" y="6"/>
                  </a:cxn>
                  <a:cxn ang="0">
                    <a:pos x="5" y="166"/>
                  </a:cxn>
                </a:cxnLst>
                <a:rect l="0" t="0" r="r" b="b"/>
                <a:pathLst>
                  <a:path w="122" h="166">
                    <a:moveTo>
                      <a:pt x="5" y="166"/>
                    </a:moveTo>
                    <a:lnTo>
                      <a:pt x="0" y="158"/>
                    </a:lnTo>
                    <a:lnTo>
                      <a:pt x="119" y="0"/>
                    </a:lnTo>
                    <a:lnTo>
                      <a:pt x="122" y="6"/>
                    </a:lnTo>
                    <a:lnTo>
                      <a:pt x="5" y="166"/>
                    </a:lnTo>
                    <a:close/>
                  </a:path>
                </a:pathLst>
              </a:custGeom>
              <a:solidFill>
                <a:srgbClr val="D4D454"/>
              </a:solidFill>
              <a:ln w="9525">
                <a:noFill/>
                <a:round/>
                <a:headEnd/>
                <a:tailEnd/>
              </a:ln>
            </p:spPr>
            <p:txBody>
              <a:bodyPr/>
              <a:lstStyle/>
              <a:p>
                <a:pPr algn="ctr">
                  <a:defRPr/>
                </a:pPr>
                <a:endParaRPr lang="en-US" b="1">
                  <a:latin typeface="+mn-lt"/>
                </a:endParaRPr>
              </a:p>
            </p:txBody>
          </p:sp>
          <p:sp>
            <p:nvSpPr>
              <p:cNvPr id="550" name="Freeform 86"/>
              <p:cNvSpPr>
                <a:spLocks/>
              </p:cNvSpPr>
              <p:nvPr/>
            </p:nvSpPr>
            <p:spPr bwMode="auto">
              <a:xfrm>
                <a:off x="1231" y="1699"/>
                <a:ext cx="61" cy="82"/>
              </a:xfrm>
              <a:custGeom>
                <a:avLst/>
                <a:gdLst/>
                <a:ahLst/>
                <a:cxnLst>
                  <a:cxn ang="0">
                    <a:pos x="3" y="163"/>
                  </a:cxn>
                  <a:cxn ang="0">
                    <a:pos x="0" y="156"/>
                  </a:cxn>
                  <a:cxn ang="0">
                    <a:pos x="119" y="0"/>
                  </a:cxn>
                  <a:cxn ang="0">
                    <a:pos x="122" y="5"/>
                  </a:cxn>
                  <a:cxn ang="0">
                    <a:pos x="3" y="163"/>
                  </a:cxn>
                </a:cxnLst>
                <a:rect l="0" t="0" r="r" b="b"/>
                <a:pathLst>
                  <a:path w="122" h="163">
                    <a:moveTo>
                      <a:pt x="3" y="163"/>
                    </a:moveTo>
                    <a:lnTo>
                      <a:pt x="0" y="156"/>
                    </a:lnTo>
                    <a:lnTo>
                      <a:pt x="119" y="0"/>
                    </a:lnTo>
                    <a:lnTo>
                      <a:pt x="122" y="5"/>
                    </a:lnTo>
                    <a:lnTo>
                      <a:pt x="3" y="163"/>
                    </a:lnTo>
                    <a:close/>
                  </a:path>
                </a:pathLst>
              </a:custGeom>
              <a:solidFill>
                <a:srgbClr val="D3D354"/>
              </a:solidFill>
              <a:ln w="9525">
                <a:noFill/>
                <a:round/>
                <a:headEnd/>
                <a:tailEnd/>
              </a:ln>
            </p:spPr>
            <p:txBody>
              <a:bodyPr/>
              <a:lstStyle/>
              <a:p>
                <a:pPr algn="ctr">
                  <a:defRPr/>
                </a:pPr>
                <a:endParaRPr lang="en-US" b="1">
                  <a:latin typeface="+mn-lt"/>
                </a:endParaRPr>
              </a:p>
            </p:txBody>
          </p:sp>
          <p:sp>
            <p:nvSpPr>
              <p:cNvPr id="551" name="Freeform 87"/>
              <p:cNvSpPr>
                <a:spLocks/>
              </p:cNvSpPr>
              <p:nvPr/>
            </p:nvSpPr>
            <p:spPr bwMode="auto">
              <a:xfrm>
                <a:off x="1224" y="1690"/>
                <a:ext cx="65" cy="87"/>
              </a:xfrm>
              <a:custGeom>
                <a:avLst/>
                <a:gdLst/>
                <a:ahLst/>
                <a:cxnLst>
                  <a:cxn ang="0">
                    <a:pos x="12" y="175"/>
                  </a:cxn>
                  <a:cxn ang="0">
                    <a:pos x="0" y="154"/>
                  </a:cxn>
                  <a:cxn ang="0">
                    <a:pos x="119" y="0"/>
                  </a:cxn>
                  <a:cxn ang="0">
                    <a:pos x="131" y="19"/>
                  </a:cxn>
                  <a:cxn ang="0">
                    <a:pos x="12" y="175"/>
                  </a:cxn>
                </a:cxnLst>
                <a:rect l="0" t="0" r="r" b="b"/>
                <a:pathLst>
                  <a:path w="131" h="175">
                    <a:moveTo>
                      <a:pt x="12" y="175"/>
                    </a:moveTo>
                    <a:lnTo>
                      <a:pt x="0" y="154"/>
                    </a:lnTo>
                    <a:lnTo>
                      <a:pt x="119" y="0"/>
                    </a:lnTo>
                    <a:lnTo>
                      <a:pt x="131" y="19"/>
                    </a:lnTo>
                    <a:lnTo>
                      <a:pt x="12" y="175"/>
                    </a:lnTo>
                    <a:close/>
                  </a:path>
                </a:pathLst>
              </a:custGeom>
              <a:solidFill>
                <a:srgbClr val="D2D254"/>
              </a:solidFill>
              <a:ln w="9525">
                <a:noFill/>
                <a:round/>
                <a:headEnd/>
                <a:tailEnd/>
              </a:ln>
            </p:spPr>
            <p:txBody>
              <a:bodyPr/>
              <a:lstStyle/>
              <a:p>
                <a:pPr algn="ctr">
                  <a:defRPr/>
                </a:pPr>
                <a:endParaRPr lang="en-US" b="1">
                  <a:latin typeface="+mn-lt"/>
                </a:endParaRPr>
              </a:p>
            </p:txBody>
          </p:sp>
          <p:sp>
            <p:nvSpPr>
              <p:cNvPr id="552" name="Freeform 88"/>
              <p:cNvSpPr>
                <a:spLocks/>
              </p:cNvSpPr>
              <p:nvPr/>
            </p:nvSpPr>
            <p:spPr bwMode="auto">
              <a:xfrm>
                <a:off x="1227" y="1695"/>
                <a:ext cx="62" cy="82"/>
              </a:xfrm>
              <a:custGeom>
                <a:avLst/>
                <a:gdLst/>
                <a:ahLst/>
                <a:cxnLst>
                  <a:cxn ang="0">
                    <a:pos x="6" y="165"/>
                  </a:cxn>
                  <a:cxn ang="0">
                    <a:pos x="0" y="155"/>
                  </a:cxn>
                  <a:cxn ang="0">
                    <a:pos x="119" y="0"/>
                  </a:cxn>
                  <a:cxn ang="0">
                    <a:pos x="125" y="9"/>
                  </a:cxn>
                  <a:cxn ang="0">
                    <a:pos x="6" y="165"/>
                  </a:cxn>
                </a:cxnLst>
                <a:rect l="0" t="0" r="r" b="b"/>
                <a:pathLst>
                  <a:path w="125" h="165">
                    <a:moveTo>
                      <a:pt x="6" y="165"/>
                    </a:moveTo>
                    <a:lnTo>
                      <a:pt x="0" y="155"/>
                    </a:lnTo>
                    <a:lnTo>
                      <a:pt x="119" y="0"/>
                    </a:lnTo>
                    <a:lnTo>
                      <a:pt x="125" y="9"/>
                    </a:lnTo>
                    <a:lnTo>
                      <a:pt x="6" y="165"/>
                    </a:lnTo>
                    <a:close/>
                  </a:path>
                </a:pathLst>
              </a:custGeom>
              <a:solidFill>
                <a:srgbClr val="D2D254"/>
              </a:solidFill>
              <a:ln w="9525">
                <a:noFill/>
                <a:round/>
                <a:headEnd/>
                <a:tailEnd/>
              </a:ln>
            </p:spPr>
            <p:txBody>
              <a:bodyPr/>
              <a:lstStyle/>
              <a:p>
                <a:pPr algn="ctr">
                  <a:defRPr/>
                </a:pPr>
                <a:endParaRPr lang="en-US" b="1">
                  <a:latin typeface="+mn-lt"/>
                </a:endParaRPr>
              </a:p>
            </p:txBody>
          </p:sp>
          <p:sp>
            <p:nvSpPr>
              <p:cNvPr id="553" name="Freeform 89"/>
              <p:cNvSpPr>
                <a:spLocks/>
              </p:cNvSpPr>
              <p:nvPr/>
            </p:nvSpPr>
            <p:spPr bwMode="auto">
              <a:xfrm>
                <a:off x="1224" y="1690"/>
                <a:ext cx="62" cy="83"/>
              </a:xfrm>
              <a:custGeom>
                <a:avLst/>
                <a:gdLst/>
                <a:ahLst/>
                <a:cxnLst>
                  <a:cxn ang="0">
                    <a:pos x="6" y="165"/>
                  </a:cxn>
                  <a:cxn ang="0">
                    <a:pos x="0" y="154"/>
                  </a:cxn>
                  <a:cxn ang="0">
                    <a:pos x="119" y="0"/>
                  </a:cxn>
                  <a:cxn ang="0">
                    <a:pos x="125" y="10"/>
                  </a:cxn>
                  <a:cxn ang="0">
                    <a:pos x="6" y="165"/>
                  </a:cxn>
                </a:cxnLst>
                <a:rect l="0" t="0" r="r" b="b"/>
                <a:pathLst>
                  <a:path w="125" h="165">
                    <a:moveTo>
                      <a:pt x="6" y="165"/>
                    </a:moveTo>
                    <a:lnTo>
                      <a:pt x="0" y="154"/>
                    </a:lnTo>
                    <a:lnTo>
                      <a:pt x="119" y="0"/>
                    </a:lnTo>
                    <a:lnTo>
                      <a:pt x="125" y="10"/>
                    </a:lnTo>
                    <a:lnTo>
                      <a:pt x="6" y="165"/>
                    </a:lnTo>
                    <a:close/>
                  </a:path>
                </a:pathLst>
              </a:custGeom>
              <a:solidFill>
                <a:srgbClr val="D1D153"/>
              </a:solidFill>
              <a:ln w="9525">
                <a:noFill/>
                <a:round/>
                <a:headEnd/>
                <a:tailEnd/>
              </a:ln>
            </p:spPr>
            <p:txBody>
              <a:bodyPr/>
              <a:lstStyle/>
              <a:p>
                <a:pPr algn="ctr">
                  <a:defRPr/>
                </a:pPr>
                <a:endParaRPr lang="en-US" b="1">
                  <a:latin typeface="+mn-lt"/>
                </a:endParaRPr>
              </a:p>
            </p:txBody>
          </p:sp>
          <p:sp>
            <p:nvSpPr>
              <p:cNvPr id="554" name="Freeform 90"/>
              <p:cNvSpPr>
                <a:spLocks/>
              </p:cNvSpPr>
              <p:nvPr/>
            </p:nvSpPr>
            <p:spPr bwMode="auto">
              <a:xfrm>
                <a:off x="1207" y="1673"/>
                <a:ext cx="68" cy="98"/>
              </a:xfrm>
              <a:custGeom>
                <a:avLst/>
                <a:gdLst/>
                <a:ahLst/>
                <a:cxnLst>
                  <a:cxn ang="0">
                    <a:pos x="28" y="189"/>
                  </a:cxn>
                  <a:cxn ang="0">
                    <a:pos x="0" y="152"/>
                  </a:cxn>
                  <a:cxn ang="0">
                    <a:pos x="122" y="0"/>
                  </a:cxn>
                  <a:cxn ang="0">
                    <a:pos x="147" y="35"/>
                  </a:cxn>
                  <a:cxn ang="0">
                    <a:pos x="28" y="189"/>
                  </a:cxn>
                </a:cxnLst>
                <a:rect l="0" t="0" r="r" b="b"/>
                <a:pathLst>
                  <a:path w="147" h="189">
                    <a:moveTo>
                      <a:pt x="28" y="189"/>
                    </a:moveTo>
                    <a:lnTo>
                      <a:pt x="0" y="152"/>
                    </a:lnTo>
                    <a:lnTo>
                      <a:pt x="122" y="0"/>
                    </a:lnTo>
                    <a:lnTo>
                      <a:pt x="147" y="35"/>
                    </a:lnTo>
                    <a:lnTo>
                      <a:pt x="28" y="189"/>
                    </a:lnTo>
                    <a:close/>
                  </a:path>
                </a:pathLst>
              </a:custGeom>
              <a:solidFill>
                <a:srgbClr val="D0D053"/>
              </a:solidFill>
              <a:ln w="9525">
                <a:noFill/>
                <a:round/>
                <a:headEnd/>
                <a:tailEnd/>
              </a:ln>
            </p:spPr>
            <p:txBody>
              <a:bodyPr/>
              <a:lstStyle/>
              <a:p>
                <a:pPr algn="ctr">
                  <a:defRPr/>
                </a:pPr>
                <a:endParaRPr lang="en-US" b="1">
                  <a:latin typeface="+mn-lt"/>
                </a:endParaRPr>
              </a:p>
            </p:txBody>
          </p:sp>
          <p:sp>
            <p:nvSpPr>
              <p:cNvPr id="555" name="Freeform 91"/>
              <p:cNvSpPr>
                <a:spLocks/>
              </p:cNvSpPr>
              <p:nvPr/>
            </p:nvSpPr>
            <p:spPr bwMode="auto">
              <a:xfrm>
                <a:off x="1219" y="1686"/>
                <a:ext cx="63" cy="85"/>
              </a:xfrm>
              <a:custGeom>
                <a:avLst/>
                <a:gdLst/>
                <a:ahLst/>
                <a:cxnLst>
                  <a:cxn ang="0">
                    <a:pos x="8" y="163"/>
                  </a:cxn>
                  <a:cxn ang="0">
                    <a:pos x="0" y="154"/>
                  </a:cxn>
                  <a:cxn ang="0">
                    <a:pos x="121" y="0"/>
                  </a:cxn>
                  <a:cxn ang="0">
                    <a:pos x="127" y="9"/>
                  </a:cxn>
                  <a:cxn ang="0">
                    <a:pos x="8" y="163"/>
                  </a:cxn>
                </a:cxnLst>
                <a:rect l="0" t="0" r="r" b="b"/>
                <a:pathLst>
                  <a:path w="127" h="163">
                    <a:moveTo>
                      <a:pt x="8" y="163"/>
                    </a:moveTo>
                    <a:lnTo>
                      <a:pt x="0" y="154"/>
                    </a:lnTo>
                    <a:lnTo>
                      <a:pt x="121" y="0"/>
                    </a:lnTo>
                    <a:lnTo>
                      <a:pt x="127" y="9"/>
                    </a:lnTo>
                    <a:lnTo>
                      <a:pt x="8" y="163"/>
                    </a:lnTo>
                    <a:close/>
                  </a:path>
                </a:pathLst>
              </a:custGeom>
              <a:solidFill>
                <a:srgbClr val="D0D053"/>
              </a:solidFill>
              <a:ln w="9525">
                <a:noFill/>
                <a:round/>
                <a:headEnd/>
                <a:tailEnd/>
              </a:ln>
            </p:spPr>
            <p:txBody>
              <a:bodyPr/>
              <a:lstStyle/>
              <a:p>
                <a:pPr algn="ctr">
                  <a:defRPr/>
                </a:pPr>
                <a:endParaRPr lang="en-US" b="1">
                  <a:latin typeface="+mn-lt"/>
                </a:endParaRPr>
              </a:p>
            </p:txBody>
          </p:sp>
          <p:sp>
            <p:nvSpPr>
              <p:cNvPr id="556" name="Freeform 92"/>
              <p:cNvSpPr>
                <a:spLocks/>
              </p:cNvSpPr>
              <p:nvPr/>
            </p:nvSpPr>
            <p:spPr bwMode="auto">
              <a:xfrm>
                <a:off x="1217" y="1681"/>
                <a:ext cx="64" cy="90"/>
              </a:xfrm>
              <a:custGeom>
                <a:avLst/>
                <a:gdLst/>
                <a:ahLst/>
                <a:cxnLst>
                  <a:cxn ang="0">
                    <a:pos x="6" y="163"/>
                  </a:cxn>
                  <a:cxn ang="0">
                    <a:pos x="0" y="154"/>
                  </a:cxn>
                  <a:cxn ang="0">
                    <a:pos x="121" y="0"/>
                  </a:cxn>
                  <a:cxn ang="0">
                    <a:pos x="127" y="9"/>
                  </a:cxn>
                  <a:cxn ang="0">
                    <a:pos x="6" y="163"/>
                  </a:cxn>
                </a:cxnLst>
                <a:rect l="0" t="0" r="r" b="b"/>
                <a:pathLst>
                  <a:path w="127" h="163">
                    <a:moveTo>
                      <a:pt x="6" y="163"/>
                    </a:moveTo>
                    <a:lnTo>
                      <a:pt x="0" y="154"/>
                    </a:lnTo>
                    <a:lnTo>
                      <a:pt x="121" y="0"/>
                    </a:lnTo>
                    <a:lnTo>
                      <a:pt x="127" y="9"/>
                    </a:lnTo>
                    <a:lnTo>
                      <a:pt x="6" y="163"/>
                    </a:lnTo>
                    <a:close/>
                  </a:path>
                </a:pathLst>
              </a:custGeom>
              <a:solidFill>
                <a:srgbClr val="CFCF52"/>
              </a:solidFill>
              <a:ln w="9525">
                <a:noFill/>
                <a:round/>
                <a:headEnd/>
                <a:tailEnd/>
              </a:ln>
            </p:spPr>
            <p:txBody>
              <a:bodyPr/>
              <a:lstStyle/>
              <a:p>
                <a:pPr algn="ctr">
                  <a:defRPr/>
                </a:pPr>
                <a:endParaRPr lang="en-US" b="1">
                  <a:latin typeface="+mn-lt"/>
                </a:endParaRPr>
              </a:p>
            </p:txBody>
          </p:sp>
          <p:sp>
            <p:nvSpPr>
              <p:cNvPr id="557" name="Freeform 93"/>
              <p:cNvSpPr>
                <a:spLocks/>
              </p:cNvSpPr>
              <p:nvPr/>
            </p:nvSpPr>
            <p:spPr bwMode="auto">
              <a:xfrm>
                <a:off x="1213" y="1677"/>
                <a:ext cx="64" cy="94"/>
              </a:xfrm>
              <a:custGeom>
                <a:avLst/>
                <a:gdLst/>
                <a:ahLst/>
                <a:cxnLst>
                  <a:cxn ang="0">
                    <a:pos x="8" y="162"/>
                  </a:cxn>
                  <a:cxn ang="0">
                    <a:pos x="0" y="152"/>
                  </a:cxn>
                  <a:cxn ang="0">
                    <a:pos x="122" y="0"/>
                  </a:cxn>
                  <a:cxn ang="0">
                    <a:pos x="129" y="8"/>
                  </a:cxn>
                  <a:cxn ang="0">
                    <a:pos x="8" y="162"/>
                  </a:cxn>
                </a:cxnLst>
                <a:rect l="0" t="0" r="r" b="b"/>
                <a:pathLst>
                  <a:path w="129" h="162">
                    <a:moveTo>
                      <a:pt x="8" y="162"/>
                    </a:moveTo>
                    <a:lnTo>
                      <a:pt x="0" y="152"/>
                    </a:lnTo>
                    <a:lnTo>
                      <a:pt x="122" y="0"/>
                    </a:lnTo>
                    <a:lnTo>
                      <a:pt x="129" y="8"/>
                    </a:lnTo>
                    <a:lnTo>
                      <a:pt x="8" y="162"/>
                    </a:lnTo>
                    <a:close/>
                  </a:path>
                </a:pathLst>
              </a:custGeom>
              <a:solidFill>
                <a:srgbClr val="CECE52"/>
              </a:solidFill>
              <a:ln w="9525">
                <a:noFill/>
                <a:round/>
                <a:headEnd/>
                <a:tailEnd/>
              </a:ln>
            </p:spPr>
            <p:txBody>
              <a:bodyPr/>
              <a:lstStyle/>
              <a:p>
                <a:pPr algn="ctr">
                  <a:defRPr/>
                </a:pPr>
                <a:endParaRPr lang="en-US" b="1">
                  <a:latin typeface="+mn-lt"/>
                </a:endParaRPr>
              </a:p>
            </p:txBody>
          </p:sp>
          <p:sp>
            <p:nvSpPr>
              <p:cNvPr id="558" name="Freeform 94"/>
              <p:cNvSpPr>
                <a:spLocks/>
              </p:cNvSpPr>
              <p:nvPr/>
            </p:nvSpPr>
            <p:spPr bwMode="auto">
              <a:xfrm>
                <a:off x="1207" y="1673"/>
                <a:ext cx="68" cy="98"/>
              </a:xfrm>
              <a:custGeom>
                <a:avLst/>
                <a:gdLst/>
                <a:ahLst/>
                <a:cxnLst>
                  <a:cxn ang="0">
                    <a:pos x="6" y="161"/>
                  </a:cxn>
                  <a:cxn ang="0">
                    <a:pos x="0" y="152"/>
                  </a:cxn>
                  <a:cxn ang="0">
                    <a:pos x="122" y="0"/>
                  </a:cxn>
                  <a:cxn ang="0">
                    <a:pos x="128" y="9"/>
                  </a:cxn>
                  <a:cxn ang="0">
                    <a:pos x="6" y="161"/>
                  </a:cxn>
                </a:cxnLst>
                <a:rect l="0" t="0" r="r" b="b"/>
                <a:pathLst>
                  <a:path w="128" h="161">
                    <a:moveTo>
                      <a:pt x="6" y="161"/>
                    </a:moveTo>
                    <a:lnTo>
                      <a:pt x="0" y="152"/>
                    </a:lnTo>
                    <a:lnTo>
                      <a:pt x="122" y="0"/>
                    </a:lnTo>
                    <a:lnTo>
                      <a:pt x="128" y="9"/>
                    </a:lnTo>
                    <a:lnTo>
                      <a:pt x="6" y="161"/>
                    </a:lnTo>
                    <a:close/>
                  </a:path>
                </a:pathLst>
              </a:custGeom>
              <a:solidFill>
                <a:srgbClr val="CDCD51"/>
              </a:solidFill>
              <a:ln w="9525">
                <a:noFill/>
                <a:round/>
                <a:headEnd/>
                <a:tailEnd/>
              </a:ln>
            </p:spPr>
            <p:txBody>
              <a:bodyPr/>
              <a:lstStyle/>
              <a:p>
                <a:pPr algn="ctr">
                  <a:defRPr/>
                </a:pPr>
                <a:endParaRPr lang="en-US" b="1">
                  <a:latin typeface="+mn-lt"/>
                </a:endParaRPr>
              </a:p>
            </p:txBody>
          </p:sp>
          <p:sp>
            <p:nvSpPr>
              <p:cNvPr id="559" name="Freeform 95"/>
              <p:cNvSpPr>
                <a:spLocks/>
              </p:cNvSpPr>
              <p:nvPr/>
            </p:nvSpPr>
            <p:spPr bwMode="auto">
              <a:xfrm>
                <a:off x="1195" y="1668"/>
                <a:ext cx="80" cy="101"/>
              </a:xfrm>
              <a:custGeom>
                <a:avLst/>
                <a:gdLst/>
                <a:ahLst/>
                <a:cxnLst>
                  <a:cxn ang="0">
                    <a:pos x="31" y="184"/>
                  </a:cxn>
                  <a:cxn ang="0">
                    <a:pos x="0" y="149"/>
                  </a:cxn>
                  <a:cxn ang="0">
                    <a:pos x="125" y="0"/>
                  </a:cxn>
                  <a:cxn ang="0">
                    <a:pos x="153" y="32"/>
                  </a:cxn>
                  <a:cxn ang="0">
                    <a:pos x="31" y="184"/>
                  </a:cxn>
                </a:cxnLst>
                <a:rect l="0" t="0" r="r" b="b"/>
                <a:pathLst>
                  <a:path w="153" h="184">
                    <a:moveTo>
                      <a:pt x="31" y="184"/>
                    </a:moveTo>
                    <a:lnTo>
                      <a:pt x="0" y="149"/>
                    </a:lnTo>
                    <a:lnTo>
                      <a:pt x="125" y="0"/>
                    </a:lnTo>
                    <a:lnTo>
                      <a:pt x="153" y="32"/>
                    </a:lnTo>
                    <a:lnTo>
                      <a:pt x="31" y="184"/>
                    </a:lnTo>
                    <a:close/>
                  </a:path>
                </a:pathLst>
              </a:custGeom>
              <a:solidFill>
                <a:srgbClr val="CCCC51"/>
              </a:solidFill>
              <a:ln w="9525">
                <a:noFill/>
                <a:round/>
                <a:headEnd/>
                <a:tailEnd/>
              </a:ln>
            </p:spPr>
            <p:txBody>
              <a:bodyPr/>
              <a:lstStyle/>
              <a:p>
                <a:pPr algn="ctr">
                  <a:defRPr/>
                </a:pPr>
                <a:endParaRPr lang="en-US" b="1">
                  <a:latin typeface="+mn-lt"/>
                </a:endParaRPr>
              </a:p>
            </p:txBody>
          </p:sp>
          <p:sp>
            <p:nvSpPr>
              <p:cNvPr id="560" name="Freeform 96"/>
              <p:cNvSpPr>
                <a:spLocks/>
              </p:cNvSpPr>
              <p:nvPr/>
            </p:nvSpPr>
            <p:spPr bwMode="auto">
              <a:xfrm>
                <a:off x="1207" y="1670"/>
                <a:ext cx="68" cy="99"/>
              </a:xfrm>
              <a:custGeom>
                <a:avLst/>
                <a:gdLst/>
                <a:ahLst/>
                <a:cxnLst>
                  <a:cxn ang="0">
                    <a:pos x="6" y="158"/>
                  </a:cxn>
                  <a:cxn ang="0">
                    <a:pos x="0" y="151"/>
                  </a:cxn>
                  <a:cxn ang="0">
                    <a:pos x="122" y="0"/>
                  </a:cxn>
                  <a:cxn ang="0">
                    <a:pos x="128" y="6"/>
                  </a:cxn>
                  <a:cxn ang="0">
                    <a:pos x="6" y="158"/>
                  </a:cxn>
                </a:cxnLst>
                <a:rect l="0" t="0" r="r" b="b"/>
                <a:pathLst>
                  <a:path w="128" h="158">
                    <a:moveTo>
                      <a:pt x="6" y="158"/>
                    </a:moveTo>
                    <a:lnTo>
                      <a:pt x="0" y="151"/>
                    </a:lnTo>
                    <a:lnTo>
                      <a:pt x="122" y="0"/>
                    </a:lnTo>
                    <a:lnTo>
                      <a:pt x="128" y="6"/>
                    </a:lnTo>
                    <a:lnTo>
                      <a:pt x="6" y="158"/>
                    </a:lnTo>
                    <a:close/>
                  </a:path>
                </a:pathLst>
              </a:custGeom>
              <a:solidFill>
                <a:srgbClr val="CCCC51"/>
              </a:solidFill>
              <a:ln w="9525">
                <a:noFill/>
                <a:round/>
                <a:headEnd/>
                <a:tailEnd/>
              </a:ln>
            </p:spPr>
            <p:txBody>
              <a:bodyPr/>
              <a:lstStyle/>
              <a:p>
                <a:pPr algn="ctr">
                  <a:defRPr/>
                </a:pPr>
                <a:endParaRPr lang="en-US" b="1">
                  <a:latin typeface="+mn-lt"/>
                </a:endParaRPr>
              </a:p>
            </p:txBody>
          </p:sp>
          <p:sp>
            <p:nvSpPr>
              <p:cNvPr id="561" name="Freeform 97"/>
              <p:cNvSpPr>
                <a:spLocks/>
              </p:cNvSpPr>
              <p:nvPr/>
            </p:nvSpPr>
            <p:spPr bwMode="auto">
              <a:xfrm>
                <a:off x="1203" y="1668"/>
                <a:ext cx="66" cy="97"/>
              </a:xfrm>
              <a:custGeom>
                <a:avLst/>
                <a:gdLst/>
                <a:ahLst/>
                <a:cxnLst>
                  <a:cxn ang="0">
                    <a:pos x="6" y="158"/>
                  </a:cxn>
                  <a:cxn ang="0">
                    <a:pos x="0" y="150"/>
                  </a:cxn>
                  <a:cxn ang="0">
                    <a:pos x="123" y="0"/>
                  </a:cxn>
                  <a:cxn ang="0">
                    <a:pos x="128" y="7"/>
                  </a:cxn>
                  <a:cxn ang="0">
                    <a:pos x="6" y="158"/>
                  </a:cxn>
                </a:cxnLst>
                <a:rect l="0" t="0" r="r" b="b"/>
                <a:pathLst>
                  <a:path w="128" h="158">
                    <a:moveTo>
                      <a:pt x="6" y="158"/>
                    </a:moveTo>
                    <a:lnTo>
                      <a:pt x="0" y="150"/>
                    </a:lnTo>
                    <a:lnTo>
                      <a:pt x="123" y="0"/>
                    </a:lnTo>
                    <a:lnTo>
                      <a:pt x="128" y="7"/>
                    </a:lnTo>
                    <a:lnTo>
                      <a:pt x="6" y="158"/>
                    </a:lnTo>
                    <a:close/>
                  </a:path>
                </a:pathLst>
              </a:custGeom>
              <a:solidFill>
                <a:srgbClr val="CBCB50"/>
              </a:solidFill>
              <a:ln w="9525">
                <a:noFill/>
                <a:round/>
                <a:headEnd/>
                <a:tailEnd/>
              </a:ln>
            </p:spPr>
            <p:txBody>
              <a:bodyPr/>
              <a:lstStyle/>
              <a:p>
                <a:pPr algn="ctr">
                  <a:defRPr/>
                </a:pPr>
                <a:endParaRPr lang="en-US" b="1">
                  <a:latin typeface="+mn-lt"/>
                </a:endParaRPr>
              </a:p>
            </p:txBody>
          </p:sp>
          <p:sp>
            <p:nvSpPr>
              <p:cNvPr id="562" name="Freeform 98"/>
              <p:cNvSpPr>
                <a:spLocks/>
              </p:cNvSpPr>
              <p:nvPr/>
            </p:nvSpPr>
            <p:spPr bwMode="auto">
              <a:xfrm>
                <a:off x="1200" y="1668"/>
                <a:ext cx="65" cy="93"/>
              </a:xfrm>
              <a:custGeom>
                <a:avLst/>
                <a:gdLst/>
                <a:ahLst/>
                <a:cxnLst>
                  <a:cxn ang="0">
                    <a:pos x="6" y="156"/>
                  </a:cxn>
                  <a:cxn ang="0">
                    <a:pos x="0" y="149"/>
                  </a:cxn>
                  <a:cxn ang="0">
                    <a:pos x="123" y="0"/>
                  </a:cxn>
                  <a:cxn ang="0">
                    <a:pos x="129" y="6"/>
                  </a:cxn>
                  <a:cxn ang="0">
                    <a:pos x="6" y="156"/>
                  </a:cxn>
                </a:cxnLst>
                <a:rect l="0" t="0" r="r" b="b"/>
                <a:pathLst>
                  <a:path w="129" h="156">
                    <a:moveTo>
                      <a:pt x="6" y="156"/>
                    </a:moveTo>
                    <a:lnTo>
                      <a:pt x="0" y="149"/>
                    </a:lnTo>
                    <a:lnTo>
                      <a:pt x="123" y="0"/>
                    </a:lnTo>
                    <a:lnTo>
                      <a:pt x="129" y="6"/>
                    </a:lnTo>
                    <a:lnTo>
                      <a:pt x="6" y="156"/>
                    </a:lnTo>
                    <a:close/>
                  </a:path>
                </a:pathLst>
              </a:custGeom>
              <a:solidFill>
                <a:srgbClr val="CACA50"/>
              </a:solidFill>
              <a:ln w="9525">
                <a:noFill/>
                <a:round/>
                <a:headEnd/>
                <a:tailEnd/>
              </a:ln>
            </p:spPr>
            <p:txBody>
              <a:bodyPr/>
              <a:lstStyle/>
              <a:p>
                <a:pPr algn="ctr">
                  <a:defRPr/>
                </a:pPr>
                <a:endParaRPr lang="en-US" b="1">
                  <a:latin typeface="+mn-lt"/>
                </a:endParaRPr>
              </a:p>
            </p:txBody>
          </p:sp>
          <p:sp>
            <p:nvSpPr>
              <p:cNvPr id="563" name="Freeform 99"/>
              <p:cNvSpPr>
                <a:spLocks/>
              </p:cNvSpPr>
              <p:nvPr/>
            </p:nvSpPr>
            <p:spPr bwMode="auto">
              <a:xfrm>
                <a:off x="1195" y="1668"/>
                <a:ext cx="68" cy="92"/>
              </a:xfrm>
              <a:custGeom>
                <a:avLst/>
                <a:gdLst/>
                <a:ahLst/>
                <a:cxnLst>
                  <a:cxn ang="0">
                    <a:pos x="6" y="156"/>
                  </a:cxn>
                  <a:cxn ang="0">
                    <a:pos x="0" y="148"/>
                  </a:cxn>
                  <a:cxn ang="0">
                    <a:pos x="123" y="0"/>
                  </a:cxn>
                  <a:cxn ang="0">
                    <a:pos x="129" y="7"/>
                  </a:cxn>
                  <a:cxn ang="0">
                    <a:pos x="6" y="156"/>
                  </a:cxn>
                </a:cxnLst>
                <a:rect l="0" t="0" r="r" b="b"/>
                <a:pathLst>
                  <a:path w="129" h="156">
                    <a:moveTo>
                      <a:pt x="6" y="156"/>
                    </a:moveTo>
                    <a:lnTo>
                      <a:pt x="0" y="148"/>
                    </a:lnTo>
                    <a:lnTo>
                      <a:pt x="123" y="0"/>
                    </a:lnTo>
                    <a:lnTo>
                      <a:pt x="129" y="7"/>
                    </a:lnTo>
                    <a:lnTo>
                      <a:pt x="6" y="156"/>
                    </a:lnTo>
                    <a:close/>
                  </a:path>
                </a:pathLst>
              </a:custGeom>
              <a:solidFill>
                <a:srgbClr val="C9C94F"/>
              </a:solidFill>
              <a:ln w="9525">
                <a:noFill/>
                <a:round/>
                <a:headEnd/>
                <a:tailEnd/>
              </a:ln>
            </p:spPr>
            <p:txBody>
              <a:bodyPr/>
              <a:lstStyle/>
              <a:p>
                <a:pPr algn="ctr">
                  <a:defRPr/>
                </a:pPr>
                <a:endParaRPr lang="en-US" b="1">
                  <a:latin typeface="+mn-lt"/>
                </a:endParaRPr>
              </a:p>
            </p:txBody>
          </p:sp>
          <p:sp>
            <p:nvSpPr>
              <p:cNvPr id="564" name="Freeform 100"/>
              <p:cNvSpPr>
                <a:spLocks/>
              </p:cNvSpPr>
              <p:nvPr/>
            </p:nvSpPr>
            <p:spPr bwMode="auto">
              <a:xfrm>
                <a:off x="1195" y="1668"/>
                <a:ext cx="68" cy="92"/>
              </a:xfrm>
              <a:custGeom>
                <a:avLst/>
                <a:gdLst/>
                <a:ahLst/>
                <a:cxnLst>
                  <a:cxn ang="0">
                    <a:pos x="7" y="154"/>
                  </a:cxn>
                  <a:cxn ang="0">
                    <a:pos x="0" y="149"/>
                  </a:cxn>
                  <a:cxn ang="0">
                    <a:pos x="125" y="0"/>
                  </a:cxn>
                  <a:cxn ang="0">
                    <a:pos x="130" y="6"/>
                  </a:cxn>
                  <a:cxn ang="0">
                    <a:pos x="7" y="154"/>
                  </a:cxn>
                </a:cxnLst>
                <a:rect l="0" t="0" r="r" b="b"/>
                <a:pathLst>
                  <a:path w="130" h="154">
                    <a:moveTo>
                      <a:pt x="7" y="154"/>
                    </a:moveTo>
                    <a:lnTo>
                      <a:pt x="0" y="149"/>
                    </a:lnTo>
                    <a:lnTo>
                      <a:pt x="125" y="0"/>
                    </a:lnTo>
                    <a:lnTo>
                      <a:pt x="130" y="6"/>
                    </a:lnTo>
                    <a:lnTo>
                      <a:pt x="7" y="154"/>
                    </a:lnTo>
                    <a:close/>
                  </a:path>
                </a:pathLst>
              </a:custGeom>
              <a:solidFill>
                <a:srgbClr val="C8C84F"/>
              </a:solidFill>
              <a:ln w="9525">
                <a:noFill/>
                <a:round/>
                <a:headEnd/>
                <a:tailEnd/>
              </a:ln>
            </p:spPr>
            <p:txBody>
              <a:bodyPr/>
              <a:lstStyle/>
              <a:p>
                <a:pPr algn="ctr">
                  <a:defRPr/>
                </a:pPr>
                <a:endParaRPr lang="en-US" b="1">
                  <a:latin typeface="+mn-lt"/>
                </a:endParaRPr>
              </a:p>
            </p:txBody>
          </p:sp>
          <p:sp>
            <p:nvSpPr>
              <p:cNvPr id="565" name="Freeform 101"/>
              <p:cNvSpPr>
                <a:spLocks/>
              </p:cNvSpPr>
              <p:nvPr/>
            </p:nvSpPr>
            <p:spPr bwMode="auto">
              <a:xfrm>
                <a:off x="1176" y="1642"/>
                <a:ext cx="80" cy="89"/>
              </a:xfrm>
              <a:custGeom>
                <a:avLst/>
                <a:gdLst/>
                <a:ahLst/>
                <a:cxnLst>
                  <a:cxn ang="0">
                    <a:pos x="35" y="178"/>
                  </a:cxn>
                  <a:cxn ang="0">
                    <a:pos x="0" y="145"/>
                  </a:cxn>
                  <a:cxn ang="0">
                    <a:pos x="130" y="0"/>
                  </a:cxn>
                  <a:cxn ang="0">
                    <a:pos x="160" y="29"/>
                  </a:cxn>
                  <a:cxn ang="0">
                    <a:pos x="35" y="178"/>
                  </a:cxn>
                </a:cxnLst>
                <a:rect l="0" t="0" r="r" b="b"/>
                <a:pathLst>
                  <a:path w="160" h="178">
                    <a:moveTo>
                      <a:pt x="35" y="178"/>
                    </a:moveTo>
                    <a:lnTo>
                      <a:pt x="0" y="145"/>
                    </a:lnTo>
                    <a:lnTo>
                      <a:pt x="130" y="0"/>
                    </a:lnTo>
                    <a:lnTo>
                      <a:pt x="160" y="29"/>
                    </a:lnTo>
                    <a:lnTo>
                      <a:pt x="35" y="178"/>
                    </a:lnTo>
                    <a:close/>
                  </a:path>
                </a:pathLst>
              </a:custGeom>
              <a:solidFill>
                <a:srgbClr val="C7C74F"/>
              </a:solidFill>
              <a:ln w="9525">
                <a:noFill/>
                <a:round/>
                <a:headEnd/>
                <a:tailEnd/>
              </a:ln>
            </p:spPr>
            <p:txBody>
              <a:bodyPr/>
              <a:lstStyle/>
              <a:p>
                <a:pPr algn="ctr">
                  <a:defRPr/>
                </a:pPr>
                <a:endParaRPr lang="en-US" b="1">
                  <a:latin typeface="+mn-lt"/>
                </a:endParaRPr>
              </a:p>
            </p:txBody>
          </p:sp>
          <p:sp>
            <p:nvSpPr>
              <p:cNvPr id="566" name="Freeform 102"/>
              <p:cNvSpPr>
                <a:spLocks/>
              </p:cNvSpPr>
              <p:nvPr/>
            </p:nvSpPr>
            <p:spPr bwMode="auto">
              <a:xfrm>
                <a:off x="1191" y="1668"/>
                <a:ext cx="67" cy="92"/>
              </a:xfrm>
              <a:custGeom>
                <a:avLst/>
                <a:gdLst/>
                <a:ahLst/>
                <a:cxnLst>
                  <a:cxn ang="0">
                    <a:pos x="6" y="154"/>
                  </a:cxn>
                  <a:cxn ang="0">
                    <a:pos x="0" y="148"/>
                  </a:cxn>
                  <a:cxn ang="0">
                    <a:pos x="125" y="0"/>
                  </a:cxn>
                  <a:cxn ang="0">
                    <a:pos x="131" y="5"/>
                  </a:cxn>
                  <a:cxn ang="0">
                    <a:pos x="6" y="154"/>
                  </a:cxn>
                </a:cxnLst>
                <a:rect l="0" t="0" r="r" b="b"/>
                <a:pathLst>
                  <a:path w="131" h="154">
                    <a:moveTo>
                      <a:pt x="6" y="154"/>
                    </a:moveTo>
                    <a:lnTo>
                      <a:pt x="0" y="148"/>
                    </a:lnTo>
                    <a:lnTo>
                      <a:pt x="125" y="0"/>
                    </a:lnTo>
                    <a:lnTo>
                      <a:pt x="131" y="5"/>
                    </a:lnTo>
                    <a:lnTo>
                      <a:pt x="6" y="154"/>
                    </a:lnTo>
                    <a:close/>
                  </a:path>
                </a:pathLst>
              </a:custGeom>
              <a:solidFill>
                <a:srgbClr val="C7C74F"/>
              </a:solidFill>
              <a:ln w="9525">
                <a:noFill/>
                <a:round/>
                <a:headEnd/>
                <a:tailEnd/>
              </a:ln>
            </p:spPr>
            <p:txBody>
              <a:bodyPr/>
              <a:lstStyle/>
              <a:p>
                <a:pPr algn="ctr">
                  <a:defRPr/>
                </a:pPr>
                <a:endParaRPr lang="en-US" b="1">
                  <a:latin typeface="+mn-lt"/>
                </a:endParaRPr>
              </a:p>
            </p:txBody>
          </p:sp>
          <p:sp>
            <p:nvSpPr>
              <p:cNvPr id="567" name="Freeform 103"/>
              <p:cNvSpPr>
                <a:spLocks/>
              </p:cNvSpPr>
              <p:nvPr/>
            </p:nvSpPr>
            <p:spPr bwMode="auto">
              <a:xfrm>
                <a:off x="1188" y="1651"/>
                <a:ext cx="67" cy="77"/>
              </a:xfrm>
              <a:custGeom>
                <a:avLst/>
                <a:gdLst/>
                <a:ahLst/>
                <a:cxnLst>
                  <a:cxn ang="0">
                    <a:pos x="6" y="154"/>
                  </a:cxn>
                  <a:cxn ang="0">
                    <a:pos x="0" y="149"/>
                  </a:cxn>
                  <a:cxn ang="0">
                    <a:pos x="127" y="0"/>
                  </a:cxn>
                  <a:cxn ang="0">
                    <a:pos x="131" y="6"/>
                  </a:cxn>
                  <a:cxn ang="0">
                    <a:pos x="6" y="154"/>
                  </a:cxn>
                </a:cxnLst>
                <a:rect l="0" t="0" r="r" b="b"/>
                <a:pathLst>
                  <a:path w="131" h="154">
                    <a:moveTo>
                      <a:pt x="6" y="154"/>
                    </a:moveTo>
                    <a:lnTo>
                      <a:pt x="0" y="149"/>
                    </a:lnTo>
                    <a:lnTo>
                      <a:pt x="127" y="0"/>
                    </a:lnTo>
                    <a:lnTo>
                      <a:pt x="131" y="6"/>
                    </a:lnTo>
                    <a:lnTo>
                      <a:pt x="6" y="154"/>
                    </a:lnTo>
                    <a:close/>
                  </a:path>
                </a:pathLst>
              </a:custGeom>
              <a:solidFill>
                <a:srgbClr val="C6C64E"/>
              </a:solidFill>
              <a:ln w="9525">
                <a:noFill/>
                <a:round/>
                <a:headEnd/>
                <a:tailEnd/>
              </a:ln>
            </p:spPr>
            <p:txBody>
              <a:bodyPr/>
              <a:lstStyle/>
              <a:p>
                <a:pPr algn="ctr">
                  <a:defRPr/>
                </a:pPr>
                <a:endParaRPr lang="en-US" b="1">
                  <a:latin typeface="+mn-lt"/>
                </a:endParaRPr>
              </a:p>
            </p:txBody>
          </p:sp>
          <p:sp>
            <p:nvSpPr>
              <p:cNvPr id="568" name="Freeform 104"/>
              <p:cNvSpPr>
                <a:spLocks/>
              </p:cNvSpPr>
              <p:nvPr/>
            </p:nvSpPr>
            <p:spPr bwMode="auto">
              <a:xfrm>
                <a:off x="1186" y="1649"/>
                <a:ext cx="65" cy="62"/>
              </a:xfrm>
              <a:custGeom>
                <a:avLst/>
                <a:gdLst/>
                <a:ahLst/>
                <a:cxnLst>
                  <a:cxn ang="0">
                    <a:pos x="5" y="152"/>
                  </a:cxn>
                  <a:cxn ang="0">
                    <a:pos x="0" y="146"/>
                  </a:cxn>
                  <a:cxn ang="0">
                    <a:pos x="127" y="0"/>
                  </a:cxn>
                  <a:cxn ang="0">
                    <a:pos x="132" y="3"/>
                  </a:cxn>
                  <a:cxn ang="0">
                    <a:pos x="5" y="152"/>
                  </a:cxn>
                </a:cxnLst>
                <a:rect l="0" t="0" r="r" b="b"/>
                <a:pathLst>
                  <a:path w="132" h="152">
                    <a:moveTo>
                      <a:pt x="5" y="152"/>
                    </a:moveTo>
                    <a:lnTo>
                      <a:pt x="0" y="146"/>
                    </a:lnTo>
                    <a:lnTo>
                      <a:pt x="127" y="0"/>
                    </a:lnTo>
                    <a:lnTo>
                      <a:pt x="132" y="3"/>
                    </a:lnTo>
                    <a:lnTo>
                      <a:pt x="5" y="152"/>
                    </a:lnTo>
                    <a:close/>
                  </a:path>
                </a:pathLst>
              </a:custGeom>
              <a:solidFill>
                <a:srgbClr val="C5C54E"/>
              </a:solidFill>
              <a:ln w="9525">
                <a:noFill/>
                <a:round/>
                <a:headEnd/>
                <a:tailEnd/>
              </a:ln>
            </p:spPr>
            <p:txBody>
              <a:bodyPr/>
              <a:lstStyle/>
              <a:p>
                <a:pPr algn="ctr">
                  <a:defRPr/>
                </a:pPr>
                <a:endParaRPr lang="en-US" b="1">
                  <a:latin typeface="+mn-lt"/>
                </a:endParaRPr>
              </a:p>
            </p:txBody>
          </p:sp>
          <p:sp>
            <p:nvSpPr>
              <p:cNvPr id="569" name="Freeform 105"/>
              <p:cNvSpPr>
                <a:spLocks/>
              </p:cNvSpPr>
              <p:nvPr/>
            </p:nvSpPr>
            <p:spPr bwMode="auto">
              <a:xfrm>
                <a:off x="1182" y="1647"/>
                <a:ext cx="68" cy="64"/>
              </a:xfrm>
              <a:custGeom>
                <a:avLst/>
                <a:gdLst/>
                <a:ahLst/>
                <a:cxnLst>
                  <a:cxn ang="0">
                    <a:pos x="6" y="152"/>
                  </a:cxn>
                  <a:cxn ang="0">
                    <a:pos x="0" y="147"/>
                  </a:cxn>
                  <a:cxn ang="0">
                    <a:pos x="127" y="0"/>
                  </a:cxn>
                  <a:cxn ang="0">
                    <a:pos x="133" y="6"/>
                  </a:cxn>
                  <a:cxn ang="0">
                    <a:pos x="6" y="152"/>
                  </a:cxn>
                </a:cxnLst>
                <a:rect l="0" t="0" r="r" b="b"/>
                <a:pathLst>
                  <a:path w="133" h="152">
                    <a:moveTo>
                      <a:pt x="6" y="152"/>
                    </a:moveTo>
                    <a:lnTo>
                      <a:pt x="0" y="147"/>
                    </a:lnTo>
                    <a:lnTo>
                      <a:pt x="127" y="0"/>
                    </a:lnTo>
                    <a:lnTo>
                      <a:pt x="133" y="6"/>
                    </a:lnTo>
                    <a:lnTo>
                      <a:pt x="6" y="152"/>
                    </a:lnTo>
                    <a:close/>
                  </a:path>
                </a:pathLst>
              </a:custGeom>
              <a:solidFill>
                <a:srgbClr val="C4C44D"/>
              </a:solidFill>
              <a:ln w="9525">
                <a:noFill/>
                <a:round/>
                <a:headEnd/>
                <a:tailEnd/>
              </a:ln>
            </p:spPr>
            <p:txBody>
              <a:bodyPr/>
              <a:lstStyle/>
              <a:p>
                <a:pPr algn="ctr">
                  <a:defRPr/>
                </a:pPr>
                <a:endParaRPr lang="en-US" b="1">
                  <a:latin typeface="+mn-lt"/>
                </a:endParaRPr>
              </a:p>
            </p:txBody>
          </p:sp>
          <p:sp>
            <p:nvSpPr>
              <p:cNvPr id="570" name="Freeform 106"/>
              <p:cNvSpPr>
                <a:spLocks/>
              </p:cNvSpPr>
              <p:nvPr/>
            </p:nvSpPr>
            <p:spPr bwMode="auto">
              <a:xfrm>
                <a:off x="1180" y="1645"/>
                <a:ext cx="68" cy="66"/>
              </a:xfrm>
              <a:custGeom>
                <a:avLst/>
                <a:gdLst/>
                <a:ahLst/>
                <a:cxnLst>
                  <a:cxn ang="0">
                    <a:pos x="6" y="151"/>
                  </a:cxn>
                  <a:cxn ang="0">
                    <a:pos x="0" y="145"/>
                  </a:cxn>
                  <a:cxn ang="0">
                    <a:pos x="128" y="0"/>
                  </a:cxn>
                  <a:cxn ang="0">
                    <a:pos x="133" y="4"/>
                  </a:cxn>
                  <a:cxn ang="0">
                    <a:pos x="6" y="151"/>
                  </a:cxn>
                </a:cxnLst>
                <a:rect l="0" t="0" r="r" b="b"/>
                <a:pathLst>
                  <a:path w="133" h="151">
                    <a:moveTo>
                      <a:pt x="6" y="151"/>
                    </a:moveTo>
                    <a:lnTo>
                      <a:pt x="0" y="145"/>
                    </a:lnTo>
                    <a:lnTo>
                      <a:pt x="128" y="0"/>
                    </a:lnTo>
                    <a:lnTo>
                      <a:pt x="133" y="4"/>
                    </a:lnTo>
                    <a:lnTo>
                      <a:pt x="6" y="151"/>
                    </a:lnTo>
                    <a:close/>
                  </a:path>
                </a:pathLst>
              </a:custGeom>
              <a:solidFill>
                <a:srgbClr val="C3C34D"/>
              </a:solidFill>
              <a:ln w="9525">
                <a:noFill/>
                <a:round/>
                <a:headEnd/>
                <a:tailEnd/>
              </a:ln>
            </p:spPr>
            <p:txBody>
              <a:bodyPr/>
              <a:lstStyle/>
              <a:p>
                <a:pPr algn="ctr">
                  <a:defRPr/>
                </a:pPr>
                <a:endParaRPr lang="en-US" b="1">
                  <a:latin typeface="+mn-lt"/>
                </a:endParaRPr>
              </a:p>
            </p:txBody>
          </p:sp>
          <p:sp>
            <p:nvSpPr>
              <p:cNvPr id="571" name="Freeform 107"/>
              <p:cNvSpPr>
                <a:spLocks/>
              </p:cNvSpPr>
              <p:nvPr/>
            </p:nvSpPr>
            <p:spPr bwMode="auto">
              <a:xfrm>
                <a:off x="1176" y="1642"/>
                <a:ext cx="68" cy="69"/>
              </a:xfrm>
              <a:custGeom>
                <a:avLst/>
                <a:gdLst/>
                <a:ahLst/>
                <a:cxnLst>
                  <a:cxn ang="0">
                    <a:pos x="6" y="150"/>
                  </a:cxn>
                  <a:cxn ang="0">
                    <a:pos x="0" y="145"/>
                  </a:cxn>
                  <a:cxn ang="0">
                    <a:pos x="130" y="0"/>
                  </a:cxn>
                  <a:cxn ang="0">
                    <a:pos x="134" y="5"/>
                  </a:cxn>
                  <a:cxn ang="0">
                    <a:pos x="6" y="150"/>
                  </a:cxn>
                </a:cxnLst>
                <a:rect l="0" t="0" r="r" b="b"/>
                <a:pathLst>
                  <a:path w="134" h="150">
                    <a:moveTo>
                      <a:pt x="6" y="150"/>
                    </a:moveTo>
                    <a:lnTo>
                      <a:pt x="0" y="145"/>
                    </a:lnTo>
                    <a:lnTo>
                      <a:pt x="130" y="0"/>
                    </a:lnTo>
                    <a:lnTo>
                      <a:pt x="134" y="5"/>
                    </a:lnTo>
                    <a:lnTo>
                      <a:pt x="6" y="150"/>
                    </a:lnTo>
                    <a:close/>
                  </a:path>
                </a:pathLst>
              </a:custGeom>
              <a:solidFill>
                <a:srgbClr val="C2C24D"/>
              </a:solidFill>
              <a:ln w="9525">
                <a:noFill/>
                <a:round/>
                <a:headEnd/>
                <a:tailEnd/>
              </a:ln>
            </p:spPr>
            <p:txBody>
              <a:bodyPr/>
              <a:lstStyle/>
              <a:p>
                <a:pPr algn="ctr">
                  <a:defRPr/>
                </a:pPr>
                <a:endParaRPr lang="en-US" b="1">
                  <a:latin typeface="+mn-lt"/>
                </a:endParaRPr>
              </a:p>
            </p:txBody>
          </p:sp>
          <p:sp>
            <p:nvSpPr>
              <p:cNvPr id="572" name="Freeform 108"/>
              <p:cNvSpPr>
                <a:spLocks/>
              </p:cNvSpPr>
              <p:nvPr/>
            </p:nvSpPr>
            <p:spPr bwMode="auto">
              <a:xfrm>
                <a:off x="1158" y="1629"/>
                <a:ext cx="82" cy="90"/>
              </a:xfrm>
              <a:custGeom>
                <a:avLst/>
                <a:gdLst/>
                <a:ahLst/>
                <a:cxnLst>
                  <a:cxn ang="0">
                    <a:pos x="37" y="171"/>
                  </a:cxn>
                  <a:cxn ang="0">
                    <a:pos x="0" y="143"/>
                  </a:cxn>
                  <a:cxn ang="0">
                    <a:pos x="133" y="0"/>
                  </a:cxn>
                  <a:cxn ang="0">
                    <a:pos x="167" y="26"/>
                  </a:cxn>
                  <a:cxn ang="0">
                    <a:pos x="37" y="171"/>
                  </a:cxn>
                </a:cxnLst>
                <a:rect l="0" t="0" r="r" b="b"/>
                <a:pathLst>
                  <a:path w="167" h="171">
                    <a:moveTo>
                      <a:pt x="37" y="171"/>
                    </a:moveTo>
                    <a:lnTo>
                      <a:pt x="0" y="143"/>
                    </a:lnTo>
                    <a:lnTo>
                      <a:pt x="133" y="0"/>
                    </a:lnTo>
                    <a:lnTo>
                      <a:pt x="167" y="26"/>
                    </a:lnTo>
                    <a:lnTo>
                      <a:pt x="37" y="171"/>
                    </a:lnTo>
                    <a:close/>
                  </a:path>
                </a:pathLst>
              </a:custGeom>
              <a:solidFill>
                <a:srgbClr val="C1C14D"/>
              </a:solidFill>
              <a:ln w="9525">
                <a:noFill/>
                <a:round/>
                <a:headEnd/>
                <a:tailEnd/>
              </a:ln>
            </p:spPr>
            <p:txBody>
              <a:bodyPr/>
              <a:lstStyle/>
              <a:p>
                <a:pPr algn="ctr">
                  <a:defRPr/>
                </a:pPr>
                <a:endParaRPr lang="en-US" b="1">
                  <a:latin typeface="+mn-lt"/>
                </a:endParaRPr>
              </a:p>
            </p:txBody>
          </p:sp>
          <p:sp>
            <p:nvSpPr>
              <p:cNvPr id="573" name="Freeform 109"/>
              <p:cNvSpPr>
                <a:spLocks/>
              </p:cNvSpPr>
              <p:nvPr/>
            </p:nvSpPr>
            <p:spPr bwMode="auto">
              <a:xfrm>
                <a:off x="1170" y="1639"/>
                <a:ext cx="68" cy="72"/>
              </a:xfrm>
              <a:custGeom>
                <a:avLst/>
                <a:gdLst/>
                <a:ahLst/>
                <a:cxnLst>
                  <a:cxn ang="0">
                    <a:pos x="6" y="151"/>
                  </a:cxn>
                  <a:cxn ang="0">
                    <a:pos x="0" y="145"/>
                  </a:cxn>
                  <a:cxn ang="0">
                    <a:pos x="128" y="0"/>
                  </a:cxn>
                  <a:cxn ang="0">
                    <a:pos x="136" y="6"/>
                  </a:cxn>
                  <a:cxn ang="0">
                    <a:pos x="6" y="151"/>
                  </a:cxn>
                </a:cxnLst>
                <a:rect l="0" t="0" r="r" b="b"/>
                <a:pathLst>
                  <a:path w="136" h="151">
                    <a:moveTo>
                      <a:pt x="6" y="151"/>
                    </a:moveTo>
                    <a:lnTo>
                      <a:pt x="0" y="145"/>
                    </a:lnTo>
                    <a:lnTo>
                      <a:pt x="128" y="0"/>
                    </a:lnTo>
                    <a:lnTo>
                      <a:pt x="136" y="6"/>
                    </a:lnTo>
                    <a:lnTo>
                      <a:pt x="6" y="151"/>
                    </a:lnTo>
                    <a:close/>
                  </a:path>
                </a:pathLst>
              </a:custGeom>
              <a:solidFill>
                <a:srgbClr val="C1C14D"/>
              </a:solidFill>
              <a:ln w="9525">
                <a:noFill/>
                <a:round/>
                <a:headEnd/>
                <a:tailEnd/>
              </a:ln>
            </p:spPr>
            <p:txBody>
              <a:bodyPr/>
              <a:lstStyle/>
              <a:p>
                <a:pPr algn="ctr">
                  <a:defRPr/>
                </a:pPr>
                <a:endParaRPr lang="en-US" b="1">
                  <a:latin typeface="+mn-lt"/>
                </a:endParaRPr>
              </a:p>
            </p:txBody>
          </p:sp>
          <p:sp>
            <p:nvSpPr>
              <p:cNvPr id="574" name="Freeform 110"/>
              <p:cNvSpPr>
                <a:spLocks/>
              </p:cNvSpPr>
              <p:nvPr/>
            </p:nvSpPr>
            <p:spPr bwMode="auto">
              <a:xfrm>
                <a:off x="1170" y="1636"/>
                <a:ext cx="68" cy="75"/>
              </a:xfrm>
              <a:custGeom>
                <a:avLst/>
                <a:gdLst/>
                <a:ahLst/>
                <a:cxnLst>
                  <a:cxn ang="0">
                    <a:pos x="8" y="150"/>
                  </a:cxn>
                  <a:cxn ang="0">
                    <a:pos x="0" y="144"/>
                  </a:cxn>
                  <a:cxn ang="0">
                    <a:pos x="130" y="0"/>
                  </a:cxn>
                  <a:cxn ang="0">
                    <a:pos x="136" y="5"/>
                  </a:cxn>
                  <a:cxn ang="0">
                    <a:pos x="8" y="150"/>
                  </a:cxn>
                </a:cxnLst>
                <a:rect l="0" t="0" r="r" b="b"/>
                <a:pathLst>
                  <a:path w="136" h="150">
                    <a:moveTo>
                      <a:pt x="8" y="150"/>
                    </a:moveTo>
                    <a:lnTo>
                      <a:pt x="0" y="144"/>
                    </a:lnTo>
                    <a:lnTo>
                      <a:pt x="130" y="0"/>
                    </a:lnTo>
                    <a:lnTo>
                      <a:pt x="136" y="5"/>
                    </a:lnTo>
                    <a:lnTo>
                      <a:pt x="8" y="150"/>
                    </a:lnTo>
                    <a:close/>
                  </a:path>
                </a:pathLst>
              </a:custGeom>
              <a:solidFill>
                <a:srgbClr val="C0C04C"/>
              </a:solidFill>
              <a:ln w="9525">
                <a:noFill/>
                <a:round/>
                <a:headEnd/>
                <a:tailEnd/>
              </a:ln>
            </p:spPr>
            <p:txBody>
              <a:bodyPr/>
              <a:lstStyle/>
              <a:p>
                <a:pPr algn="ctr">
                  <a:defRPr/>
                </a:pPr>
                <a:endParaRPr lang="en-US" b="1">
                  <a:latin typeface="+mn-lt"/>
                </a:endParaRPr>
              </a:p>
            </p:txBody>
          </p:sp>
          <p:sp>
            <p:nvSpPr>
              <p:cNvPr id="575" name="Freeform 111"/>
              <p:cNvSpPr>
                <a:spLocks/>
              </p:cNvSpPr>
              <p:nvPr/>
            </p:nvSpPr>
            <p:spPr bwMode="auto">
              <a:xfrm>
                <a:off x="1166" y="1634"/>
                <a:ext cx="68" cy="75"/>
              </a:xfrm>
              <a:custGeom>
                <a:avLst/>
                <a:gdLst/>
                <a:ahLst/>
                <a:cxnLst>
                  <a:cxn ang="0">
                    <a:pos x="8" y="148"/>
                  </a:cxn>
                  <a:cxn ang="0">
                    <a:pos x="0" y="143"/>
                  </a:cxn>
                  <a:cxn ang="0">
                    <a:pos x="131" y="0"/>
                  </a:cxn>
                  <a:cxn ang="0">
                    <a:pos x="138" y="4"/>
                  </a:cxn>
                  <a:cxn ang="0">
                    <a:pos x="8" y="148"/>
                  </a:cxn>
                </a:cxnLst>
                <a:rect l="0" t="0" r="r" b="b"/>
                <a:pathLst>
                  <a:path w="138" h="148">
                    <a:moveTo>
                      <a:pt x="8" y="148"/>
                    </a:moveTo>
                    <a:lnTo>
                      <a:pt x="0" y="143"/>
                    </a:lnTo>
                    <a:lnTo>
                      <a:pt x="131" y="0"/>
                    </a:lnTo>
                    <a:lnTo>
                      <a:pt x="138" y="4"/>
                    </a:lnTo>
                    <a:lnTo>
                      <a:pt x="8" y="148"/>
                    </a:lnTo>
                    <a:close/>
                  </a:path>
                </a:pathLst>
              </a:custGeom>
              <a:solidFill>
                <a:srgbClr val="BFBF4C"/>
              </a:solidFill>
              <a:ln w="9525">
                <a:noFill/>
                <a:round/>
                <a:headEnd/>
                <a:tailEnd/>
              </a:ln>
            </p:spPr>
            <p:txBody>
              <a:bodyPr/>
              <a:lstStyle/>
              <a:p>
                <a:pPr algn="ctr">
                  <a:defRPr/>
                </a:pPr>
                <a:endParaRPr lang="en-US" b="1">
                  <a:latin typeface="+mn-lt"/>
                </a:endParaRPr>
              </a:p>
            </p:txBody>
          </p:sp>
          <p:sp>
            <p:nvSpPr>
              <p:cNvPr id="576" name="Freeform 112"/>
              <p:cNvSpPr>
                <a:spLocks/>
              </p:cNvSpPr>
              <p:nvPr/>
            </p:nvSpPr>
            <p:spPr bwMode="auto">
              <a:xfrm>
                <a:off x="1162" y="1632"/>
                <a:ext cx="68" cy="74"/>
              </a:xfrm>
              <a:custGeom>
                <a:avLst/>
                <a:gdLst/>
                <a:ahLst/>
                <a:cxnLst>
                  <a:cxn ang="0">
                    <a:pos x="7" y="149"/>
                  </a:cxn>
                  <a:cxn ang="0">
                    <a:pos x="0" y="143"/>
                  </a:cxn>
                  <a:cxn ang="0">
                    <a:pos x="131" y="0"/>
                  </a:cxn>
                  <a:cxn ang="0">
                    <a:pos x="138" y="6"/>
                  </a:cxn>
                  <a:cxn ang="0">
                    <a:pos x="7" y="149"/>
                  </a:cxn>
                </a:cxnLst>
                <a:rect l="0" t="0" r="r" b="b"/>
                <a:pathLst>
                  <a:path w="138" h="149">
                    <a:moveTo>
                      <a:pt x="7" y="149"/>
                    </a:moveTo>
                    <a:lnTo>
                      <a:pt x="0" y="143"/>
                    </a:lnTo>
                    <a:lnTo>
                      <a:pt x="131" y="0"/>
                    </a:lnTo>
                    <a:lnTo>
                      <a:pt x="138" y="6"/>
                    </a:lnTo>
                    <a:lnTo>
                      <a:pt x="7" y="149"/>
                    </a:lnTo>
                    <a:close/>
                  </a:path>
                </a:pathLst>
              </a:custGeom>
              <a:solidFill>
                <a:srgbClr val="BEBE4B"/>
              </a:solidFill>
              <a:ln w="9525">
                <a:noFill/>
                <a:round/>
                <a:headEnd/>
                <a:tailEnd/>
              </a:ln>
            </p:spPr>
            <p:txBody>
              <a:bodyPr/>
              <a:lstStyle/>
              <a:p>
                <a:pPr algn="ctr">
                  <a:defRPr/>
                </a:pPr>
                <a:endParaRPr lang="en-US" b="1">
                  <a:latin typeface="+mn-lt"/>
                </a:endParaRPr>
              </a:p>
            </p:txBody>
          </p:sp>
          <p:sp>
            <p:nvSpPr>
              <p:cNvPr id="577" name="Freeform 113"/>
              <p:cNvSpPr>
                <a:spLocks/>
              </p:cNvSpPr>
              <p:nvPr/>
            </p:nvSpPr>
            <p:spPr bwMode="auto">
              <a:xfrm>
                <a:off x="1158" y="1629"/>
                <a:ext cx="68" cy="74"/>
              </a:xfrm>
              <a:custGeom>
                <a:avLst/>
                <a:gdLst/>
                <a:ahLst/>
                <a:cxnLst>
                  <a:cxn ang="0">
                    <a:pos x="8" y="148"/>
                  </a:cxn>
                  <a:cxn ang="0">
                    <a:pos x="0" y="143"/>
                  </a:cxn>
                  <a:cxn ang="0">
                    <a:pos x="133" y="0"/>
                  </a:cxn>
                  <a:cxn ang="0">
                    <a:pos x="139" y="5"/>
                  </a:cxn>
                  <a:cxn ang="0">
                    <a:pos x="8" y="148"/>
                  </a:cxn>
                </a:cxnLst>
                <a:rect l="0" t="0" r="r" b="b"/>
                <a:pathLst>
                  <a:path w="139" h="148">
                    <a:moveTo>
                      <a:pt x="8" y="148"/>
                    </a:moveTo>
                    <a:lnTo>
                      <a:pt x="0" y="143"/>
                    </a:lnTo>
                    <a:lnTo>
                      <a:pt x="133" y="0"/>
                    </a:lnTo>
                    <a:lnTo>
                      <a:pt x="139" y="5"/>
                    </a:lnTo>
                    <a:lnTo>
                      <a:pt x="8" y="148"/>
                    </a:lnTo>
                    <a:close/>
                  </a:path>
                </a:pathLst>
              </a:custGeom>
              <a:solidFill>
                <a:srgbClr val="BDBD4B"/>
              </a:solidFill>
              <a:ln w="9525">
                <a:noFill/>
                <a:round/>
                <a:headEnd/>
                <a:tailEnd/>
              </a:ln>
            </p:spPr>
            <p:txBody>
              <a:bodyPr/>
              <a:lstStyle/>
              <a:p>
                <a:pPr algn="ctr">
                  <a:defRPr/>
                </a:pPr>
                <a:endParaRPr lang="en-US" b="1">
                  <a:latin typeface="+mn-lt"/>
                </a:endParaRPr>
              </a:p>
            </p:txBody>
          </p:sp>
          <p:sp>
            <p:nvSpPr>
              <p:cNvPr id="578" name="Freeform 114"/>
              <p:cNvSpPr>
                <a:spLocks/>
              </p:cNvSpPr>
              <p:nvPr/>
            </p:nvSpPr>
            <p:spPr bwMode="auto">
              <a:xfrm>
                <a:off x="1139" y="1618"/>
                <a:ext cx="85" cy="101"/>
              </a:xfrm>
              <a:custGeom>
                <a:avLst/>
                <a:gdLst/>
                <a:ahLst/>
                <a:cxnLst>
                  <a:cxn ang="0">
                    <a:pos x="39" y="165"/>
                  </a:cxn>
                  <a:cxn ang="0">
                    <a:pos x="0" y="139"/>
                  </a:cxn>
                  <a:cxn ang="0">
                    <a:pos x="135" y="0"/>
                  </a:cxn>
                  <a:cxn ang="0">
                    <a:pos x="172" y="22"/>
                  </a:cxn>
                  <a:cxn ang="0">
                    <a:pos x="39" y="165"/>
                  </a:cxn>
                </a:cxnLst>
                <a:rect l="0" t="0" r="r" b="b"/>
                <a:pathLst>
                  <a:path w="172" h="165">
                    <a:moveTo>
                      <a:pt x="39" y="165"/>
                    </a:moveTo>
                    <a:lnTo>
                      <a:pt x="0" y="139"/>
                    </a:lnTo>
                    <a:lnTo>
                      <a:pt x="135" y="0"/>
                    </a:lnTo>
                    <a:lnTo>
                      <a:pt x="172" y="22"/>
                    </a:lnTo>
                    <a:lnTo>
                      <a:pt x="39" y="165"/>
                    </a:lnTo>
                    <a:close/>
                  </a:path>
                </a:pathLst>
              </a:custGeom>
              <a:solidFill>
                <a:srgbClr val="BCBC4B"/>
              </a:solidFill>
              <a:ln w="9525">
                <a:noFill/>
                <a:round/>
                <a:headEnd/>
                <a:tailEnd/>
              </a:ln>
            </p:spPr>
            <p:txBody>
              <a:bodyPr/>
              <a:lstStyle/>
              <a:p>
                <a:pPr algn="ctr">
                  <a:defRPr/>
                </a:pPr>
                <a:endParaRPr lang="en-US" b="1">
                  <a:latin typeface="+mn-lt"/>
                </a:endParaRPr>
              </a:p>
            </p:txBody>
          </p:sp>
          <p:sp>
            <p:nvSpPr>
              <p:cNvPr id="579" name="Freeform 115"/>
              <p:cNvSpPr>
                <a:spLocks/>
              </p:cNvSpPr>
              <p:nvPr/>
            </p:nvSpPr>
            <p:spPr bwMode="auto">
              <a:xfrm>
                <a:off x="1155" y="1627"/>
                <a:ext cx="69" cy="73"/>
              </a:xfrm>
              <a:custGeom>
                <a:avLst/>
                <a:gdLst/>
                <a:ahLst/>
                <a:cxnLst>
                  <a:cxn ang="0">
                    <a:pos x="6" y="147"/>
                  </a:cxn>
                  <a:cxn ang="0">
                    <a:pos x="0" y="143"/>
                  </a:cxn>
                  <a:cxn ang="0">
                    <a:pos x="132" y="0"/>
                  </a:cxn>
                  <a:cxn ang="0">
                    <a:pos x="139" y="4"/>
                  </a:cxn>
                  <a:cxn ang="0">
                    <a:pos x="6" y="147"/>
                  </a:cxn>
                </a:cxnLst>
                <a:rect l="0" t="0" r="r" b="b"/>
                <a:pathLst>
                  <a:path w="139" h="147">
                    <a:moveTo>
                      <a:pt x="6" y="147"/>
                    </a:moveTo>
                    <a:lnTo>
                      <a:pt x="0" y="143"/>
                    </a:lnTo>
                    <a:lnTo>
                      <a:pt x="132" y="0"/>
                    </a:lnTo>
                    <a:lnTo>
                      <a:pt x="139" y="4"/>
                    </a:lnTo>
                    <a:lnTo>
                      <a:pt x="6" y="147"/>
                    </a:lnTo>
                    <a:close/>
                  </a:path>
                </a:pathLst>
              </a:custGeom>
              <a:solidFill>
                <a:srgbClr val="BCBC4B"/>
              </a:solidFill>
              <a:ln w="9525">
                <a:noFill/>
                <a:round/>
                <a:headEnd/>
                <a:tailEnd/>
              </a:ln>
            </p:spPr>
            <p:txBody>
              <a:bodyPr/>
              <a:lstStyle/>
              <a:p>
                <a:pPr algn="ctr">
                  <a:defRPr/>
                </a:pPr>
                <a:endParaRPr lang="en-US" b="1">
                  <a:latin typeface="+mn-lt"/>
                </a:endParaRPr>
              </a:p>
            </p:txBody>
          </p:sp>
          <p:sp>
            <p:nvSpPr>
              <p:cNvPr id="580" name="Freeform 116"/>
              <p:cNvSpPr>
                <a:spLocks/>
              </p:cNvSpPr>
              <p:nvPr/>
            </p:nvSpPr>
            <p:spPr bwMode="auto">
              <a:xfrm>
                <a:off x="1152" y="1625"/>
                <a:ext cx="68" cy="73"/>
              </a:xfrm>
              <a:custGeom>
                <a:avLst/>
                <a:gdLst/>
                <a:ahLst/>
                <a:cxnLst>
                  <a:cxn ang="0">
                    <a:pos x="7" y="147"/>
                  </a:cxn>
                  <a:cxn ang="0">
                    <a:pos x="0" y="141"/>
                  </a:cxn>
                  <a:cxn ang="0">
                    <a:pos x="133" y="0"/>
                  </a:cxn>
                  <a:cxn ang="0">
                    <a:pos x="139" y="4"/>
                  </a:cxn>
                  <a:cxn ang="0">
                    <a:pos x="7" y="147"/>
                  </a:cxn>
                </a:cxnLst>
                <a:rect l="0" t="0" r="r" b="b"/>
                <a:pathLst>
                  <a:path w="139" h="147">
                    <a:moveTo>
                      <a:pt x="7" y="147"/>
                    </a:moveTo>
                    <a:lnTo>
                      <a:pt x="0" y="141"/>
                    </a:lnTo>
                    <a:lnTo>
                      <a:pt x="133" y="0"/>
                    </a:lnTo>
                    <a:lnTo>
                      <a:pt x="139" y="4"/>
                    </a:lnTo>
                    <a:lnTo>
                      <a:pt x="7" y="147"/>
                    </a:lnTo>
                    <a:close/>
                  </a:path>
                </a:pathLst>
              </a:custGeom>
              <a:solidFill>
                <a:srgbClr val="BBBB4A"/>
              </a:solidFill>
              <a:ln w="9525">
                <a:noFill/>
                <a:round/>
                <a:headEnd/>
                <a:tailEnd/>
              </a:ln>
            </p:spPr>
            <p:txBody>
              <a:bodyPr/>
              <a:lstStyle/>
              <a:p>
                <a:pPr algn="ctr">
                  <a:defRPr/>
                </a:pPr>
                <a:endParaRPr lang="en-US" b="1">
                  <a:latin typeface="+mn-lt"/>
                </a:endParaRPr>
              </a:p>
            </p:txBody>
          </p:sp>
          <p:sp>
            <p:nvSpPr>
              <p:cNvPr id="581" name="Freeform 117"/>
              <p:cNvSpPr>
                <a:spLocks/>
              </p:cNvSpPr>
              <p:nvPr/>
            </p:nvSpPr>
            <p:spPr bwMode="auto">
              <a:xfrm>
                <a:off x="1149" y="1623"/>
                <a:ext cx="68" cy="73"/>
              </a:xfrm>
              <a:custGeom>
                <a:avLst/>
                <a:gdLst/>
                <a:ahLst/>
                <a:cxnLst>
                  <a:cxn ang="0">
                    <a:pos x="6" y="144"/>
                  </a:cxn>
                  <a:cxn ang="0">
                    <a:pos x="0" y="141"/>
                  </a:cxn>
                  <a:cxn ang="0">
                    <a:pos x="133" y="0"/>
                  </a:cxn>
                  <a:cxn ang="0">
                    <a:pos x="139" y="3"/>
                  </a:cxn>
                  <a:cxn ang="0">
                    <a:pos x="6" y="144"/>
                  </a:cxn>
                </a:cxnLst>
                <a:rect l="0" t="0" r="r" b="b"/>
                <a:pathLst>
                  <a:path w="139" h="144">
                    <a:moveTo>
                      <a:pt x="6" y="144"/>
                    </a:moveTo>
                    <a:lnTo>
                      <a:pt x="0" y="141"/>
                    </a:lnTo>
                    <a:lnTo>
                      <a:pt x="133" y="0"/>
                    </a:lnTo>
                    <a:lnTo>
                      <a:pt x="139" y="3"/>
                    </a:lnTo>
                    <a:lnTo>
                      <a:pt x="6" y="144"/>
                    </a:lnTo>
                    <a:close/>
                  </a:path>
                </a:pathLst>
              </a:custGeom>
              <a:solidFill>
                <a:srgbClr val="BABA4A"/>
              </a:solidFill>
              <a:ln w="9525">
                <a:noFill/>
                <a:round/>
                <a:headEnd/>
                <a:tailEnd/>
              </a:ln>
            </p:spPr>
            <p:txBody>
              <a:bodyPr/>
              <a:lstStyle/>
              <a:p>
                <a:pPr algn="ctr">
                  <a:defRPr/>
                </a:pPr>
                <a:endParaRPr lang="en-US" b="1">
                  <a:latin typeface="+mn-lt"/>
                </a:endParaRPr>
              </a:p>
            </p:txBody>
          </p:sp>
          <p:sp>
            <p:nvSpPr>
              <p:cNvPr id="582" name="Freeform 118"/>
              <p:cNvSpPr>
                <a:spLocks/>
              </p:cNvSpPr>
              <p:nvPr/>
            </p:nvSpPr>
            <p:spPr bwMode="auto">
              <a:xfrm>
                <a:off x="1145" y="1621"/>
                <a:ext cx="69" cy="73"/>
              </a:xfrm>
              <a:custGeom>
                <a:avLst/>
                <a:gdLst/>
                <a:ahLst/>
                <a:cxnLst>
                  <a:cxn ang="0">
                    <a:pos x="7" y="145"/>
                  </a:cxn>
                  <a:cxn ang="0">
                    <a:pos x="0" y="141"/>
                  </a:cxn>
                  <a:cxn ang="0">
                    <a:pos x="134" y="0"/>
                  </a:cxn>
                  <a:cxn ang="0">
                    <a:pos x="140" y="4"/>
                  </a:cxn>
                  <a:cxn ang="0">
                    <a:pos x="7" y="145"/>
                  </a:cxn>
                </a:cxnLst>
                <a:rect l="0" t="0" r="r" b="b"/>
                <a:pathLst>
                  <a:path w="140" h="145">
                    <a:moveTo>
                      <a:pt x="7" y="145"/>
                    </a:moveTo>
                    <a:lnTo>
                      <a:pt x="0" y="141"/>
                    </a:lnTo>
                    <a:lnTo>
                      <a:pt x="134" y="0"/>
                    </a:lnTo>
                    <a:lnTo>
                      <a:pt x="140" y="4"/>
                    </a:lnTo>
                    <a:lnTo>
                      <a:pt x="7" y="145"/>
                    </a:lnTo>
                    <a:close/>
                  </a:path>
                </a:pathLst>
              </a:custGeom>
              <a:solidFill>
                <a:srgbClr val="B9B949"/>
              </a:solidFill>
              <a:ln w="9525">
                <a:noFill/>
                <a:round/>
                <a:headEnd/>
                <a:tailEnd/>
              </a:ln>
            </p:spPr>
            <p:txBody>
              <a:bodyPr/>
              <a:lstStyle/>
              <a:p>
                <a:pPr algn="ctr">
                  <a:defRPr/>
                </a:pPr>
                <a:endParaRPr lang="en-US" b="1">
                  <a:latin typeface="+mn-lt"/>
                </a:endParaRPr>
              </a:p>
            </p:txBody>
          </p:sp>
          <p:sp>
            <p:nvSpPr>
              <p:cNvPr id="583" name="Freeform 119"/>
              <p:cNvSpPr>
                <a:spLocks/>
              </p:cNvSpPr>
              <p:nvPr/>
            </p:nvSpPr>
            <p:spPr bwMode="auto">
              <a:xfrm>
                <a:off x="1142" y="1620"/>
                <a:ext cx="70" cy="72"/>
              </a:xfrm>
              <a:custGeom>
                <a:avLst/>
                <a:gdLst/>
                <a:ahLst/>
                <a:cxnLst>
                  <a:cxn ang="0">
                    <a:pos x="7" y="145"/>
                  </a:cxn>
                  <a:cxn ang="0">
                    <a:pos x="0" y="141"/>
                  </a:cxn>
                  <a:cxn ang="0">
                    <a:pos x="135" y="0"/>
                  </a:cxn>
                  <a:cxn ang="0">
                    <a:pos x="141" y="4"/>
                  </a:cxn>
                  <a:cxn ang="0">
                    <a:pos x="7" y="145"/>
                  </a:cxn>
                </a:cxnLst>
                <a:rect l="0" t="0" r="r" b="b"/>
                <a:pathLst>
                  <a:path w="141" h="145">
                    <a:moveTo>
                      <a:pt x="7" y="145"/>
                    </a:moveTo>
                    <a:lnTo>
                      <a:pt x="0" y="141"/>
                    </a:lnTo>
                    <a:lnTo>
                      <a:pt x="135" y="0"/>
                    </a:lnTo>
                    <a:lnTo>
                      <a:pt x="141" y="4"/>
                    </a:lnTo>
                    <a:lnTo>
                      <a:pt x="7" y="145"/>
                    </a:lnTo>
                    <a:close/>
                  </a:path>
                </a:pathLst>
              </a:custGeom>
              <a:solidFill>
                <a:srgbClr val="B8B849"/>
              </a:solidFill>
              <a:ln w="9525">
                <a:noFill/>
                <a:round/>
                <a:headEnd/>
                <a:tailEnd/>
              </a:ln>
            </p:spPr>
            <p:txBody>
              <a:bodyPr/>
              <a:lstStyle/>
              <a:p>
                <a:pPr algn="ctr">
                  <a:defRPr/>
                </a:pPr>
                <a:endParaRPr lang="en-US" b="1">
                  <a:latin typeface="+mn-lt"/>
                </a:endParaRPr>
              </a:p>
            </p:txBody>
          </p:sp>
          <p:sp>
            <p:nvSpPr>
              <p:cNvPr id="584" name="Freeform 120"/>
              <p:cNvSpPr>
                <a:spLocks/>
              </p:cNvSpPr>
              <p:nvPr/>
            </p:nvSpPr>
            <p:spPr bwMode="auto">
              <a:xfrm>
                <a:off x="1139" y="1618"/>
                <a:ext cx="68" cy="72"/>
              </a:xfrm>
              <a:custGeom>
                <a:avLst/>
                <a:gdLst/>
                <a:ahLst/>
                <a:cxnLst>
                  <a:cxn ang="0">
                    <a:pos x="6" y="144"/>
                  </a:cxn>
                  <a:cxn ang="0">
                    <a:pos x="0" y="139"/>
                  </a:cxn>
                  <a:cxn ang="0">
                    <a:pos x="135" y="0"/>
                  </a:cxn>
                  <a:cxn ang="0">
                    <a:pos x="141" y="3"/>
                  </a:cxn>
                  <a:cxn ang="0">
                    <a:pos x="6" y="144"/>
                  </a:cxn>
                </a:cxnLst>
                <a:rect l="0" t="0" r="r" b="b"/>
                <a:pathLst>
                  <a:path w="141" h="144">
                    <a:moveTo>
                      <a:pt x="6" y="144"/>
                    </a:moveTo>
                    <a:lnTo>
                      <a:pt x="0" y="139"/>
                    </a:lnTo>
                    <a:lnTo>
                      <a:pt x="135" y="0"/>
                    </a:lnTo>
                    <a:lnTo>
                      <a:pt x="141" y="3"/>
                    </a:lnTo>
                    <a:lnTo>
                      <a:pt x="6" y="144"/>
                    </a:lnTo>
                    <a:close/>
                  </a:path>
                </a:pathLst>
              </a:custGeom>
              <a:solidFill>
                <a:srgbClr val="B7B748"/>
              </a:solidFill>
              <a:ln w="9525">
                <a:noFill/>
                <a:round/>
                <a:headEnd/>
                <a:tailEnd/>
              </a:ln>
            </p:spPr>
            <p:txBody>
              <a:bodyPr/>
              <a:lstStyle/>
              <a:p>
                <a:pPr algn="ctr">
                  <a:defRPr/>
                </a:pPr>
                <a:endParaRPr lang="en-US" b="1">
                  <a:latin typeface="+mn-lt"/>
                </a:endParaRPr>
              </a:p>
            </p:txBody>
          </p:sp>
          <p:sp>
            <p:nvSpPr>
              <p:cNvPr id="585" name="Freeform 121"/>
              <p:cNvSpPr>
                <a:spLocks/>
              </p:cNvSpPr>
              <p:nvPr/>
            </p:nvSpPr>
            <p:spPr bwMode="auto">
              <a:xfrm>
                <a:off x="1117" y="1616"/>
                <a:ext cx="90" cy="96"/>
              </a:xfrm>
              <a:custGeom>
                <a:avLst/>
                <a:gdLst/>
                <a:ahLst/>
                <a:cxnLst>
                  <a:cxn ang="0">
                    <a:pos x="43" y="160"/>
                  </a:cxn>
                  <a:cxn ang="0">
                    <a:pos x="0" y="139"/>
                  </a:cxn>
                  <a:cxn ang="0">
                    <a:pos x="140" y="0"/>
                  </a:cxn>
                  <a:cxn ang="0">
                    <a:pos x="178" y="21"/>
                  </a:cxn>
                  <a:cxn ang="0">
                    <a:pos x="43" y="160"/>
                  </a:cxn>
                </a:cxnLst>
                <a:rect l="0" t="0" r="r" b="b"/>
                <a:pathLst>
                  <a:path w="178" h="160">
                    <a:moveTo>
                      <a:pt x="43" y="160"/>
                    </a:moveTo>
                    <a:lnTo>
                      <a:pt x="0" y="139"/>
                    </a:lnTo>
                    <a:lnTo>
                      <a:pt x="140" y="0"/>
                    </a:lnTo>
                    <a:lnTo>
                      <a:pt x="178" y="21"/>
                    </a:lnTo>
                    <a:lnTo>
                      <a:pt x="43" y="160"/>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586" name="Freeform 122"/>
              <p:cNvSpPr>
                <a:spLocks/>
              </p:cNvSpPr>
              <p:nvPr/>
            </p:nvSpPr>
            <p:spPr bwMode="auto">
              <a:xfrm>
                <a:off x="1133" y="1616"/>
                <a:ext cx="71" cy="71"/>
              </a:xfrm>
              <a:custGeom>
                <a:avLst/>
                <a:gdLst/>
                <a:ahLst/>
                <a:cxnLst>
                  <a:cxn ang="0">
                    <a:pos x="8" y="143"/>
                  </a:cxn>
                  <a:cxn ang="0">
                    <a:pos x="0" y="141"/>
                  </a:cxn>
                  <a:cxn ang="0">
                    <a:pos x="136" y="0"/>
                  </a:cxn>
                  <a:cxn ang="0">
                    <a:pos x="143" y="4"/>
                  </a:cxn>
                  <a:cxn ang="0">
                    <a:pos x="8" y="143"/>
                  </a:cxn>
                </a:cxnLst>
                <a:rect l="0" t="0" r="r" b="b"/>
                <a:pathLst>
                  <a:path w="143" h="143">
                    <a:moveTo>
                      <a:pt x="8" y="143"/>
                    </a:moveTo>
                    <a:lnTo>
                      <a:pt x="0" y="141"/>
                    </a:lnTo>
                    <a:lnTo>
                      <a:pt x="136" y="0"/>
                    </a:lnTo>
                    <a:lnTo>
                      <a:pt x="143" y="4"/>
                    </a:lnTo>
                    <a:lnTo>
                      <a:pt x="8" y="143"/>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587" name="Freeform 123"/>
              <p:cNvSpPr>
                <a:spLocks/>
              </p:cNvSpPr>
              <p:nvPr/>
            </p:nvSpPr>
            <p:spPr bwMode="auto">
              <a:xfrm>
                <a:off x="1133" y="1616"/>
                <a:ext cx="70" cy="70"/>
              </a:xfrm>
              <a:custGeom>
                <a:avLst/>
                <a:gdLst/>
                <a:ahLst/>
                <a:cxnLst>
                  <a:cxn ang="0">
                    <a:pos x="6" y="145"/>
                  </a:cxn>
                  <a:cxn ang="0">
                    <a:pos x="0" y="141"/>
                  </a:cxn>
                  <a:cxn ang="0">
                    <a:pos x="136" y="0"/>
                  </a:cxn>
                  <a:cxn ang="0">
                    <a:pos x="142" y="4"/>
                  </a:cxn>
                  <a:cxn ang="0">
                    <a:pos x="6" y="145"/>
                  </a:cxn>
                </a:cxnLst>
                <a:rect l="0" t="0" r="r" b="b"/>
                <a:pathLst>
                  <a:path w="142" h="145">
                    <a:moveTo>
                      <a:pt x="6" y="145"/>
                    </a:moveTo>
                    <a:lnTo>
                      <a:pt x="0" y="141"/>
                    </a:lnTo>
                    <a:lnTo>
                      <a:pt x="136" y="0"/>
                    </a:lnTo>
                    <a:lnTo>
                      <a:pt x="142" y="4"/>
                    </a:lnTo>
                    <a:lnTo>
                      <a:pt x="6" y="145"/>
                    </a:lnTo>
                    <a:close/>
                  </a:path>
                </a:pathLst>
              </a:custGeom>
              <a:solidFill>
                <a:srgbClr val="B5B547"/>
              </a:solidFill>
              <a:ln w="9525">
                <a:noFill/>
                <a:round/>
                <a:headEnd/>
                <a:tailEnd/>
              </a:ln>
            </p:spPr>
            <p:txBody>
              <a:bodyPr/>
              <a:lstStyle/>
              <a:p>
                <a:pPr algn="ctr">
                  <a:defRPr/>
                </a:pPr>
                <a:endParaRPr lang="en-US" b="1">
                  <a:latin typeface="+mn-lt"/>
                </a:endParaRPr>
              </a:p>
            </p:txBody>
          </p:sp>
          <p:sp>
            <p:nvSpPr>
              <p:cNvPr id="588" name="Freeform 124"/>
              <p:cNvSpPr>
                <a:spLocks/>
              </p:cNvSpPr>
              <p:nvPr/>
            </p:nvSpPr>
            <p:spPr bwMode="auto">
              <a:xfrm>
                <a:off x="1128" y="1616"/>
                <a:ext cx="72" cy="69"/>
              </a:xfrm>
              <a:custGeom>
                <a:avLst/>
                <a:gdLst/>
                <a:ahLst/>
                <a:cxnLst>
                  <a:cxn ang="0">
                    <a:pos x="7" y="143"/>
                  </a:cxn>
                  <a:cxn ang="0">
                    <a:pos x="0" y="139"/>
                  </a:cxn>
                  <a:cxn ang="0">
                    <a:pos x="137" y="0"/>
                  </a:cxn>
                  <a:cxn ang="0">
                    <a:pos x="143" y="2"/>
                  </a:cxn>
                  <a:cxn ang="0">
                    <a:pos x="7" y="143"/>
                  </a:cxn>
                </a:cxnLst>
                <a:rect l="0" t="0" r="r" b="b"/>
                <a:pathLst>
                  <a:path w="143" h="143">
                    <a:moveTo>
                      <a:pt x="7" y="143"/>
                    </a:moveTo>
                    <a:lnTo>
                      <a:pt x="0" y="139"/>
                    </a:lnTo>
                    <a:lnTo>
                      <a:pt x="137" y="0"/>
                    </a:lnTo>
                    <a:lnTo>
                      <a:pt x="143" y="2"/>
                    </a:lnTo>
                    <a:lnTo>
                      <a:pt x="7" y="143"/>
                    </a:lnTo>
                    <a:close/>
                  </a:path>
                </a:pathLst>
              </a:custGeom>
              <a:solidFill>
                <a:srgbClr val="B4B447"/>
              </a:solidFill>
              <a:ln w="9525">
                <a:noFill/>
                <a:round/>
                <a:headEnd/>
                <a:tailEnd/>
              </a:ln>
            </p:spPr>
            <p:txBody>
              <a:bodyPr/>
              <a:lstStyle/>
              <a:p>
                <a:pPr algn="ctr">
                  <a:defRPr/>
                </a:pPr>
                <a:endParaRPr lang="en-US" b="1">
                  <a:latin typeface="+mn-lt"/>
                </a:endParaRPr>
              </a:p>
            </p:txBody>
          </p:sp>
          <p:sp>
            <p:nvSpPr>
              <p:cNvPr id="589" name="Freeform 125"/>
              <p:cNvSpPr>
                <a:spLocks/>
              </p:cNvSpPr>
              <p:nvPr/>
            </p:nvSpPr>
            <p:spPr bwMode="auto">
              <a:xfrm>
                <a:off x="1125" y="1616"/>
                <a:ext cx="68" cy="67"/>
              </a:xfrm>
              <a:custGeom>
                <a:avLst/>
                <a:gdLst/>
                <a:ahLst/>
                <a:cxnLst>
                  <a:cxn ang="0">
                    <a:pos x="7" y="142"/>
                  </a:cxn>
                  <a:cxn ang="0">
                    <a:pos x="0" y="139"/>
                  </a:cxn>
                  <a:cxn ang="0">
                    <a:pos x="138" y="0"/>
                  </a:cxn>
                  <a:cxn ang="0">
                    <a:pos x="144" y="3"/>
                  </a:cxn>
                  <a:cxn ang="0">
                    <a:pos x="7" y="142"/>
                  </a:cxn>
                </a:cxnLst>
                <a:rect l="0" t="0" r="r" b="b"/>
                <a:pathLst>
                  <a:path w="144" h="142">
                    <a:moveTo>
                      <a:pt x="7" y="142"/>
                    </a:moveTo>
                    <a:lnTo>
                      <a:pt x="0" y="139"/>
                    </a:lnTo>
                    <a:lnTo>
                      <a:pt x="138" y="0"/>
                    </a:lnTo>
                    <a:lnTo>
                      <a:pt x="144" y="3"/>
                    </a:lnTo>
                    <a:lnTo>
                      <a:pt x="7" y="142"/>
                    </a:lnTo>
                    <a:close/>
                  </a:path>
                </a:pathLst>
              </a:custGeom>
              <a:solidFill>
                <a:srgbClr val="B3B346"/>
              </a:solidFill>
              <a:ln w="9525">
                <a:noFill/>
                <a:round/>
                <a:headEnd/>
                <a:tailEnd/>
              </a:ln>
            </p:spPr>
            <p:txBody>
              <a:bodyPr/>
              <a:lstStyle/>
              <a:p>
                <a:pPr algn="ctr">
                  <a:defRPr/>
                </a:pPr>
                <a:endParaRPr lang="en-US" b="1">
                  <a:latin typeface="+mn-lt"/>
                </a:endParaRPr>
              </a:p>
            </p:txBody>
          </p:sp>
          <p:sp>
            <p:nvSpPr>
              <p:cNvPr id="590" name="Freeform 126"/>
              <p:cNvSpPr>
                <a:spLocks/>
              </p:cNvSpPr>
              <p:nvPr/>
            </p:nvSpPr>
            <p:spPr bwMode="auto">
              <a:xfrm>
                <a:off x="1120" y="1616"/>
                <a:ext cx="72" cy="65"/>
              </a:xfrm>
              <a:custGeom>
                <a:avLst/>
                <a:gdLst/>
                <a:ahLst/>
                <a:cxnLst>
                  <a:cxn ang="0">
                    <a:pos x="7" y="143"/>
                  </a:cxn>
                  <a:cxn ang="0">
                    <a:pos x="0" y="139"/>
                  </a:cxn>
                  <a:cxn ang="0">
                    <a:pos x="139" y="0"/>
                  </a:cxn>
                  <a:cxn ang="0">
                    <a:pos x="145" y="4"/>
                  </a:cxn>
                  <a:cxn ang="0">
                    <a:pos x="7" y="143"/>
                  </a:cxn>
                </a:cxnLst>
                <a:rect l="0" t="0" r="r" b="b"/>
                <a:pathLst>
                  <a:path w="145" h="143">
                    <a:moveTo>
                      <a:pt x="7" y="143"/>
                    </a:moveTo>
                    <a:lnTo>
                      <a:pt x="0" y="139"/>
                    </a:lnTo>
                    <a:lnTo>
                      <a:pt x="139" y="0"/>
                    </a:lnTo>
                    <a:lnTo>
                      <a:pt x="145" y="4"/>
                    </a:lnTo>
                    <a:lnTo>
                      <a:pt x="7" y="143"/>
                    </a:lnTo>
                    <a:close/>
                  </a:path>
                </a:pathLst>
              </a:custGeom>
              <a:solidFill>
                <a:srgbClr val="B2B246"/>
              </a:solidFill>
              <a:ln w="9525">
                <a:noFill/>
                <a:round/>
                <a:headEnd/>
                <a:tailEnd/>
              </a:ln>
            </p:spPr>
            <p:txBody>
              <a:bodyPr/>
              <a:lstStyle/>
              <a:p>
                <a:pPr algn="ctr">
                  <a:defRPr/>
                </a:pPr>
                <a:endParaRPr lang="en-US" b="1">
                  <a:latin typeface="+mn-lt"/>
                </a:endParaRPr>
              </a:p>
            </p:txBody>
          </p:sp>
          <p:sp>
            <p:nvSpPr>
              <p:cNvPr id="591" name="Freeform 127"/>
              <p:cNvSpPr>
                <a:spLocks/>
              </p:cNvSpPr>
              <p:nvPr/>
            </p:nvSpPr>
            <p:spPr bwMode="auto">
              <a:xfrm>
                <a:off x="1117" y="1616"/>
                <a:ext cx="73" cy="63"/>
              </a:xfrm>
              <a:custGeom>
                <a:avLst/>
                <a:gdLst/>
                <a:ahLst/>
                <a:cxnLst>
                  <a:cxn ang="0">
                    <a:pos x="8" y="143"/>
                  </a:cxn>
                  <a:cxn ang="0">
                    <a:pos x="0" y="139"/>
                  </a:cxn>
                  <a:cxn ang="0">
                    <a:pos x="140" y="0"/>
                  </a:cxn>
                  <a:cxn ang="0">
                    <a:pos x="147" y="4"/>
                  </a:cxn>
                  <a:cxn ang="0">
                    <a:pos x="8" y="143"/>
                  </a:cxn>
                </a:cxnLst>
                <a:rect l="0" t="0" r="r" b="b"/>
                <a:pathLst>
                  <a:path w="147" h="143">
                    <a:moveTo>
                      <a:pt x="8" y="143"/>
                    </a:moveTo>
                    <a:lnTo>
                      <a:pt x="0" y="139"/>
                    </a:lnTo>
                    <a:lnTo>
                      <a:pt x="140" y="0"/>
                    </a:lnTo>
                    <a:lnTo>
                      <a:pt x="147" y="4"/>
                    </a:lnTo>
                    <a:lnTo>
                      <a:pt x="8" y="143"/>
                    </a:lnTo>
                    <a:close/>
                  </a:path>
                </a:pathLst>
              </a:custGeom>
              <a:solidFill>
                <a:srgbClr val="B1B146"/>
              </a:solidFill>
              <a:ln w="9525">
                <a:noFill/>
                <a:round/>
                <a:headEnd/>
                <a:tailEnd/>
              </a:ln>
            </p:spPr>
            <p:txBody>
              <a:bodyPr/>
              <a:lstStyle/>
              <a:p>
                <a:pPr algn="ctr">
                  <a:defRPr/>
                </a:pPr>
                <a:endParaRPr lang="en-US" b="1">
                  <a:latin typeface="+mn-lt"/>
                </a:endParaRPr>
              </a:p>
            </p:txBody>
          </p:sp>
          <p:sp>
            <p:nvSpPr>
              <p:cNvPr id="592" name="Freeform 128"/>
              <p:cNvSpPr>
                <a:spLocks/>
              </p:cNvSpPr>
              <p:nvPr/>
            </p:nvSpPr>
            <p:spPr bwMode="auto">
              <a:xfrm>
                <a:off x="1096" y="1600"/>
                <a:ext cx="93" cy="77"/>
              </a:xfrm>
              <a:custGeom>
                <a:avLst/>
                <a:gdLst/>
                <a:ahLst/>
                <a:cxnLst>
                  <a:cxn ang="0">
                    <a:pos x="43" y="154"/>
                  </a:cxn>
                  <a:cxn ang="0">
                    <a:pos x="0" y="138"/>
                  </a:cxn>
                  <a:cxn ang="0">
                    <a:pos x="143" y="0"/>
                  </a:cxn>
                  <a:cxn ang="0">
                    <a:pos x="183" y="15"/>
                  </a:cxn>
                  <a:cxn ang="0">
                    <a:pos x="43" y="154"/>
                  </a:cxn>
                </a:cxnLst>
                <a:rect l="0" t="0" r="r" b="b"/>
                <a:pathLst>
                  <a:path w="183" h="154">
                    <a:moveTo>
                      <a:pt x="43" y="154"/>
                    </a:moveTo>
                    <a:lnTo>
                      <a:pt x="0" y="138"/>
                    </a:lnTo>
                    <a:lnTo>
                      <a:pt x="143" y="0"/>
                    </a:lnTo>
                    <a:lnTo>
                      <a:pt x="183" y="15"/>
                    </a:lnTo>
                    <a:lnTo>
                      <a:pt x="43" y="154"/>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593" name="Freeform 129"/>
              <p:cNvSpPr>
                <a:spLocks/>
              </p:cNvSpPr>
              <p:nvPr/>
            </p:nvSpPr>
            <p:spPr bwMode="auto">
              <a:xfrm>
                <a:off x="1114" y="1616"/>
                <a:ext cx="73" cy="61"/>
              </a:xfrm>
              <a:custGeom>
                <a:avLst/>
                <a:gdLst/>
                <a:ahLst/>
                <a:cxnLst>
                  <a:cxn ang="0">
                    <a:pos x="6" y="141"/>
                  </a:cxn>
                  <a:cxn ang="0">
                    <a:pos x="0" y="139"/>
                  </a:cxn>
                  <a:cxn ang="0">
                    <a:pos x="139" y="0"/>
                  </a:cxn>
                  <a:cxn ang="0">
                    <a:pos x="146" y="2"/>
                  </a:cxn>
                  <a:cxn ang="0">
                    <a:pos x="6" y="141"/>
                  </a:cxn>
                </a:cxnLst>
                <a:rect l="0" t="0" r="r" b="b"/>
                <a:pathLst>
                  <a:path w="146" h="141">
                    <a:moveTo>
                      <a:pt x="6" y="141"/>
                    </a:moveTo>
                    <a:lnTo>
                      <a:pt x="0" y="139"/>
                    </a:lnTo>
                    <a:lnTo>
                      <a:pt x="139" y="0"/>
                    </a:lnTo>
                    <a:lnTo>
                      <a:pt x="146" y="2"/>
                    </a:lnTo>
                    <a:lnTo>
                      <a:pt x="6" y="141"/>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594" name="Freeform 130"/>
              <p:cNvSpPr>
                <a:spLocks/>
              </p:cNvSpPr>
              <p:nvPr/>
            </p:nvSpPr>
            <p:spPr bwMode="auto">
              <a:xfrm>
                <a:off x="1108" y="1616"/>
                <a:ext cx="73" cy="60"/>
              </a:xfrm>
              <a:custGeom>
                <a:avLst/>
                <a:gdLst/>
                <a:ahLst/>
                <a:cxnLst>
                  <a:cxn ang="0">
                    <a:pos x="8" y="141"/>
                  </a:cxn>
                  <a:cxn ang="0">
                    <a:pos x="0" y="138"/>
                  </a:cxn>
                  <a:cxn ang="0">
                    <a:pos x="141" y="0"/>
                  </a:cxn>
                  <a:cxn ang="0">
                    <a:pos x="147" y="2"/>
                  </a:cxn>
                  <a:cxn ang="0">
                    <a:pos x="8" y="141"/>
                  </a:cxn>
                </a:cxnLst>
                <a:rect l="0" t="0" r="r" b="b"/>
                <a:pathLst>
                  <a:path w="147" h="141">
                    <a:moveTo>
                      <a:pt x="8" y="141"/>
                    </a:moveTo>
                    <a:lnTo>
                      <a:pt x="0" y="138"/>
                    </a:lnTo>
                    <a:lnTo>
                      <a:pt x="141" y="0"/>
                    </a:lnTo>
                    <a:lnTo>
                      <a:pt x="147" y="2"/>
                    </a:lnTo>
                    <a:lnTo>
                      <a:pt x="8" y="141"/>
                    </a:lnTo>
                    <a:close/>
                  </a:path>
                </a:pathLst>
              </a:custGeom>
              <a:solidFill>
                <a:srgbClr val="AFAF45"/>
              </a:solidFill>
              <a:ln w="9525">
                <a:noFill/>
                <a:round/>
                <a:headEnd/>
                <a:tailEnd/>
              </a:ln>
            </p:spPr>
            <p:txBody>
              <a:bodyPr/>
              <a:lstStyle/>
              <a:p>
                <a:pPr algn="ctr">
                  <a:defRPr/>
                </a:pPr>
                <a:endParaRPr lang="en-US" b="1">
                  <a:latin typeface="+mn-lt"/>
                </a:endParaRPr>
              </a:p>
            </p:txBody>
          </p:sp>
          <p:sp>
            <p:nvSpPr>
              <p:cNvPr id="595" name="Freeform 131"/>
              <p:cNvSpPr>
                <a:spLocks/>
              </p:cNvSpPr>
              <p:nvPr/>
            </p:nvSpPr>
            <p:spPr bwMode="auto">
              <a:xfrm>
                <a:off x="1106" y="1616"/>
                <a:ext cx="74" cy="58"/>
              </a:xfrm>
              <a:custGeom>
                <a:avLst/>
                <a:gdLst/>
                <a:ahLst/>
                <a:cxnLst>
                  <a:cxn ang="0">
                    <a:pos x="8" y="141"/>
                  </a:cxn>
                  <a:cxn ang="0">
                    <a:pos x="0" y="139"/>
                  </a:cxn>
                  <a:cxn ang="0">
                    <a:pos x="142" y="0"/>
                  </a:cxn>
                  <a:cxn ang="0">
                    <a:pos x="149" y="3"/>
                  </a:cxn>
                  <a:cxn ang="0">
                    <a:pos x="8" y="141"/>
                  </a:cxn>
                </a:cxnLst>
                <a:rect l="0" t="0" r="r" b="b"/>
                <a:pathLst>
                  <a:path w="149" h="141">
                    <a:moveTo>
                      <a:pt x="8" y="141"/>
                    </a:moveTo>
                    <a:lnTo>
                      <a:pt x="0" y="139"/>
                    </a:lnTo>
                    <a:lnTo>
                      <a:pt x="142" y="0"/>
                    </a:lnTo>
                    <a:lnTo>
                      <a:pt x="149" y="3"/>
                    </a:lnTo>
                    <a:lnTo>
                      <a:pt x="8" y="141"/>
                    </a:lnTo>
                    <a:close/>
                  </a:path>
                </a:pathLst>
              </a:custGeom>
              <a:solidFill>
                <a:srgbClr val="AEAE45"/>
              </a:solidFill>
              <a:ln w="9525">
                <a:noFill/>
                <a:round/>
                <a:headEnd/>
                <a:tailEnd/>
              </a:ln>
            </p:spPr>
            <p:txBody>
              <a:bodyPr/>
              <a:lstStyle/>
              <a:p>
                <a:pPr algn="ctr">
                  <a:defRPr/>
                </a:pPr>
                <a:endParaRPr lang="en-US" b="1">
                  <a:latin typeface="+mn-lt"/>
                </a:endParaRPr>
              </a:p>
            </p:txBody>
          </p:sp>
          <p:sp>
            <p:nvSpPr>
              <p:cNvPr id="596" name="Freeform 132"/>
              <p:cNvSpPr>
                <a:spLocks/>
              </p:cNvSpPr>
              <p:nvPr/>
            </p:nvSpPr>
            <p:spPr bwMode="auto">
              <a:xfrm>
                <a:off x="1102" y="1616"/>
                <a:ext cx="75" cy="57"/>
              </a:xfrm>
              <a:custGeom>
                <a:avLst/>
                <a:gdLst/>
                <a:ahLst/>
                <a:cxnLst>
                  <a:cxn ang="0">
                    <a:pos x="7" y="141"/>
                  </a:cxn>
                  <a:cxn ang="0">
                    <a:pos x="0" y="137"/>
                  </a:cxn>
                  <a:cxn ang="0">
                    <a:pos x="142" y="0"/>
                  </a:cxn>
                  <a:cxn ang="0">
                    <a:pos x="149" y="2"/>
                  </a:cxn>
                  <a:cxn ang="0">
                    <a:pos x="7" y="141"/>
                  </a:cxn>
                </a:cxnLst>
                <a:rect l="0" t="0" r="r" b="b"/>
                <a:pathLst>
                  <a:path w="149" h="141">
                    <a:moveTo>
                      <a:pt x="7" y="141"/>
                    </a:moveTo>
                    <a:lnTo>
                      <a:pt x="0" y="137"/>
                    </a:lnTo>
                    <a:lnTo>
                      <a:pt x="142" y="0"/>
                    </a:lnTo>
                    <a:lnTo>
                      <a:pt x="149" y="2"/>
                    </a:lnTo>
                    <a:lnTo>
                      <a:pt x="7" y="141"/>
                    </a:lnTo>
                    <a:close/>
                  </a:path>
                </a:pathLst>
              </a:custGeom>
              <a:solidFill>
                <a:srgbClr val="ADAD44"/>
              </a:solidFill>
              <a:ln w="9525">
                <a:noFill/>
                <a:round/>
                <a:headEnd/>
                <a:tailEnd/>
              </a:ln>
            </p:spPr>
            <p:txBody>
              <a:bodyPr/>
              <a:lstStyle/>
              <a:p>
                <a:pPr algn="ctr">
                  <a:defRPr/>
                </a:pPr>
                <a:endParaRPr lang="en-US" b="1">
                  <a:latin typeface="+mn-lt"/>
                </a:endParaRPr>
              </a:p>
            </p:txBody>
          </p:sp>
          <p:sp>
            <p:nvSpPr>
              <p:cNvPr id="597" name="Freeform 133"/>
              <p:cNvSpPr>
                <a:spLocks/>
              </p:cNvSpPr>
              <p:nvPr/>
            </p:nvSpPr>
            <p:spPr bwMode="auto">
              <a:xfrm>
                <a:off x="1096" y="1616"/>
                <a:ext cx="74" cy="56"/>
              </a:xfrm>
              <a:custGeom>
                <a:avLst/>
                <a:gdLst/>
                <a:ahLst/>
                <a:cxnLst>
                  <a:cxn ang="0">
                    <a:pos x="7" y="139"/>
                  </a:cxn>
                  <a:cxn ang="0">
                    <a:pos x="0" y="137"/>
                  </a:cxn>
                  <a:cxn ang="0">
                    <a:pos x="142" y="0"/>
                  </a:cxn>
                  <a:cxn ang="0">
                    <a:pos x="149" y="2"/>
                  </a:cxn>
                  <a:cxn ang="0">
                    <a:pos x="7" y="139"/>
                  </a:cxn>
                </a:cxnLst>
                <a:rect l="0" t="0" r="r" b="b"/>
                <a:pathLst>
                  <a:path w="149" h="139">
                    <a:moveTo>
                      <a:pt x="7" y="139"/>
                    </a:moveTo>
                    <a:lnTo>
                      <a:pt x="0" y="137"/>
                    </a:lnTo>
                    <a:lnTo>
                      <a:pt x="142" y="0"/>
                    </a:lnTo>
                    <a:lnTo>
                      <a:pt x="149" y="2"/>
                    </a:lnTo>
                    <a:lnTo>
                      <a:pt x="7" y="139"/>
                    </a:lnTo>
                    <a:close/>
                  </a:path>
                </a:pathLst>
              </a:custGeom>
              <a:solidFill>
                <a:srgbClr val="ACAC44"/>
              </a:solidFill>
              <a:ln w="9525">
                <a:noFill/>
                <a:round/>
                <a:headEnd/>
                <a:tailEnd/>
              </a:ln>
            </p:spPr>
            <p:txBody>
              <a:bodyPr/>
              <a:lstStyle/>
              <a:p>
                <a:pPr algn="ctr">
                  <a:defRPr/>
                </a:pPr>
                <a:endParaRPr lang="en-US" b="1">
                  <a:latin typeface="+mn-lt"/>
                </a:endParaRPr>
              </a:p>
            </p:txBody>
          </p:sp>
          <p:sp>
            <p:nvSpPr>
              <p:cNvPr id="598" name="Freeform 134"/>
              <p:cNvSpPr>
                <a:spLocks/>
              </p:cNvSpPr>
              <p:nvPr/>
            </p:nvSpPr>
            <p:spPr bwMode="auto">
              <a:xfrm>
                <a:off x="1096" y="1600"/>
                <a:ext cx="75" cy="62"/>
              </a:xfrm>
              <a:custGeom>
                <a:avLst/>
                <a:gdLst/>
                <a:ahLst/>
                <a:cxnLst>
                  <a:cxn ang="0">
                    <a:pos x="7" y="141"/>
                  </a:cxn>
                  <a:cxn ang="0">
                    <a:pos x="0" y="138"/>
                  </a:cxn>
                  <a:cxn ang="0">
                    <a:pos x="143" y="0"/>
                  </a:cxn>
                  <a:cxn ang="0">
                    <a:pos x="149" y="4"/>
                  </a:cxn>
                  <a:cxn ang="0">
                    <a:pos x="7" y="141"/>
                  </a:cxn>
                </a:cxnLst>
                <a:rect l="0" t="0" r="r" b="b"/>
                <a:pathLst>
                  <a:path w="149" h="141">
                    <a:moveTo>
                      <a:pt x="7" y="141"/>
                    </a:moveTo>
                    <a:lnTo>
                      <a:pt x="0" y="138"/>
                    </a:lnTo>
                    <a:lnTo>
                      <a:pt x="143" y="0"/>
                    </a:lnTo>
                    <a:lnTo>
                      <a:pt x="149" y="4"/>
                    </a:lnTo>
                    <a:lnTo>
                      <a:pt x="7" y="141"/>
                    </a:lnTo>
                    <a:close/>
                  </a:path>
                </a:pathLst>
              </a:custGeom>
              <a:solidFill>
                <a:srgbClr val="ABAB44"/>
              </a:solidFill>
              <a:ln w="9525">
                <a:noFill/>
                <a:round/>
                <a:headEnd/>
                <a:tailEnd/>
              </a:ln>
            </p:spPr>
            <p:txBody>
              <a:bodyPr/>
              <a:lstStyle/>
              <a:p>
                <a:pPr algn="ctr">
                  <a:defRPr/>
                </a:pPr>
                <a:endParaRPr lang="en-US" b="1">
                  <a:latin typeface="+mn-lt"/>
                </a:endParaRPr>
              </a:p>
            </p:txBody>
          </p:sp>
          <p:sp>
            <p:nvSpPr>
              <p:cNvPr id="599" name="Freeform 135"/>
              <p:cNvSpPr>
                <a:spLocks/>
              </p:cNvSpPr>
              <p:nvPr/>
            </p:nvSpPr>
            <p:spPr bwMode="auto">
              <a:xfrm>
                <a:off x="1071" y="1595"/>
                <a:ext cx="94" cy="67"/>
              </a:xfrm>
              <a:custGeom>
                <a:avLst/>
                <a:gdLst/>
                <a:ahLst/>
                <a:cxnLst>
                  <a:cxn ang="0">
                    <a:pos x="47" y="149"/>
                  </a:cxn>
                  <a:cxn ang="0">
                    <a:pos x="0" y="136"/>
                  </a:cxn>
                  <a:cxn ang="0">
                    <a:pos x="149" y="0"/>
                  </a:cxn>
                  <a:cxn ang="0">
                    <a:pos x="190" y="11"/>
                  </a:cxn>
                  <a:cxn ang="0">
                    <a:pos x="47" y="149"/>
                  </a:cxn>
                </a:cxnLst>
                <a:rect l="0" t="0" r="r" b="b"/>
                <a:pathLst>
                  <a:path w="190" h="149">
                    <a:moveTo>
                      <a:pt x="47" y="149"/>
                    </a:moveTo>
                    <a:lnTo>
                      <a:pt x="0" y="136"/>
                    </a:lnTo>
                    <a:lnTo>
                      <a:pt x="149" y="0"/>
                    </a:lnTo>
                    <a:lnTo>
                      <a:pt x="190" y="11"/>
                    </a:lnTo>
                    <a:lnTo>
                      <a:pt x="47" y="149"/>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600" name="Freeform 136"/>
              <p:cNvSpPr>
                <a:spLocks/>
              </p:cNvSpPr>
              <p:nvPr/>
            </p:nvSpPr>
            <p:spPr bwMode="auto">
              <a:xfrm>
                <a:off x="1091" y="1599"/>
                <a:ext cx="76" cy="63"/>
              </a:xfrm>
              <a:custGeom>
                <a:avLst/>
                <a:gdLst/>
                <a:ahLst/>
                <a:cxnLst>
                  <a:cxn ang="0">
                    <a:pos x="8" y="140"/>
                  </a:cxn>
                  <a:cxn ang="0">
                    <a:pos x="0" y="138"/>
                  </a:cxn>
                  <a:cxn ang="0">
                    <a:pos x="144" y="0"/>
                  </a:cxn>
                  <a:cxn ang="0">
                    <a:pos x="151" y="2"/>
                  </a:cxn>
                  <a:cxn ang="0">
                    <a:pos x="8" y="140"/>
                  </a:cxn>
                </a:cxnLst>
                <a:rect l="0" t="0" r="r" b="b"/>
                <a:pathLst>
                  <a:path w="151" h="140">
                    <a:moveTo>
                      <a:pt x="8" y="140"/>
                    </a:moveTo>
                    <a:lnTo>
                      <a:pt x="0" y="138"/>
                    </a:lnTo>
                    <a:lnTo>
                      <a:pt x="144" y="0"/>
                    </a:lnTo>
                    <a:lnTo>
                      <a:pt x="151" y="2"/>
                    </a:lnTo>
                    <a:lnTo>
                      <a:pt x="8" y="140"/>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601" name="Freeform 137"/>
              <p:cNvSpPr>
                <a:spLocks/>
              </p:cNvSpPr>
              <p:nvPr/>
            </p:nvSpPr>
            <p:spPr bwMode="auto">
              <a:xfrm>
                <a:off x="1088" y="1598"/>
                <a:ext cx="75" cy="64"/>
              </a:xfrm>
              <a:custGeom>
                <a:avLst/>
                <a:gdLst/>
                <a:ahLst/>
                <a:cxnLst>
                  <a:cxn ang="0">
                    <a:pos x="8" y="139"/>
                  </a:cxn>
                  <a:cxn ang="0">
                    <a:pos x="0" y="137"/>
                  </a:cxn>
                  <a:cxn ang="0">
                    <a:pos x="145" y="0"/>
                  </a:cxn>
                  <a:cxn ang="0">
                    <a:pos x="152" y="1"/>
                  </a:cxn>
                  <a:cxn ang="0">
                    <a:pos x="8" y="139"/>
                  </a:cxn>
                </a:cxnLst>
                <a:rect l="0" t="0" r="r" b="b"/>
                <a:pathLst>
                  <a:path w="152" h="139">
                    <a:moveTo>
                      <a:pt x="8" y="139"/>
                    </a:moveTo>
                    <a:lnTo>
                      <a:pt x="0" y="137"/>
                    </a:lnTo>
                    <a:lnTo>
                      <a:pt x="145" y="0"/>
                    </a:lnTo>
                    <a:lnTo>
                      <a:pt x="152" y="1"/>
                    </a:lnTo>
                    <a:lnTo>
                      <a:pt x="8" y="139"/>
                    </a:lnTo>
                    <a:close/>
                  </a:path>
                </a:pathLst>
              </a:custGeom>
              <a:solidFill>
                <a:srgbClr val="A9A943"/>
              </a:solidFill>
              <a:ln w="9525">
                <a:noFill/>
                <a:round/>
                <a:headEnd/>
                <a:tailEnd/>
              </a:ln>
            </p:spPr>
            <p:txBody>
              <a:bodyPr/>
              <a:lstStyle/>
              <a:p>
                <a:pPr algn="ctr">
                  <a:defRPr/>
                </a:pPr>
                <a:endParaRPr lang="en-US" b="1">
                  <a:latin typeface="+mn-lt"/>
                </a:endParaRPr>
              </a:p>
            </p:txBody>
          </p:sp>
          <p:sp>
            <p:nvSpPr>
              <p:cNvPr id="602" name="Freeform 138"/>
              <p:cNvSpPr>
                <a:spLocks/>
              </p:cNvSpPr>
              <p:nvPr/>
            </p:nvSpPr>
            <p:spPr bwMode="auto">
              <a:xfrm>
                <a:off x="1083" y="1597"/>
                <a:ext cx="76" cy="65"/>
              </a:xfrm>
              <a:custGeom>
                <a:avLst/>
                <a:gdLst/>
                <a:ahLst/>
                <a:cxnLst>
                  <a:cxn ang="0">
                    <a:pos x="7" y="139"/>
                  </a:cxn>
                  <a:cxn ang="0">
                    <a:pos x="0" y="137"/>
                  </a:cxn>
                  <a:cxn ang="0">
                    <a:pos x="145" y="0"/>
                  </a:cxn>
                  <a:cxn ang="0">
                    <a:pos x="152" y="2"/>
                  </a:cxn>
                  <a:cxn ang="0">
                    <a:pos x="7" y="139"/>
                  </a:cxn>
                </a:cxnLst>
                <a:rect l="0" t="0" r="r" b="b"/>
                <a:pathLst>
                  <a:path w="152" h="139">
                    <a:moveTo>
                      <a:pt x="7" y="139"/>
                    </a:moveTo>
                    <a:lnTo>
                      <a:pt x="0" y="137"/>
                    </a:lnTo>
                    <a:lnTo>
                      <a:pt x="145" y="0"/>
                    </a:lnTo>
                    <a:lnTo>
                      <a:pt x="152" y="2"/>
                    </a:lnTo>
                    <a:lnTo>
                      <a:pt x="7" y="139"/>
                    </a:lnTo>
                    <a:close/>
                  </a:path>
                </a:pathLst>
              </a:custGeom>
              <a:solidFill>
                <a:srgbClr val="A8A843"/>
              </a:solidFill>
              <a:ln w="9525">
                <a:noFill/>
                <a:round/>
                <a:headEnd/>
                <a:tailEnd/>
              </a:ln>
            </p:spPr>
            <p:txBody>
              <a:bodyPr/>
              <a:lstStyle/>
              <a:p>
                <a:pPr algn="ctr">
                  <a:defRPr/>
                </a:pPr>
                <a:endParaRPr lang="en-US" b="1">
                  <a:latin typeface="+mn-lt"/>
                </a:endParaRPr>
              </a:p>
            </p:txBody>
          </p:sp>
          <p:sp>
            <p:nvSpPr>
              <p:cNvPr id="603" name="Freeform 139"/>
              <p:cNvSpPr>
                <a:spLocks/>
              </p:cNvSpPr>
              <p:nvPr/>
            </p:nvSpPr>
            <p:spPr bwMode="auto">
              <a:xfrm>
                <a:off x="1080" y="1596"/>
                <a:ext cx="77" cy="66"/>
              </a:xfrm>
              <a:custGeom>
                <a:avLst/>
                <a:gdLst/>
                <a:ahLst/>
                <a:cxnLst>
                  <a:cxn ang="0">
                    <a:pos x="8" y="139"/>
                  </a:cxn>
                  <a:cxn ang="0">
                    <a:pos x="0" y="137"/>
                  </a:cxn>
                  <a:cxn ang="0">
                    <a:pos x="147" y="0"/>
                  </a:cxn>
                  <a:cxn ang="0">
                    <a:pos x="153" y="2"/>
                  </a:cxn>
                  <a:cxn ang="0">
                    <a:pos x="8" y="139"/>
                  </a:cxn>
                </a:cxnLst>
                <a:rect l="0" t="0" r="r" b="b"/>
                <a:pathLst>
                  <a:path w="153" h="139">
                    <a:moveTo>
                      <a:pt x="8" y="139"/>
                    </a:moveTo>
                    <a:lnTo>
                      <a:pt x="0" y="137"/>
                    </a:lnTo>
                    <a:lnTo>
                      <a:pt x="147" y="0"/>
                    </a:lnTo>
                    <a:lnTo>
                      <a:pt x="153" y="2"/>
                    </a:lnTo>
                    <a:lnTo>
                      <a:pt x="8" y="139"/>
                    </a:lnTo>
                    <a:close/>
                  </a:path>
                </a:pathLst>
              </a:custGeom>
              <a:solidFill>
                <a:srgbClr val="A7A742"/>
              </a:solidFill>
              <a:ln w="9525">
                <a:noFill/>
                <a:round/>
                <a:headEnd/>
                <a:tailEnd/>
              </a:ln>
            </p:spPr>
            <p:txBody>
              <a:bodyPr/>
              <a:lstStyle/>
              <a:p>
                <a:pPr algn="ctr">
                  <a:defRPr/>
                </a:pPr>
                <a:endParaRPr lang="en-US" b="1">
                  <a:latin typeface="+mn-lt"/>
                </a:endParaRPr>
              </a:p>
            </p:txBody>
          </p:sp>
          <p:sp>
            <p:nvSpPr>
              <p:cNvPr id="604" name="Freeform 140"/>
              <p:cNvSpPr>
                <a:spLocks/>
              </p:cNvSpPr>
              <p:nvPr/>
            </p:nvSpPr>
            <p:spPr bwMode="auto">
              <a:xfrm>
                <a:off x="1076" y="1596"/>
                <a:ext cx="77" cy="66"/>
              </a:xfrm>
              <a:custGeom>
                <a:avLst/>
                <a:gdLst/>
                <a:ahLst/>
                <a:cxnLst>
                  <a:cxn ang="0">
                    <a:pos x="8" y="139"/>
                  </a:cxn>
                  <a:cxn ang="0">
                    <a:pos x="0" y="137"/>
                  </a:cxn>
                  <a:cxn ang="0">
                    <a:pos x="147" y="0"/>
                  </a:cxn>
                  <a:cxn ang="0">
                    <a:pos x="155" y="2"/>
                  </a:cxn>
                  <a:cxn ang="0">
                    <a:pos x="8" y="139"/>
                  </a:cxn>
                </a:cxnLst>
                <a:rect l="0" t="0" r="r" b="b"/>
                <a:pathLst>
                  <a:path w="155" h="139">
                    <a:moveTo>
                      <a:pt x="8" y="139"/>
                    </a:moveTo>
                    <a:lnTo>
                      <a:pt x="0" y="137"/>
                    </a:lnTo>
                    <a:lnTo>
                      <a:pt x="147" y="0"/>
                    </a:lnTo>
                    <a:lnTo>
                      <a:pt x="155" y="2"/>
                    </a:lnTo>
                    <a:lnTo>
                      <a:pt x="8" y="139"/>
                    </a:lnTo>
                    <a:close/>
                  </a:path>
                </a:pathLst>
              </a:custGeom>
              <a:solidFill>
                <a:srgbClr val="A6A642"/>
              </a:solidFill>
              <a:ln w="9525">
                <a:noFill/>
                <a:round/>
                <a:headEnd/>
                <a:tailEnd/>
              </a:ln>
            </p:spPr>
            <p:txBody>
              <a:bodyPr/>
              <a:lstStyle/>
              <a:p>
                <a:pPr algn="ctr">
                  <a:defRPr/>
                </a:pPr>
                <a:endParaRPr lang="en-US" b="1">
                  <a:latin typeface="+mn-lt"/>
                </a:endParaRPr>
              </a:p>
            </p:txBody>
          </p:sp>
          <p:sp>
            <p:nvSpPr>
              <p:cNvPr id="605" name="Freeform 141"/>
              <p:cNvSpPr>
                <a:spLocks/>
              </p:cNvSpPr>
              <p:nvPr/>
            </p:nvSpPr>
            <p:spPr bwMode="auto">
              <a:xfrm>
                <a:off x="1071" y="1595"/>
                <a:ext cx="80" cy="67"/>
              </a:xfrm>
              <a:custGeom>
                <a:avLst/>
                <a:gdLst/>
                <a:ahLst/>
                <a:cxnLst>
                  <a:cxn ang="0">
                    <a:pos x="8" y="139"/>
                  </a:cxn>
                  <a:cxn ang="0">
                    <a:pos x="0" y="136"/>
                  </a:cxn>
                  <a:cxn ang="0">
                    <a:pos x="149" y="0"/>
                  </a:cxn>
                  <a:cxn ang="0">
                    <a:pos x="155" y="2"/>
                  </a:cxn>
                  <a:cxn ang="0">
                    <a:pos x="8" y="139"/>
                  </a:cxn>
                </a:cxnLst>
                <a:rect l="0" t="0" r="r" b="b"/>
                <a:pathLst>
                  <a:path w="155" h="139">
                    <a:moveTo>
                      <a:pt x="8" y="139"/>
                    </a:moveTo>
                    <a:lnTo>
                      <a:pt x="0" y="136"/>
                    </a:lnTo>
                    <a:lnTo>
                      <a:pt x="149" y="0"/>
                    </a:lnTo>
                    <a:lnTo>
                      <a:pt x="155" y="2"/>
                    </a:lnTo>
                    <a:lnTo>
                      <a:pt x="8" y="139"/>
                    </a:lnTo>
                    <a:close/>
                  </a:path>
                </a:pathLst>
              </a:custGeom>
              <a:solidFill>
                <a:srgbClr val="A5A541"/>
              </a:solidFill>
              <a:ln w="9525">
                <a:noFill/>
                <a:round/>
                <a:headEnd/>
                <a:tailEnd/>
              </a:ln>
            </p:spPr>
            <p:txBody>
              <a:bodyPr/>
              <a:lstStyle/>
              <a:p>
                <a:pPr algn="ctr">
                  <a:defRPr/>
                </a:pPr>
                <a:endParaRPr lang="en-US" b="1">
                  <a:latin typeface="+mn-lt"/>
                </a:endParaRPr>
              </a:p>
            </p:txBody>
          </p:sp>
          <p:sp>
            <p:nvSpPr>
              <p:cNvPr id="606" name="Freeform 142"/>
              <p:cNvSpPr>
                <a:spLocks/>
              </p:cNvSpPr>
              <p:nvPr/>
            </p:nvSpPr>
            <p:spPr bwMode="auto">
              <a:xfrm>
                <a:off x="1046" y="1592"/>
                <a:ext cx="98" cy="70"/>
              </a:xfrm>
              <a:custGeom>
                <a:avLst/>
                <a:gdLst/>
                <a:ahLst/>
                <a:cxnLst>
                  <a:cxn ang="0">
                    <a:pos x="47" y="141"/>
                  </a:cxn>
                  <a:cxn ang="0">
                    <a:pos x="0" y="133"/>
                  </a:cxn>
                  <a:cxn ang="0">
                    <a:pos x="151" y="0"/>
                  </a:cxn>
                  <a:cxn ang="0">
                    <a:pos x="196" y="5"/>
                  </a:cxn>
                  <a:cxn ang="0">
                    <a:pos x="47" y="141"/>
                  </a:cxn>
                </a:cxnLst>
                <a:rect l="0" t="0" r="r" b="b"/>
                <a:pathLst>
                  <a:path w="196" h="141">
                    <a:moveTo>
                      <a:pt x="47" y="141"/>
                    </a:moveTo>
                    <a:lnTo>
                      <a:pt x="0" y="133"/>
                    </a:lnTo>
                    <a:lnTo>
                      <a:pt x="151" y="0"/>
                    </a:lnTo>
                    <a:lnTo>
                      <a:pt x="196" y="5"/>
                    </a:lnTo>
                    <a:lnTo>
                      <a:pt x="47" y="141"/>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607" name="Freeform 143"/>
              <p:cNvSpPr>
                <a:spLocks/>
              </p:cNvSpPr>
              <p:nvPr/>
            </p:nvSpPr>
            <p:spPr bwMode="auto">
              <a:xfrm>
                <a:off x="1068" y="1595"/>
                <a:ext cx="79" cy="67"/>
              </a:xfrm>
              <a:custGeom>
                <a:avLst/>
                <a:gdLst/>
                <a:ahLst/>
                <a:cxnLst>
                  <a:cxn ang="0">
                    <a:pos x="7" y="136"/>
                  </a:cxn>
                  <a:cxn ang="0">
                    <a:pos x="0" y="136"/>
                  </a:cxn>
                  <a:cxn ang="0">
                    <a:pos x="148" y="0"/>
                  </a:cxn>
                  <a:cxn ang="0">
                    <a:pos x="156" y="0"/>
                  </a:cxn>
                  <a:cxn ang="0">
                    <a:pos x="7" y="136"/>
                  </a:cxn>
                </a:cxnLst>
                <a:rect l="0" t="0" r="r" b="b"/>
                <a:pathLst>
                  <a:path w="156" h="136">
                    <a:moveTo>
                      <a:pt x="7" y="136"/>
                    </a:moveTo>
                    <a:lnTo>
                      <a:pt x="0" y="136"/>
                    </a:lnTo>
                    <a:lnTo>
                      <a:pt x="148" y="0"/>
                    </a:lnTo>
                    <a:lnTo>
                      <a:pt x="156" y="0"/>
                    </a:lnTo>
                    <a:lnTo>
                      <a:pt x="7" y="136"/>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608" name="Freeform 144"/>
              <p:cNvSpPr>
                <a:spLocks/>
              </p:cNvSpPr>
              <p:nvPr/>
            </p:nvSpPr>
            <p:spPr bwMode="auto">
              <a:xfrm>
                <a:off x="1064" y="1594"/>
                <a:ext cx="78" cy="68"/>
              </a:xfrm>
              <a:custGeom>
                <a:avLst/>
                <a:gdLst/>
                <a:ahLst/>
                <a:cxnLst>
                  <a:cxn ang="0">
                    <a:pos x="8" y="138"/>
                  </a:cxn>
                  <a:cxn ang="0">
                    <a:pos x="0" y="136"/>
                  </a:cxn>
                  <a:cxn ang="0">
                    <a:pos x="148" y="0"/>
                  </a:cxn>
                  <a:cxn ang="0">
                    <a:pos x="156" y="2"/>
                  </a:cxn>
                  <a:cxn ang="0">
                    <a:pos x="8" y="138"/>
                  </a:cxn>
                </a:cxnLst>
                <a:rect l="0" t="0" r="r" b="b"/>
                <a:pathLst>
                  <a:path w="156" h="138">
                    <a:moveTo>
                      <a:pt x="8" y="138"/>
                    </a:moveTo>
                    <a:lnTo>
                      <a:pt x="0" y="136"/>
                    </a:lnTo>
                    <a:lnTo>
                      <a:pt x="148" y="0"/>
                    </a:lnTo>
                    <a:lnTo>
                      <a:pt x="156" y="2"/>
                    </a:lnTo>
                    <a:lnTo>
                      <a:pt x="8" y="138"/>
                    </a:lnTo>
                    <a:close/>
                  </a:path>
                </a:pathLst>
              </a:custGeom>
              <a:solidFill>
                <a:srgbClr val="A3A340"/>
              </a:solidFill>
              <a:ln w="9525">
                <a:noFill/>
                <a:round/>
                <a:headEnd/>
                <a:tailEnd/>
              </a:ln>
            </p:spPr>
            <p:txBody>
              <a:bodyPr/>
              <a:lstStyle/>
              <a:p>
                <a:pPr algn="ctr">
                  <a:defRPr/>
                </a:pPr>
                <a:endParaRPr lang="en-US" b="1">
                  <a:latin typeface="+mn-lt"/>
                </a:endParaRPr>
              </a:p>
            </p:txBody>
          </p:sp>
          <p:sp>
            <p:nvSpPr>
              <p:cNvPr id="609" name="Freeform 145"/>
              <p:cNvSpPr>
                <a:spLocks/>
              </p:cNvSpPr>
              <p:nvPr/>
            </p:nvSpPr>
            <p:spPr bwMode="auto">
              <a:xfrm>
                <a:off x="1059" y="1593"/>
                <a:ext cx="80" cy="68"/>
              </a:xfrm>
              <a:custGeom>
                <a:avLst/>
                <a:gdLst/>
                <a:ahLst/>
                <a:cxnLst>
                  <a:cxn ang="0">
                    <a:pos x="9" y="138"/>
                  </a:cxn>
                  <a:cxn ang="0">
                    <a:pos x="0" y="136"/>
                  </a:cxn>
                  <a:cxn ang="0">
                    <a:pos x="149" y="0"/>
                  </a:cxn>
                  <a:cxn ang="0">
                    <a:pos x="157" y="2"/>
                  </a:cxn>
                  <a:cxn ang="0">
                    <a:pos x="9" y="138"/>
                  </a:cxn>
                </a:cxnLst>
                <a:rect l="0" t="0" r="r" b="b"/>
                <a:pathLst>
                  <a:path w="157" h="138">
                    <a:moveTo>
                      <a:pt x="9" y="138"/>
                    </a:moveTo>
                    <a:lnTo>
                      <a:pt x="0" y="136"/>
                    </a:lnTo>
                    <a:lnTo>
                      <a:pt x="149" y="0"/>
                    </a:lnTo>
                    <a:lnTo>
                      <a:pt x="157" y="2"/>
                    </a:lnTo>
                    <a:lnTo>
                      <a:pt x="9" y="138"/>
                    </a:lnTo>
                    <a:close/>
                  </a:path>
                </a:pathLst>
              </a:custGeom>
              <a:solidFill>
                <a:srgbClr val="A2A240"/>
              </a:solidFill>
              <a:ln w="9525">
                <a:noFill/>
                <a:round/>
                <a:headEnd/>
                <a:tailEnd/>
              </a:ln>
            </p:spPr>
            <p:txBody>
              <a:bodyPr/>
              <a:lstStyle/>
              <a:p>
                <a:pPr algn="ctr">
                  <a:defRPr/>
                </a:pPr>
                <a:endParaRPr lang="en-US" b="1">
                  <a:latin typeface="+mn-lt"/>
                </a:endParaRPr>
              </a:p>
            </p:txBody>
          </p:sp>
          <p:sp>
            <p:nvSpPr>
              <p:cNvPr id="610" name="Freeform 146"/>
              <p:cNvSpPr>
                <a:spLocks/>
              </p:cNvSpPr>
              <p:nvPr/>
            </p:nvSpPr>
            <p:spPr bwMode="auto">
              <a:xfrm>
                <a:off x="1056" y="1593"/>
                <a:ext cx="80" cy="67"/>
              </a:xfrm>
              <a:custGeom>
                <a:avLst/>
                <a:gdLst/>
                <a:ahLst/>
                <a:cxnLst>
                  <a:cxn ang="0">
                    <a:pos x="8" y="136"/>
                  </a:cxn>
                  <a:cxn ang="0">
                    <a:pos x="0" y="136"/>
                  </a:cxn>
                  <a:cxn ang="0">
                    <a:pos x="151" y="0"/>
                  </a:cxn>
                  <a:cxn ang="0">
                    <a:pos x="157" y="0"/>
                  </a:cxn>
                  <a:cxn ang="0">
                    <a:pos x="8" y="136"/>
                  </a:cxn>
                </a:cxnLst>
                <a:rect l="0" t="0" r="r" b="b"/>
                <a:pathLst>
                  <a:path w="157" h="136">
                    <a:moveTo>
                      <a:pt x="8" y="136"/>
                    </a:moveTo>
                    <a:lnTo>
                      <a:pt x="0" y="136"/>
                    </a:lnTo>
                    <a:lnTo>
                      <a:pt x="151" y="0"/>
                    </a:lnTo>
                    <a:lnTo>
                      <a:pt x="157" y="0"/>
                    </a:lnTo>
                    <a:lnTo>
                      <a:pt x="8" y="136"/>
                    </a:lnTo>
                    <a:close/>
                  </a:path>
                </a:pathLst>
              </a:custGeom>
              <a:solidFill>
                <a:srgbClr val="A1A13F"/>
              </a:solidFill>
              <a:ln w="9525">
                <a:noFill/>
                <a:round/>
                <a:headEnd/>
                <a:tailEnd/>
              </a:ln>
            </p:spPr>
            <p:txBody>
              <a:bodyPr/>
              <a:lstStyle/>
              <a:p>
                <a:pPr algn="ctr">
                  <a:defRPr/>
                </a:pPr>
                <a:endParaRPr lang="en-US" b="1">
                  <a:latin typeface="+mn-lt"/>
                </a:endParaRPr>
              </a:p>
            </p:txBody>
          </p:sp>
          <p:sp>
            <p:nvSpPr>
              <p:cNvPr id="611" name="Freeform 147"/>
              <p:cNvSpPr>
                <a:spLocks/>
              </p:cNvSpPr>
              <p:nvPr/>
            </p:nvSpPr>
            <p:spPr bwMode="auto">
              <a:xfrm>
                <a:off x="1052" y="1592"/>
                <a:ext cx="80" cy="68"/>
              </a:xfrm>
              <a:custGeom>
                <a:avLst/>
                <a:gdLst/>
                <a:ahLst/>
                <a:cxnLst>
                  <a:cxn ang="0">
                    <a:pos x="8" y="137"/>
                  </a:cxn>
                  <a:cxn ang="0">
                    <a:pos x="0" y="135"/>
                  </a:cxn>
                  <a:cxn ang="0">
                    <a:pos x="152" y="0"/>
                  </a:cxn>
                  <a:cxn ang="0">
                    <a:pos x="159" y="1"/>
                  </a:cxn>
                  <a:cxn ang="0">
                    <a:pos x="8" y="137"/>
                  </a:cxn>
                </a:cxnLst>
                <a:rect l="0" t="0" r="r" b="b"/>
                <a:pathLst>
                  <a:path w="159" h="137">
                    <a:moveTo>
                      <a:pt x="8" y="137"/>
                    </a:moveTo>
                    <a:lnTo>
                      <a:pt x="0" y="135"/>
                    </a:lnTo>
                    <a:lnTo>
                      <a:pt x="152" y="0"/>
                    </a:lnTo>
                    <a:lnTo>
                      <a:pt x="159" y="1"/>
                    </a:lnTo>
                    <a:lnTo>
                      <a:pt x="8" y="137"/>
                    </a:lnTo>
                    <a:close/>
                  </a:path>
                </a:pathLst>
              </a:custGeom>
              <a:solidFill>
                <a:srgbClr val="A0A03F"/>
              </a:solidFill>
              <a:ln w="9525">
                <a:noFill/>
                <a:round/>
                <a:headEnd/>
                <a:tailEnd/>
              </a:ln>
            </p:spPr>
            <p:txBody>
              <a:bodyPr/>
              <a:lstStyle/>
              <a:p>
                <a:pPr algn="ctr">
                  <a:defRPr/>
                </a:pPr>
                <a:endParaRPr lang="en-US" b="1">
                  <a:latin typeface="+mn-lt"/>
                </a:endParaRPr>
              </a:p>
            </p:txBody>
          </p:sp>
          <p:sp>
            <p:nvSpPr>
              <p:cNvPr id="612" name="Freeform 148"/>
              <p:cNvSpPr>
                <a:spLocks/>
              </p:cNvSpPr>
              <p:nvPr/>
            </p:nvSpPr>
            <p:spPr bwMode="auto">
              <a:xfrm>
                <a:off x="1046" y="1592"/>
                <a:ext cx="80" cy="68"/>
              </a:xfrm>
              <a:custGeom>
                <a:avLst/>
                <a:gdLst/>
                <a:ahLst/>
                <a:cxnLst>
                  <a:cxn ang="0">
                    <a:pos x="7" y="135"/>
                  </a:cxn>
                  <a:cxn ang="0">
                    <a:pos x="0" y="133"/>
                  </a:cxn>
                  <a:cxn ang="0">
                    <a:pos x="151" y="0"/>
                  </a:cxn>
                  <a:cxn ang="0">
                    <a:pos x="159" y="0"/>
                  </a:cxn>
                  <a:cxn ang="0">
                    <a:pos x="7" y="135"/>
                  </a:cxn>
                </a:cxnLst>
                <a:rect l="0" t="0" r="r" b="b"/>
                <a:pathLst>
                  <a:path w="159" h="135">
                    <a:moveTo>
                      <a:pt x="7" y="135"/>
                    </a:moveTo>
                    <a:lnTo>
                      <a:pt x="0" y="133"/>
                    </a:lnTo>
                    <a:lnTo>
                      <a:pt x="151" y="0"/>
                    </a:lnTo>
                    <a:lnTo>
                      <a:pt x="159" y="0"/>
                    </a:lnTo>
                    <a:lnTo>
                      <a:pt x="7" y="135"/>
                    </a:lnTo>
                    <a:close/>
                  </a:path>
                </a:pathLst>
              </a:custGeom>
              <a:solidFill>
                <a:srgbClr val="9F9F3F"/>
              </a:solidFill>
              <a:ln w="9525">
                <a:noFill/>
                <a:round/>
                <a:headEnd/>
                <a:tailEnd/>
              </a:ln>
            </p:spPr>
            <p:txBody>
              <a:bodyPr/>
              <a:lstStyle/>
              <a:p>
                <a:pPr algn="ctr">
                  <a:defRPr/>
                </a:pPr>
                <a:endParaRPr lang="en-US" b="1">
                  <a:latin typeface="+mn-lt"/>
                </a:endParaRPr>
              </a:p>
            </p:txBody>
          </p:sp>
          <p:sp>
            <p:nvSpPr>
              <p:cNvPr id="613" name="Freeform 149"/>
              <p:cNvSpPr>
                <a:spLocks/>
              </p:cNvSpPr>
              <p:nvPr/>
            </p:nvSpPr>
            <p:spPr bwMode="auto">
              <a:xfrm>
                <a:off x="1034" y="1591"/>
                <a:ext cx="93" cy="68"/>
              </a:xfrm>
              <a:custGeom>
                <a:avLst/>
                <a:gdLst/>
                <a:ahLst/>
                <a:cxnLst>
                  <a:cxn ang="0">
                    <a:pos x="25" y="135"/>
                  </a:cxn>
                  <a:cxn ang="0">
                    <a:pos x="0" y="133"/>
                  </a:cxn>
                  <a:cxn ang="0">
                    <a:pos x="154" y="0"/>
                  </a:cxn>
                  <a:cxn ang="0">
                    <a:pos x="176" y="2"/>
                  </a:cxn>
                  <a:cxn ang="0">
                    <a:pos x="25" y="135"/>
                  </a:cxn>
                </a:cxnLst>
                <a:rect l="0" t="0" r="r" b="b"/>
                <a:pathLst>
                  <a:path w="176" h="135">
                    <a:moveTo>
                      <a:pt x="25" y="135"/>
                    </a:moveTo>
                    <a:lnTo>
                      <a:pt x="0" y="133"/>
                    </a:lnTo>
                    <a:lnTo>
                      <a:pt x="154" y="0"/>
                    </a:lnTo>
                    <a:lnTo>
                      <a:pt x="176" y="2"/>
                    </a:lnTo>
                    <a:lnTo>
                      <a:pt x="25" y="135"/>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614" name="Freeform 150"/>
              <p:cNvSpPr>
                <a:spLocks/>
              </p:cNvSpPr>
              <p:nvPr/>
            </p:nvSpPr>
            <p:spPr bwMode="auto">
              <a:xfrm>
                <a:off x="1045" y="1591"/>
                <a:ext cx="80" cy="68"/>
              </a:xfrm>
              <a:custGeom>
                <a:avLst/>
                <a:gdLst/>
                <a:ahLst/>
                <a:cxnLst>
                  <a:cxn ang="0">
                    <a:pos x="7" y="135"/>
                  </a:cxn>
                  <a:cxn ang="0">
                    <a:pos x="0" y="135"/>
                  </a:cxn>
                  <a:cxn ang="0">
                    <a:pos x="153" y="0"/>
                  </a:cxn>
                  <a:cxn ang="0">
                    <a:pos x="158" y="2"/>
                  </a:cxn>
                  <a:cxn ang="0">
                    <a:pos x="7" y="135"/>
                  </a:cxn>
                </a:cxnLst>
                <a:rect l="0" t="0" r="r" b="b"/>
                <a:pathLst>
                  <a:path w="158" h="135">
                    <a:moveTo>
                      <a:pt x="7" y="135"/>
                    </a:moveTo>
                    <a:lnTo>
                      <a:pt x="0" y="135"/>
                    </a:lnTo>
                    <a:lnTo>
                      <a:pt x="153" y="0"/>
                    </a:lnTo>
                    <a:lnTo>
                      <a:pt x="158" y="2"/>
                    </a:lnTo>
                    <a:lnTo>
                      <a:pt x="7" y="135"/>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615" name="Freeform 151"/>
              <p:cNvSpPr>
                <a:spLocks/>
              </p:cNvSpPr>
              <p:nvPr/>
            </p:nvSpPr>
            <p:spPr bwMode="auto">
              <a:xfrm>
                <a:off x="1042" y="1591"/>
                <a:ext cx="80" cy="68"/>
              </a:xfrm>
              <a:custGeom>
                <a:avLst/>
                <a:gdLst/>
                <a:ahLst/>
                <a:cxnLst>
                  <a:cxn ang="0">
                    <a:pos x="6" y="135"/>
                  </a:cxn>
                  <a:cxn ang="0">
                    <a:pos x="0" y="135"/>
                  </a:cxn>
                  <a:cxn ang="0">
                    <a:pos x="153" y="0"/>
                  </a:cxn>
                  <a:cxn ang="0">
                    <a:pos x="159" y="0"/>
                  </a:cxn>
                  <a:cxn ang="0">
                    <a:pos x="6" y="135"/>
                  </a:cxn>
                </a:cxnLst>
                <a:rect l="0" t="0" r="r" b="b"/>
                <a:pathLst>
                  <a:path w="159" h="135">
                    <a:moveTo>
                      <a:pt x="6" y="135"/>
                    </a:moveTo>
                    <a:lnTo>
                      <a:pt x="0" y="135"/>
                    </a:lnTo>
                    <a:lnTo>
                      <a:pt x="153" y="0"/>
                    </a:lnTo>
                    <a:lnTo>
                      <a:pt x="159" y="0"/>
                    </a:lnTo>
                    <a:lnTo>
                      <a:pt x="6" y="135"/>
                    </a:lnTo>
                    <a:close/>
                  </a:path>
                </a:pathLst>
              </a:custGeom>
              <a:solidFill>
                <a:srgbClr val="9D9D3E"/>
              </a:solidFill>
              <a:ln w="9525">
                <a:noFill/>
                <a:round/>
                <a:headEnd/>
                <a:tailEnd/>
              </a:ln>
            </p:spPr>
            <p:txBody>
              <a:bodyPr/>
              <a:lstStyle/>
              <a:p>
                <a:pPr algn="ctr">
                  <a:defRPr/>
                </a:pPr>
                <a:endParaRPr lang="en-US" b="1">
                  <a:latin typeface="+mn-lt"/>
                </a:endParaRPr>
              </a:p>
            </p:txBody>
          </p:sp>
          <p:sp>
            <p:nvSpPr>
              <p:cNvPr id="616" name="Freeform 152"/>
              <p:cNvSpPr>
                <a:spLocks/>
              </p:cNvSpPr>
              <p:nvPr/>
            </p:nvSpPr>
            <p:spPr bwMode="auto">
              <a:xfrm>
                <a:off x="1039" y="1591"/>
                <a:ext cx="80" cy="68"/>
              </a:xfrm>
              <a:custGeom>
                <a:avLst/>
                <a:gdLst/>
                <a:ahLst/>
                <a:cxnLst>
                  <a:cxn ang="0">
                    <a:pos x="6" y="135"/>
                  </a:cxn>
                  <a:cxn ang="0">
                    <a:pos x="0" y="135"/>
                  </a:cxn>
                  <a:cxn ang="0">
                    <a:pos x="154" y="0"/>
                  </a:cxn>
                  <a:cxn ang="0">
                    <a:pos x="159" y="0"/>
                  </a:cxn>
                  <a:cxn ang="0">
                    <a:pos x="6" y="135"/>
                  </a:cxn>
                </a:cxnLst>
                <a:rect l="0" t="0" r="r" b="b"/>
                <a:pathLst>
                  <a:path w="159" h="135">
                    <a:moveTo>
                      <a:pt x="6" y="135"/>
                    </a:moveTo>
                    <a:lnTo>
                      <a:pt x="0" y="135"/>
                    </a:lnTo>
                    <a:lnTo>
                      <a:pt x="154" y="0"/>
                    </a:lnTo>
                    <a:lnTo>
                      <a:pt x="159" y="0"/>
                    </a:lnTo>
                    <a:lnTo>
                      <a:pt x="6" y="135"/>
                    </a:lnTo>
                    <a:close/>
                  </a:path>
                </a:pathLst>
              </a:custGeom>
              <a:solidFill>
                <a:srgbClr val="9C9C3E"/>
              </a:solidFill>
              <a:ln w="9525">
                <a:noFill/>
                <a:round/>
                <a:headEnd/>
                <a:tailEnd/>
              </a:ln>
            </p:spPr>
            <p:txBody>
              <a:bodyPr/>
              <a:lstStyle/>
              <a:p>
                <a:pPr algn="ctr">
                  <a:defRPr/>
                </a:pPr>
                <a:endParaRPr lang="en-US" b="1">
                  <a:latin typeface="+mn-lt"/>
                </a:endParaRPr>
              </a:p>
            </p:txBody>
          </p:sp>
          <p:sp>
            <p:nvSpPr>
              <p:cNvPr id="617" name="Freeform 153"/>
              <p:cNvSpPr>
                <a:spLocks/>
              </p:cNvSpPr>
              <p:nvPr/>
            </p:nvSpPr>
            <p:spPr bwMode="auto">
              <a:xfrm>
                <a:off x="1034" y="1591"/>
                <a:ext cx="80" cy="68"/>
              </a:xfrm>
              <a:custGeom>
                <a:avLst/>
                <a:gdLst/>
                <a:ahLst/>
                <a:cxnLst>
                  <a:cxn ang="0">
                    <a:pos x="6" y="135"/>
                  </a:cxn>
                  <a:cxn ang="0">
                    <a:pos x="0" y="133"/>
                  </a:cxn>
                  <a:cxn ang="0">
                    <a:pos x="154" y="0"/>
                  </a:cxn>
                  <a:cxn ang="0">
                    <a:pos x="160" y="0"/>
                  </a:cxn>
                  <a:cxn ang="0">
                    <a:pos x="6" y="135"/>
                  </a:cxn>
                </a:cxnLst>
                <a:rect l="0" t="0" r="r" b="b"/>
                <a:pathLst>
                  <a:path w="160" h="135">
                    <a:moveTo>
                      <a:pt x="6" y="135"/>
                    </a:moveTo>
                    <a:lnTo>
                      <a:pt x="0" y="133"/>
                    </a:lnTo>
                    <a:lnTo>
                      <a:pt x="154" y="0"/>
                    </a:lnTo>
                    <a:lnTo>
                      <a:pt x="160" y="0"/>
                    </a:lnTo>
                    <a:lnTo>
                      <a:pt x="6" y="135"/>
                    </a:lnTo>
                    <a:close/>
                  </a:path>
                </a:pathLst>
              </a:custGeom>
              <a:solidFill>
                <a:srgbClr val="9B9B3D"/>
              </a:solidFill>
              <a:ln w="9525">
                <a:noFill/>
                <a:round/>
                <a:headEnd/>
                <a:tailEnd/>
              </a:ln>
            </p:spPr>
            <p:txBody>
              <a:bodyPr/>
              <a:lstStyle/>
              <a:p>
                <a:pPr algn="ctr">
                  <a:defRPr/>
                </a:pPr>
                <a:endParaRPr lang="en-US" b="1">
                  <a:latin typeface="+mn-lt"/>
                </a:endParaRPr>
              </a:p>
            </p:txBody>
          </p:sp>
          <p:sp>
            <p:nvSpPr>
              <p:cNvPr id="618" name="Freeform 154"/>
              <p:cNvSpPr>
                <a:spLocks/>
              </p:cNvSpPr>
              <p:nvPr/>
            </p:nvSpPr>
            <p:spPr bwMode="auto">
              <a:xfrm>
                <a:off x="1021" y="1590"/>
                <a:ext cx="93" cy="68"/>
              </a:xfrm>
              <a:custGeom>
                <a:avLst/>
                <a:gdLst/>
                <a:ahLst/>
                <a:cxnLst>
                  <a:cxn ang="0">
                    <a:pos x="25" y="135"/>
                  </a:cxn>
                  <a:cxn ang="0">
                    <a:pos x="0" y="135"/>
                  </a:cxn>
                  <a:cxn ang="0">
                    <a:pos x="156" y="0"/>
                  </a:cxn>
                  <a:cxn ang="0">
                    <a:pos x="179" y="2"/>
                  </a:cxn>
                  <a:cxn ang="0">
                    <a:pos x="25" y="135"/>
                  </a:cxn>
                </a:cxnLst>
                <a:rect l="0" t="0" r="r" b="b"/>
                <a:pathLst>
                  <a:path w="179" h="135">
                    <a:moveTo>
                      <a:pt x="25" y="135"/>
                    </a:moveTo>
                    <a:lnTo>
                      <a:pt x="0" y="135"/>
                    </a:lnTo>
                    <a:lnTo>
                      <a:pt x="156" y="0"/>
                    </a:lnTo>
                    <a:lnTo>
                      <a:pt x="179" y="2"/>
                    </a:lnTo>
                    <a:lnTo>
                      <a:pt x="25" y="135"/>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619" name="Freeform 155"/>
              <p:cNvSpPr>
                <a:spLocks/>
              </p:cNvSpPr>
              <p:nvPr/>
            </p:nvSpPr>
            <p:spPr bwMode="auto">
              <a:xfrm>
                <a:off x="1032" y="1591"/>
                <a:ext cx="81" cy="67"/>
              </a:xfrm>
              <a:custGeom>
                <a:avLst/>
                <a:gdLst/>
                <a:ahLst/>
                <a:cxnLst>
                  <a:cxn ang="0">
                    <a:pos x="8" y="133"/>
                  </a:cxn>
                  <a:cxn ang="0">
                    <a:pos x="0" y="133"/>
                  </a:cxn>
                  <a:cxn ang="0">
                    <a:pos x="155" y="0"/>
                  </a:cxn>
                  <a:cxn ang="0">
                    <a:pos x="162" y="0"/>
                  </a:cxn>
                  <a:cxn ang="0">
                    <a:pos x="8" y="133"/>
                  </a:cxn>
                </a:cxnLst>
                <a:rect l="0" t="0" r="r" b="b"/>
                <a:pathLst>
                  <a:path w="162" h="133">
                    <a:moveTo>
                      <a:pt x="8" y="133"/>
                    </a:moveTo>
                    <a:lnTo>
                      <a:pt x="0" y="133"/>
                    </a:lnTo>
                    <a:lnTo>
                      <a:pt x="155" y="0"/>
                    </a:lnTo>
                    <a:lnTo>
                      <a:pt x="162" y="0"/>
                    </a:lnTo>
                    <a:lnTo>
                      <a:pt x="8" y="133"/>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620" name="Freeform 156"/>
              <p:cNvSpPr>
                <a:spLocks/>
              </p:cNvSpPr>
              <p:nvPr/>
            </p:nvSpPr>
            <p:spPr bwMode="auto">
              <a:xfrm>
                <a:off x="1027" y="1590"/>
                <a:ext cx="80" cy="68"/>
              </a:xfrm>
              <a:custGeom>
                <a:avLst/>
                <a:gdLst/>
                <a:ahLst/>
                <a:cxnLst>
                  <a:cxn ang="0">
                    <a:pos x="9" y="135"/>
                  </a:cxn>
                  <a:cxn ang="0">
                    <a:pos x="0" y="135"/>
                  </a:cxn>
                  <a:cxn ang="0">
                    <a:pos x="156" y="0"/>
                  </a:cxn>
                  <a:cxn ang="0">
                    <a:pos x="164" y="2"/>
                  </a:cxn>
                  <a:cxn ang="0">
                    <a:pos x="9" y="135"/>
                  </a:cxn>
                </a:cxnLst>
                <a:rect l="0" t="0" r="r" b="b"/>
                <a:pathLst>
                  <a:path w="164" h="135">
                    <a:moveTo>
                      <a:pt x="9" y="135"/>
                    </a:moveTo>
                    <a:lnTo>
                      <a:pt x="0" y="135"/>
                    </a:lnTo>
                    <a:lnTo>
                      <a:pt x="156" y="0"/>
                    </a:lnTo>
                    <a:lnTo>
                      <a:pt x="164" y="2"/>
                    </a:lnTo>
                    <a:lnTo>
                      <a:pt x="9" y="135"/>
                    </a:lnTo>
                    <a:close/>
                  </a:path>
                </a:pathLst>
              </a:custGeom>
              <a:solidFill>
                <a:srgbClr val="99993C"/>
              </a:solidFill>
              <a:ln w="9525">
                <a:noFill/>
                <a:round/>
                <a:headEnd/>
                <a:tailEnd/>
              </a:ln>
            </p:spPr>
            <p:txBody>
              <a:bodyPr/>
              <a:lstStyle/>
              <a:p>
                <a:pPr algn="ctr">
                  <a:defRPr/>
                </a:pPr>
                <a:endParaRPr lang="en-US" b="1">
                  <a:latin typeface="+mn-lt"/>
                </a:endParaRPr>
              </a:p>
            </p:txBody>
          </p:sp>
          <p:sp>
            <p:nvSpPr>
              <p:cNvPr id="621" name="Freeform 157"/>
              <p:cNvSpPr>
                <a:spLocks/>
              </p:cNvSpPr>
              <p:nvPr/>
            </p:nvSpPr>
            <p:spPr bwMode="auto">
              <a:xfrm>
                <a:off x="1021" y="1590"/>
                <a:ext cx="81" cy="68"/>
              </a:xfrm>
              <a:custGeom>
                <a:avLst/>
                <a:gdLst/>
                <a:ahLst/>
                <a:cxnLst>
                  <a:cxn ang="0">
                    <a:pos x="8" y="135"/>
                  </a:cxn>
                  <a:cxn ang="0">
                    <a:pos x="0" y="135"/>
                  </a:cxn>
                  <a:cxn ang="0">
                    <a:pos x="156" y="0"/>
                  </a:cxn>
                  <a:cxn ang="0">
                    <a:pos x="164" y="0"/>
                  </a:cxn>
                  <a:cxn ang="0">
                    <a:pos x="8" y="135"/>
                  </a:cxn>
                </a:cxnLst>
                <a:rect l="0" t="0" r="r" b="b"/>
                <a:pathLst>
                  <a:path w="164" h="135">
                    <a:moveTo>
                      <a:pt x="8" y="135"/>
                    </a:moveTo>
                    <a:lnTo>
                      <a:pt x="0" y="135"/>
                    </a:lnTo>
                    <a:lnTo>
                      <a:pt x="156" y="0"/>
                    </a:lnTo>
                    <a:lnTo>
                      <a:pt x="164" y="0"/>
                    </a:lnTo>
                    <a:lnTo>
                      <a:pt x="8" y="135"/>
                    </a:lnTo>
                    <a:close/>
                  </a:path>
                </a:pathLst>
              </a:custGeom>
              <a:solidFill>
                <a:srgbClr val="98983C"/>
              </a:solidFill>
              <a:ln w="9525">
                <a:noFill/>
                <a:round/>
                <a:headEnd/>
                <a:tailEnd/>
              </a:ln>
            </p:spPr>
            <p:txBody>
              <a:bodyPr/>
              <a:lstStyle/>
              <a:p>
                <a:pPr algn="ctr">
                  <a:defRPr/>
                </a:pPr>
                <a:endParaRPr lang="en-US" b="1">
                  <a:latin typeface="+mn-lt"/>
                </a:endParaRPr>
              </a:p>
            </p:txBody>
          </p:sp>
          <p:sp>
            <p:nvSpPr>
              <p:cNvPr id="622" name="Freeform 158"/>
              <p:cNvSpPr>
                <a:spLocks/>
              </p:cNvSpPr>
              <p:nvPr/>
            </p:nvSpPr>
            <p:spPr bwMode="auto">
              <a:xfrm>
                <a:off x="894" y="1673"/>
                <a:ext cx="742" cy="498"/>
              </a:xfrm>
              <a:custGeom>
                <a:avLst/>
                <a:gdLst/>
                <a:ahLst/>
                <a:cxnLst>
                  <a:cxn ang="0">
                    <a:pos x="457" y="0"/>
                  </a:cxn>
                  <a:cxn ang="0">
                    <a:pos x="385" y="10"/>
                  </a:cxn>
                  <a:cxn ang="0">
                    <a:pos x="295" y="39"/>
                  </a:cxn>
                  <a:cxn ang="0">
                    <a:pos x="213" y="86"/>
                  </a:cxn>
                  <a:cxn ang="0">
                    <a:pos x="141" y="147"/>
                  </a:cxn>
                  <a:cxn ang="0">
                    <a:pos x="82" y="219"/>
                  </a:cxn>
                  <a:cxn ang="0">
                    <a:pos x="59" y="262"/>
                  </a:cxn>
                  <a:cxn ang="0">
                    <a:pos x="39" y="305"/>
                  </a:cxn>
                  <a:cxn ang="0">
                    <a:pos x="22" y="351"/>
                  </a:cxn>
                  <a:cxn ang="0">
                    <a:pos x="10" y="397"/>
                  </a:cxn>
                  <a:cxn ang="0">
                    <a:pos x="3" y="448"/>
                  </a:cxn>
                  <a:cxn ang="0">
                    <a:pos x="0" y="498"/>
                  </a:cxn>
                  <a:cxn ang="0">
                    <a:pos x="3" y="550"/>
                  </a:cxn>
                  <a:cxn ang="0">
                    <a:pos x="10" y="600"/>
                  </a:cxn>
                  <a:cxn ang="0">
                    <a:pos x="22" y="646"/>
                  </a:cxn>
                  <a:cxn ang="0">
                    <a:pos x="39" y="692"/>
                  </a:cxn>
                  <a:cxn ang="0">
                    <a:pos x="59" y="735"/>
                  </a:cxn>
                  <a:cxn ang="0">
                    <a:pos x="82" y="778"/>
                  </a:cxn>
                  <a:cxn ang="0">
                    <a:pos x="141" y="850"/>
                  </a:cxn>
                  <a:cxn ang="0">
                    <a:pos x="213" y="911"/>
                  </a:cxn>
                  <a:cxn ang="0">
                    <a:pos x="295" y="958"/>
                  </a:cxn>
                  <a:cxn ang="0">
                    <a:pos x="385" y="987"/>
                  </a:cxn>
                  <a:cxn ang="0">
                    <a:pos x="457" y="997"/>
                  </a:cxn>
                  <a:cxn ang="0">
                    <a:pos x="507" y="997"/>
                  </a:cxn>
                  <a:cxn ang="0">
                    <a:pos x="579" y="987"/>
                  </a:cxn>
                  <a:cxn ang="0">
                    <a:pos x="669" y="958"/>
                  </a:cxn>
                  <a:cxn ang="0">
                    <a:pos x="751" y="911"/>
                  </a:cxn>
                  <a:cxn ang="0">
                    <a:pos x="823" y="850"/>
                  </a:cxn>
                  <a:cxn ang="0">
                    <a:pos x="882" y="778"/>
                  </a:cxn>
                  <a:cxn ang="0">
                    <a:pos x="905" y="735"/>
                  </a:cxn>
                  <a:cxn ang="0">
                    <a:pos x="925" y="692"/>
                  </a:cxn>
                  <a:cxn ang="0">
                    <a:pos x="942" y="646"/>
                  </a:cxn>
                  <a:cxn ang="0">
                    <a:pos x="955" y="600"/>
                  </a:cxn>
                  <a:cxn ang="0">
                    <a:pos x="961" y="550"/>
                  </a:cxn>
                  <a:cxn ang="0">
                    <a:pos x="964" y="498"/>
                  </a:cxn>
                  <a:cxn ang="0">
                    <a:pos x="961" y="448"/>
                  </a:cxn>
                  <a:cxn ang="0">
                    <a:pos x="955" y="397"/>
                  </a:cxn>
                  <a:cxn ang="0">
                    <a:pos x="942" y="351"/>
                  </a:cxn>
                  <a:cxn ang="0">
                    <a:pos x="925" y="305"/>
                  </a:cxn>
                  <a:cxn ang="0">
                    <a:pos x="905" y="262"/>
                  </a:cxn>
                  <a:cxn ang="0">
                    <a:pos x="882" y="219"/>
                  </a:cxn>
                  <a:cxn ang="0">
                    <a:pos x="823" y="147"/>
                  </a:cxn>
                  <a:cxn ang="0">
                    <a:pos x="751" y="86"/>
                  </a:cxn>
                  <a:cxn ang="0">
                    <a:pos x="669" y="39"/>
                  </a:cxn>
                  <a:cxn ang="0">
                    <a:pos x="579" y="10"/>
                  </a:cxn>
                  <a:cxn ang="0">
                    <a:pos x="507" y="0"/>
                  </a:cxn>
                </a:cxnLst>
                <a:rect l="0" t="0" r="r" b="b"/>
                <a:pathLst>
                  <a:path w="964" h="997">
                    <a:moveTo>
                      <a:pt x="482" y="0"/>
                    </a:moveTo>
                    <a:lnTo>
                      <a:pt x="457" y="0"/>
                    </a:lnTo>
                    <a:lnTo>
                      <a:pt x="433" y="2"/>
                    </a:lnTo>
                    <a:lnTo>
                      <a:pt x="385" y="10"/>
                    </a:lnTo>
                    <a:lnTo>
                      <a:pt x="339" y="23"/>
                    </a:lnTo>
                    <a:lnTo>
                      <a:pt x="295" y="39"/>
                    </a:lnTo>
                    <a:lnTo>
                      <a:pt x="252" y="60"/>
                    </a:lnTo>
                    <a:lnTo>
                      <a:pt x="213" y="86"/>
                    </a:lnTo>
                    <a:lnTo>
                      <a:pt x="176" y="114"/>
                    </a:lnTo>
                    <a:lnTo>
                      <a:pt x="141" y="147"/>
                    </a:lnTo>
                    <a:lnTo>
                      <a:pt x="110" y="182"/>
                    </a:lnTo>
                    <a:lnTo>
                      <a:pt x="82" y="219"/>
                    </a:lnTo>
                    <a:lnTo>
                      <a:pt x="70" y="240"/>
                    </a:lnTo>
                    <a:lnTo>
                      <a:pt x="59" y="262"/>
                    </a:lnTo>
                    <a:lnTo>
                      <a:pt x="48" y="282"/>
                    </a:lnTo>
                    <a:lnTo>
                      <a:pt x="39" y="305"/>
                    </a:lnTo>
                    <a:lnTo>
                      <a:pt x="30" y="327"/>
                    </a:lnTo>
                    <a:lnTo>
                      <a:pt x="22" y="351"/>
                    </a:lnTo>
                    <a:lnTo>
                      <a:pt x="16" y="373"/>
                    </a:lnTo>
                    <a:lnTo>
                      <a:pt x="10" y="397"/>
                    </a:lnTo>
                    <a:lnTo>
                      <a:pt x="7" y="423"/>
                    </a:lnTo>
                    <a:lnTo>
                      <a:pt x="3" y="448"/>
                    </a:lnTo>
                    <a:lnTo>
                      <a:pt x="0" y="473"/>
                    </a:lnTo>
                    <a:lnTo>
                      <a:pt x="0" y="498"/>
                    </a:lnTo>
                    <a:lnTo>
                      <a:pt x="0" y="524"/>
                    </a:lnTo>
                    <a:lnTo>
                      <a:pt x="3" y="550"/>
                    </a:lnTo>
                    <a:lnTo>
                      <a:pt x="7" y="574"/>
                    </a:lnTo>
                    <a:lnTo>
                      <a:pt x="10" y="600"/>
                    </a:lnTo>
                    <a:lnTo>
                      <a:pt x="16" y="624"/>
                    </a:lnTo>
                    <a:lnTo>
                      <a:pt x="22" y="646"/>
                    </a:lnTo>
                    <a:lnTo>
                      <a:pt x="30" y="670"/>
                    </a:lnTo>
                    <a:lnTo>
                      <a:pt x="39" y="692"/>
                    </a:lnTo>
                    <a:lnTo>
                      <a:pt x="48" y="715"/>
                    </a:lnTo>
                    <a:lnTo>
                      <a:pt x="59" y="735"/>
                    </a:lnTo>
                    <a:lnTo>
                      <a:pt x="70" y="757"/>
                    </a:lnTo>
                    <a:lnTo>
                      <a:pt x="82" y="778"/>
                    </a:lnTo>
                    <a:lnTo>
                      <a:pt x="110" y="815"/>
                    </a:lnTo>
                    <a:lnTo>
                      <a:pt x="141" y="850"/>
                    </a:lnTo>
                    <a:lnTo>
                      <a:pt x="176" y="884"/>
                    </a:lnTo>
                    <a:lnTo>
                      <a:pt x="213" y="911"/>
                    </a:lnTo>
                    <a:lnTo>
                      <a:pt x="252" y="937"/>
                    </a:lnTo>
                    <a:lnTo>
                      <a:pt x="295" y="958"/>
                    </a:lnTo>
                    <a:lnTo>
                      <a:pt x="339" y="974"/>
                    </a:lnTo>
                    <a:lnTo>
                      <a:pt x="385" y="987"/>
                    </a:lnTo>
                    <a:lnTo>
                      <a:pt x="433" y="995"/>
                    </a:lnTo>
                    <a:lnTo>
                      <a:pt x="457" y="997"/>
                    </a:lnTo>
                    <a:lnTo>
                      <a:pt x="482" y="997"/>
                    </a:lnTo>
                    <a:lnTo>
                      <a:pt x="507" y="997"/>
                    </a:lnTo>
                    <a:lnTo>
                      <a:pt x="532" y="995"/>
                    </a:lnTo>
                    <a:lnTo>
                      <a:pt x="579" y="987"/>
                    </a:lnTo>
                    <a:lnTo>
                      <a:pt x="626" y="974"/>
                    </a:lnTo>
                    <a:lnTo>
                      <a:pt x="669" y="958"/>
                    </a:lnTo>
                    <a:lnTo>
                      <a:pt x="712" y="937"/>
                    </a:lnTo>
                    <a:lnTo>
                      <a:pt x="751" y="911"/>
                    </a:lnTo>
                    <a:lnTo>
                      <a:pt x="788" y="884"/>
                    </a:lnTo>
                    <a:lnTo>
                      <a:pt x="823" y="850"/>
                    </a:lnTo>
                    <a:lnTo>
                      <a:pt x="854" y="815"/>
                    </a:lnTo>
                    <a:lnTo>
                      <a:pt x="882" y="778"/>
                    </a:lnTo>
                    <a:lnTo>
                      <a:pt x="894" y="757"/>
                    </a:lnTo>
                    <a:lnTo>
                      <a:pt x="905" y="735"/>
                    </a:lnTo>
                    <a:lnTo>
                      <a:pt x="916" y="715"/>
                    </a:lnTo>
                    <a:lnTo>
                      <a:pt x="925" y="692"/>
                    </a:lnTo>
                    <a:lnTo>
                      <a:pt x="935" y="670"/>
                    </a:lnTo>
                    <a:lnTo>
                      <a:pt x="942" y="646"/>
                    </a:lnTo>
                    <a:lnTo>
                      <a:pt x="948" y="624"/>
                    </a:lnTo>
                    <a:lnTo>
                      <a:pt x="955" y="600"/>
                    </a:lnTo>
                    <a:lnTo>
                      <a:pt x="958" y="574"/>
                    </a:lnTo>
                    <a:lnTo>
                      <a:pt x="961" y="550"/>
                    </a:lnTo>
                    <a:lnTo>
                      <a:pt x="964" y="524"/>
                    </a:lnTo>
                    <a:lnTo>
                      <a:pt x="964" y="498"/>
                    </a:lnTo>
                    <a:lnTo>
                      <a:pt x="964" y="473"/>
                    </a:lnTo>
                    <a:lnTo>
                      <a:pt x="961" y="448"/>
                    </a:lnTo>
                    <a:lnTo>
                      <a:pt x="958" y="423"/>
                    </a:lnTo>
                    <a:lnTo>
                      <a:pt x="955" y="397"/>
                    </a:lnTo>
                    <a:lnTo>
                      <a:pt x="948" y="373"/>
                    </a:lnTo>
                    <a:lnTo>
                      <a:pt x="942" y="351"/>
                    </a:lnTo>
                    <a:lnTo>
                      <a:pt x="935" y="327"/>
                    </a:lnTo>
                    <a:lnTo>
                      <a:pt x="925" y="305"/>
                    </a:lnTo>
                    <a:lnTo>
                      <a:pt x="916" y="282"/>
                    </a:lnTo>
                    <a:lnTo>
                      <a:pt x="905" y="262"/>
                    </a:lnTo>
                    <a:lnTo>
                      <a:pt x="894" y="240"/>
                    </a:lnTo>
                    <a:lnTo>
                      <a:pt x="882" y="219"/>
                    </a:lnTo>
                    <a:lnTo>
                      <a:pt x="854" y="182"/>
                    </a:lnTo>
                    <a:lnTo>
                      <a:pt x="823" y="147"/>
                    </a:lnTo>
                    <a:lnTo>
                      <a:pt x="788" y="114"/>
                    </a:lnTo>
                    <a:lnTo>
                      <a:pt x="751" y="86"/>
                    </a:lnTo>
                    <a:lnTo>
                      <a:pt x="712" y="60"/>
                    </a:lnTo>
                    <a:lnTo>
                      <a:pt x="669" y="39"/>
                    </a:lnTo>
                    <a:lnTo>
                      <a:pt x="626" y="23"/>
                    </a:lnTo>
                    <a:lnTo>
                      <a:pt x="579" y="10"/>
                    </a:lnTo>
                    <a:lnTo>
                      <a:pt x="532" y="2"/>
                    </a:lnTo>
                    <a:lnTo>
                      <a:pt x="507" y="0"/>
                    </a:lnTo>
                    <a:lnTo>
                      <a:pt x="482" y="0"/>
                    </a:lnTo>
                    <a:close/>
                  </a:path>
                </a:pathLst>
              </a:custGeom>
              <a:solidFill>
                <a:srgbClr val="FFD200"/>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endParaRPr lang="en-US" sz="1200" b="1">
                  <a:latin typeface="+mn-lt"/>
                </a:endParaRPr>
              </a:p>
              <a:p>
                <a:pPr algn="ctr">
                  <a:defRPr/>
                </a:pPr>
                <a:r>
                  <a:rPr lang="en-US" sz="1400">
                    <a:latin typeface="+mn-lt"/>
                  </a:rPr>
                  <a:t>Physicians</a:t>
                </a:r>
              </a:p>
            </p:txBody>
          </p:sp>
        </p:grpSp>
        <p:sp>
          <p:nvSpPr>
            <p:cNvPr id="22" name="Oval 162"/>
            <p:cNvSpPr>
              <a:spLocks noChangeArrowheads="1"/>
            </p:cNvSpPr>
            <p:nvPr/>
          </p:nvSpPr>
          <p:spPr bwMode="auto">
            <a:xfrm>
              <a:off x="4308" y="2330"/>
              <a:ext cx="827" cy="499"/>
            </a:xfrm>
            <a:prstGeom prst="ellipse">
              <a:avLst/>
            </a:prstGeom>
            <a:solidFill>
              <a:srgbClr val="FFD200"/>
            </a:solidFill>
            <a:ln w="5">
              <a:noFill/>
              <a:prstDash val="solid"/>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endParaRPr lang="en-US" sz="1200" b="1">
                <a:latin typeface="+mn-lt"/>
              </a:endParaRPr>
            </a:p>
            <a:p>
              <a:pPr algn="ctr">
                <a:defRPr/>
              </a:pPr>
              <a:r>
                <a:rPr lang="en-US" sz="1200">
                  <a:latin typeface="+mn-lt"/>
                </a:rPr>
                <a:t>Radiology</a:t>
              </a:r>
            </a:p>
          </p:txBody>
        </p:sp>
        <p:sp>
          <p:nvSpPr>
            <p:cNvPr id="23" name="Rectangle 163"/>
            <p:cNvSpPr>
              <a:spLocks noChangeArrowheads="1"/>
            </p:cNvSpPr>
            <p:nvPr/>
          </p:nvSpPr>
          <p:spPr bwMode="auto">
            <a:xfrm>
              <a:off x="4476" y="2567"/>
              <a:ext cx="488" cy="252"/>
            </a:xfrm>
            <a:prstGeom prst="rect">
              <a:avLst/>
            </a:prstGeom>
            <a:noFill/>
            <a:ln w="9525">
              <a:noFill/>
              <a:miter lim="800000"/>
              <a:headEnd/>
              <a:tailEnd/>
            </a:ln>
          </p:spPr>
          <p:txBody>
            <a:bodyPr/>
            <a:lstStyle/>
            <a:p>
              <a:pPr algn="ctr">
                <a:defRPr/>
              </a:pPr>
              <a:endParaRPr lang="en-US" b="1">
                <a:latin typeface="+mn-lt"/>
              </a:endParaRPr>
            </a:p>
          </p:txBody>
        </p:sp>
        <p:sp>
          <p:nvSpPr>
            <p:cNvPr id="24" name="Rectangle 167"/>
            <p:cNvSpPr>
              <a:spLocks noChangeArrowheads="1"/>
            </p:cNvSpPr>
            <p:nvPr/>
          </p:nvSpPr>
          <p:spPr bwMode="auto">
            <a:xfrm>
              <a:off x="3362" y="977"/>
              <a:ext cx="476" cy="233"/>
            </a:xfrm>
            <a:prstGeom prst="rect">
              <a:avLst/>
            </a:prstGeom>
            <a:noFill/>
            <a:ln w="9525">
              <a:noFill/>
              <a:miter lim="800000"/>
              <a:headEnd/>
              <a:tailEnd/>
            </a:ln>
          </p:spPr>
          <p:txBody>
            <a:bodyPr/>
            <a:lstStyle/>
            <a:p>
              <a:pPr algn="ctr">
                <a:defRPr/>
              </a:pPr>
              <a:endParaRPr lang="en-US" b="1">
                <a:latin typeface="+mn-lt"/>
              </a:endParaRPr>
            </a:p>
          </p:txBody>
        </p:sp>
        <p:sp>
          <p:nvSpPr>
            <p:cNvPr id="25" name="Oval 170"/>
            <p:cNvSpPr>
              <a:spLocks noChangeArrowheads="1"/>
            </p:cNvSpPr>
            <p:nvPr/>
          </p:nvSpPr>
          <p:spPr bwMode="auto">
            <a:xfrm>
              <a:off x="4229" y="1686"/>
              <a:ext cx="739" cy="499"/>
            </a:xfrm>
            <a:prstGeom prst="ellipse">
              <a:avLst/>
            </a:prstGeom>
            <a:solidFill>
              <a:srgbClr val="FFD200"/>
            </a:solidFill>
            <a:ln w="5">
              <a:noFill/>
              <a:prstDash val="solid"/>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endParaRPr lang="en-US" sz="1200" b="1">
                <a:latin typeface="+mn-lt"/>
              </a:endParaRPr>
            </a:p>
            <a:p>
              <a:pPr algn="ctr">
                <a:defRPr/>
              </a:pPr>
              <a:r>
                <a:rPr lang="en-US" sz="1200" b="1">
                  <a:latin typeface="+mn-lt"/>
                </a:rPr>
                <a:t>Research</a:t>
              </a:r>
            </a:p>
          </p:txBody>
        </p:sp>
        <p:sp>
          <p:nvSpPr>
            <p:cNvPr id="26" name="Rectangle 171"/>
            <p:cNvSpPr>
              <a:spLocks noChangeArrowheads="1"/>
            </p:cNvSpPr>
            <p:nvPr/>
          </p:nvSpPr>
          <p:spPr bwMode="auto">
            <a:xfrm>
              <a:off x="4387" y="1827"/>
              <a:ext cx="538" cy="237"/>
            </a:xfrm>
            <a:prstGeom prst="rect">
              <a:avLst/>
            </a:prstGeom>
            <a:noFill/>
            <a:ln w="9525">
              <a:noFill/>
              <a:miter lim="800000"/>
              <a:headEnd/>
              <a:tailEnd/>
            </a:ln>
          </p:spPr>
          <p:txBody>
            <a:bodyPr/>
            <a:lstStyle/>
            <a:p>
              <a:pPr algn="ctr">
                <a:defRPr/>
              </a:pPr>
              <a:endParaRPr lang="en-US" b="1">
                <a:latin typeface="+mn-lt"/>
              </a:endParaRPr>
            </a:p>
          </p:txBody>
        </p:sp>
        <p:sp>
          <p:nvSpPr>
            <p:cNvPr id="27" name="Oval 174"/>
            <p:cNvSpPr>
              <a:spLocks noChangeArrowheads="1"/>
            </p:cNvSpPr>
            <p:nvPr/>
          </p:nvSpPr>
          <p:spPr bwMode="auto">
            <a:xfrm>
              <a:off x="3744" y="1200"/>
              <a:ext cx="893" cy="510"/>
            </a:xfrm>
            <a:prstGeom prst="ellipse">
              <a:avLst/>
            </a:prstGeom>
            <a:solidFill>
              <a:srgbClr val="FFD200"/>
            </a:solidFill>
            <a:ln w="5">
              <a:noFill/>
              <a:prstDash val="solid"/>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r>
                <a:rPr lang="en-US" sz="1000">
                  <a:latin typeface="+mn-lt"/>
                </a:rPr>
                <a:t>Case Management and Social Work</a:t>
              </a:r>
            </a:p>
          </p:txBody>
        </p:sp>
        <p:sp>
          <p:nvSpPr>
            <p:cNvPr id="28" name="Rectangle 175"/>
            <p:cNvSpPr>
              <a:spLocks noChangeArrowheads="1"/>
            </p:cNvSpPr>
            <p:nvPr/>
          </p:nvSpPr>
          <p:spPr bwMode="auto">
            <a:xfrm>
              <a:off x="4461" y="1818"/>
              <a:ext cx="414" cy="246"/>
            </a:xfrm>
            <a:prstGeom prst="rect">
              <a:avLst/>
            </a:prstGeom>
            <a:noFill/>
            <a:ln w="9525">
              <a:noFill/>
              <a:miter lim="800000"/>
              <a:headEnd/>
              <a:tailEnd/>
            </a:ln>
          </p:spPr>
          <p:txBody>
            <a:bodyPr/>
            <a:lstStyle/>
            <a:p>
              <a:pPr algn="ctr">
                <a:defRPr/>
              </a:pPr>
              <a:endParaRPr lang="en-US" b="1">
                <a:latin typeface="+mn-lt"/>
              </a:endParaRPr>
            </a:p>
          </p:txBody>
        </p:sp>
        <p:sp>
          <p:nvSpPr>
            <p:cNvPr id="29" name="Oval 178"/>
            <p:cNvSpPr>
              <a:spLocks noChangeArrowheads="1"/>
            </p:cNvSpPr>
            <p:nvPr/>
          </p:nvSpPr>
          <p:spPr bwMode="auto">
            <a:xfrm>
              <a:off x="4167" y="2912"/>
              <a:ext cx="1102" cy="499"/>
            </a:xfrm>
            <a:prstGeom prst="ellipse">
              <a:avLst/>
            </a:prstGeom>
            <a:solidFill>
              <a:srgbClr val="FFD200"/>
            </a:solidFill>
            <a:ln w="5">
              <a:noFill/>
              <a:prstDash val="solid"/>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r>
                <a:rPr lang="en-US" sz="1200">
                  <a:latin typeface="+mn-lt"/>
                </a:rPr>
                <a:t>Respiratory Therapy</a:t>
              </a:r>
            </a:p>
          </p:txBody>
        </p:sp>
        <p:sp>
          <p:nvSpPr>
            <p:cNvPr id="30" name="Rectangle 179"/>
            <p:cNvSpPr>
              <a:spLocks noChangeArrowheads="1"/>
            </p:cNvSpPr>
            <p:nvPr/>
          </p:nvSpPr>
          <p:spPr bwMode="auto">
            <a:xfrm>
              <a:off x="4117" y="3138"/>
              <a:ext cx="698" cy="348"/>
            </a:xfrm>
            <a:prstGeom prst="rect">
              <a:avLst/>
            </a:prstGeom>
            <a:noFill/>
            <a:ln w="9525">
              <a:noFill/>
              <a:miter lim="800000"/>
              <a:headEnd/>
              <a:tailEnd/>
            </a:ln>
          </p:spPr>
          <p:txBody>
            <a:bodyPr/>
            <a:lstStyle/>
            <a:p>
              <a:pPr algn="ctr">
                <a:defRPr/>
              </a:pPr>
              <a:endParaRPr lang="en-US" b="1">
                <a:latin typeface="+mn-lt"/>
              </a:endParaRPr>
            </a:p>
          </p:txBody>
        </p:sp>
        <p:sp>
          <p:nvSpPr>
            <p:cNvPr id="31" name="Oval 181"/>
            <p:cNvSpPr>
              <a:spLocks noChangeArrowheads="1"/>
            </p:cNvSpPr>
            <p:nvPr/>
          </p:nvSpPr>
          <p:spPr bwMode="auto">
            <a:xfrm>
              <a:off x="3315" y="3228"/>
              <a:ext cx="953" cy="499"/>
            </a:xfrm>
            <a:prstGeom prst="ellipse">
              <a:avLst/>
            </a:prstGeom>
            <a:solidFill>
              <a:srgbClr val="FFD200"/>
            </a:solidFill>
            <a:ln w="5">
              <a:noFill/>
              <a:prstDash val="solid"/>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r>
                <a:rPr lang="en-US" sz="1200">
                  <a:latin typeface="+mn-lt"/>
                </a:rPr>
                <a:t>Interpreter Services</a:t>
              </a:r>
            </a:p>
          </p:txBody>
        </p:sp>
        <p:sp>
          <p:nvSpPr>
            <p:cNvPr id="32" name="Rectangle 182"/>
            <p:cNvSpPr>
              <a:spLocks noChangeArrowheads="1"/>
            </p:cNvSpPr>
            <p:nvPr/>
          </p:nvSpPr>
          <p:spPr bwMode="auto">
            <a:xfrm>
              <a:off x="3429" y="3276"/>
              <a:ext cx="572" cy="310"/>
            </a:xfrm>
            <a:prstGeom prst="rect">
              <a:avLst/>
            </a:prstGeom>
            <a:noFill/>
            <a:ln w="9525">
              <a:noFill/>
              <a:miter lim="800000"/>
              <a:headEnd/>
              <a:tailEnd/>
            </a:ln>
          </p:spPr>
          <p:txBody>
            <a:bodyPr/>
            <a:lstStyle/>
            <a:p>
              <a:pPr algn="ctr">
                <a:defRPr/>
              </a:pPr>
              <a:endParaRPr lang="en-US" b="1">
                <a:latin typeface="+mn-lt"/>
              </a:endParaRPr>
            </a:p>
          </p:txBody>
        </p:sp>
        <p:grpSp>
          <p:nvGrpSpPr>
            <p:cNvPr id="33" name="Group 190"/>
            <p:cNvGrpSpPr>
              <a:grpSpLocks/>
            </p:cNvGrpSpPr>
            <p:nvPr/>
          </p:nvGrpSpPr>
          <p:grpSpPr bwMode="auto">
            <a:xfrm>
              <a:off x="2463" y="3243"/>
              <a:ext cx="912" cy="602"/>
              <a:chOff x="2463" y="3243"/>
              <a:chExt cx="912" cy="602"/>
            </a:xfrm>
          </p:grpSpPr>
          <p:sp>
            <p:nvSpPr>
              <p:cNvPr id="476" name="Freeform 185"/>
              <p:cNvSpPr>
                <a:spLocks/>
              </p:cNvSpPr>
              <p:nvPr/>
            </p:nvSpPr>
            <p:spPr bwMode="auto">
              <a:xfrm>
                <a:off x="2676" y="3607"/>
                <a:ext cx="117" cy="238"/>
              </a:xfrm>
              <a:custGeom>
                <a:avLst/>
                <a:gdLst/>
                <a:ahLst/>
                <a:cxnLst>
                  <a:cxn ang="0">
                    <a:pos x="0" y="476"/>
                  </a:cxn>
                  <a:cxn ang="0">
                    <a:pos x="0" y="209"/>
                  </a:cxn>
                  <a:cxn ang="0">
                    <a:pos x="230" y="0"/>
                  </a:cxn>
                  <a:cxn ang="0">
                    <a:pos x="230" y="243"/>
                  </a:cxn>
                  <a:cxn ang="0">
                    <a:pos x="0" y="476"/>
                  </a:cxn>
                </a:cxnLst>
                <a:rect l="0" t="0" r="r" b="b"/>
                <a:pathLst>
                  <a:path w="230" h="476">
                    <a:moveTo>
                      <a:pt x="0" y="476"/>
                    </a:moveTo>
                    <a:lnTo>
                      <a:pt x="0" y="209"/>
                    </a:lnTo>
                    <a:lnTo>
                      <a:pt x="230" y="0"/>
                    </a:lnTo>
                    <a:lnTo>
                      <a:pt x="230" y="243"/>
                    </a:lnTo>
                    <a:lnTo>
                      <a:pt x="0" y="476"/>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477" name="Freeform 186"/>
              <p:cNvSpPr>
                <a:spLocks/>
              </p:cNvSpPr>
              <p:nvPr/>
            </p:nvSpPr>
            <p:spPr bwMode="auto">
              <a:xfrm>
                <a:off x="3310" y="3365"/>
                <a:ext cx="56" cy="347"/>
              </a:xfrm>
              <a:custGeom>
                <a:avLst/>
                <a:gdLst/>
                <a:ahLst/>
                <a:cxnLst>
                  <a:cxn ang="0">
                    <a:pos x="0" y="694"/>
                  </a:cxn>
                  <a:cxn ang="0">
                    <a:pos x="0" y="160"/>
                  </a:cxn>
                  <a:cxn ang="0">
                    <a:pos x="113" y="0"/>
                  </a:cxn>
                  <a:cxn ang="0">
                    <a:pos x="113" y="485"/>
                  </a:cxn>
                  <a:cxn ang="0">
                    <a:pos x="0" y="694"/>
                  </a:cxn>
                </a:cxnLst>
                <a:rect l="0" t="0" r="r" b="b"/>
                <a:pathLst>
                  <a:path w="113" h="694">
                    <a:moveTo>
                      <a:pt x="0" y="694"/>
                    </a:moveTo>
                    <a:lnTo>
                      <a:pt x="0" y="160"/>
                    </a:lnTo>
                    <a:lnTo>
                      <a:pt x="113" y="0"/>
                    </a:lnTo>
                    <a:lnTo>
                      <a:pt x="113" y="485"/>
                    </a:lnTo>
                    <a:lnTo>
                      <a:pt x="0" y="694"/>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478" name="Freeform 187"/>
              <p:cNvSpPr>
                <a:spLocks/>
              </p:cNvSpPr>
              <p:nvPr/>
            </p:nvSpPr>
            <p:spPr bwMode="auto">
              <a:xfrm>
                <a:off x="2676" y="3365"/>
                <a:ext cx="699" cy="79"/>
              </a:xfrm>
              <a:custGeom>
                <a:avLst/>
                <a:gdLst/>
                <a:ahLst/>
                <a:cxnLst>
                  <a:cxn ang="0">
                    <a:pos x="1278" y="160"/>
                  </a:cxn>
                  <a:cxn ang="0">
                    <a:pos x="0" y="160"/>
                  </a:cxn>
                  <a:cxn ang="0">
                    <a:pos x="230" y="0"/>
                  </a:cxn>
                  <a:cxn ang="0">
                    <a:pos x="1391" y="0"/>
                  </a:cxn>
                  <a:cxn ang="0">
                    <a:pos x="1278" y="160"/>
                  </a:cxn>
                </a:cxnLst>
                <a:rect l="0" t="0" r="r" b="b"/>
                <a:pathLst>
                  <a:path w="1391" h="160">
                    <a:moveTo>
                      <a:pt x="1278" y="160"/>
                    </a:moveTo>
                    <a:lnTo>
                      <a:pt x="0" y="160"/>
                    </a:lnTo>
                    <a:lnTo>
                      <a:pt x="230" y="0"/>
                    </a:lnTo>
                    <a:lnTo>
                      <a:pt x="1391" y="0"/>
                    </a:lnTo>
                    <a:lnTo>
                      <a:pt x="1278" y="160"/>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479" name="Freeform 188"/>
              <p:cNvSpPr>
                <a:spLocks/>
              </p:cNvSpPr>
              <p:nvPr/>
            </p:nvSpPr>
            <p:spPr bwMode="auto">
              <a:xfrm>
                <a:off x="2676" y="3243"/>
                <a:ext cx="117" cy="201"/>
              </a:xfrm>
              <a:custGeom>
                <a:avLst/>
                <a:gdLst/>
                <a:ahLst/>
                <a:cxnLst>
                  <a:cxn ang="0">
                    <a:pos x="0" y="403"/>
                  </a:cxn>
                  <a:cxn ang="0">
                    <a:pos x="0" y="136"/>
                  </a:cxn>
                  <a:cxn ang="0">
                    <a:pos x="230" y="0"/>
                  </a:cxn>
                  <a:cxn ang="0">
                    <a:pos x="230" y="243"/>
                  </a:cxn>
                  <a:cxn ang="0">
                    <a:pos x="0" y="403"/>
                  </a:cxn>
                </a:cxnLst>
                <a:rect l="0" t="0" r="r" b="b"/>
                <a:pathLst>
                  <a:path w="230" h="403">
                    <a:moveTo>
                      <a:pt x="0" y="403"/>
                    </a:moveTo>
                    <a:lnTo>
                      <a:pt x="0" y="136"/>
                    </a:lnTo>
                    <a:lnTo>
                      <a:pt x="230" y="0"/>
                    </a:lnTo>
                    <a:lnTo>
                      <a:pt x="230" y="243"/>
                    </a:lnTo>
                    <a:lnTo>
                      <a:pt x="0" y="403"/>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480" name="Freeform 189"/>
              <p:cNvSpPr>
                <a:spLocks/>
              </p:cNvSpPr>
              <p:nvPr/>
            </p:nvSpPr>
            <p:spPr bwMode="auto">
              <a:xfrm>
                <a:off x="2463" y="3367"/>
                <a:ext cx="852" cy="340"/>
              </a:xfrm>
              <a:custGeom>
                <a:avLst/>
                <a:gdLst/>
                <a:ahLst/>
                <a:cxnLst>
                  <a:cxn ang="0">
                    <a:pos x="427" y="0"/>
                  </a:cxn>
                  <a:cxn ang="0">
                    <a:pos x="0" y="534"/>
                  </a:cxn>
                  <a:cxn ang="0">
                    <a:pos x="427" y="1068"/>
                  </a:cxn>
                  <a:cxn ang="0">
                    <a:pos x="427" y="801"/>
                  </a:cxn>
                  <a:cxn ang="0">
                    <a:pos x="1705" y="801"/>
                  </a:cxn>
                  <a:cxn ang="0">
                    <a:pos x="1705" y="267"/>
                  </a:cxn>
                  <a:cxn ang="0">
                    <a:pos x="427" y="267"/>
                  </a:cxn>
                  <a:cxn ang="0">
                    <a:pos x="427" y="0"/>
                  </a:cxn>
                </a:cxnLst>
                <a:rect l="0" t="0" r="r" b="b"/>
                <a:pathLst>
                  <a:path w="1705" h="1068">
                    <a:moveTo>
                      <a:pt x="427" y="0"/>
                    </a:moveTo>
                    <a:lnTo>
                      <a:pt x="0" y="534"/>
                    </a:lnTo>
                    <a:lnTo>
                      <a:pt x="427" y="1068"/>
                    </a:lnTo>
                    <a:lnTo>
                      <a:pt x="427" y="801"/>
                    </a:lnTo>
                    <a:lnTo>
                      <a:pt x="1705" y="801"/>
                    </a:lnTo>
                    <a:lnTo>
                      <a:pt x="1705" y="267"/>
                    </a:lnTo>
                    <a:lnTo>
                      <a:pt x="427" y="267"/>
                    </a:lnTo>
                    <a:lnTo>
                      <a:pt x="427" y="0"/>
                    </a:lnTo>
                    <a:close/>
                  </a:path>
                </a:pathLst>
              </a:custGeom>
              <a:solidFill>
                <a:srgbClr val="FFD200"/>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endParaRPr lang="en-US" b="1">
                  <a:latin typeface="+mn-lt"/>
                </a:endParaRPr>
              </a:p>
            </p:txBody>
          </p:sp>
        </p:grpSp>
        <p:grpSp>
          <p:nvGrpSpPr>
            <p:cNvPr id="34" name="Group 200"/>
            <p:cNvGrpSpPr>
              <a:grpSpLocks/>
            </p:cNvGrpSpPr>
            <p:nvPr/>
          </p:nvGrpSpPr>
          <p:grpSpPr bwMode="auto">
            <a:xfrm>
              <a:off x="1499" y="1358"/>
              <a:ext cx="2742" cy="1742"/>
              <a:chOff x="1499" y="1358"/>
              <a:chExt cx="2742" cy="1742"/>
            </a:xfrm>
          </p:grpSpPr>
          <p:sp>
            <p:nvSpPr>
              <p:cNvPr id="468" name="Freeform 192"/>
              <p:cNvSpPr>
                <a:spLocks/>
              </p:cNvSpPr>
              <p:nvPr/>
            </p:nvSpPr>
            <p:spPr bwMode="auto">
              <a:xfrm>
                <a:off x="1744" y="1383"/>
                <a:ext cx="993" cy="615"/>
              </a:xfrm>
              <a:custGeom>
                <a:avLst/>
                <a:gdLst/>
                <a:ahLst/>
                <a:cxnLst>
                  <a:cxn ang="0">
                    <a:pos x="0" y="995"/>
                  </a:cxn>
                  <a:cxn ang="0">
                    <a:pos x="10" y="970"/>
                  </a:cxn>
                  <a:cxn ang="0">
                    <a:pos x="19" y="948"/>
                  </a:cxn>
                  <a:cxn ang="0">
                    <a:pos x="28" y="926"/>
                  </a:cxn>
                  <a:cxn ang="0">
                    <a:pos x="37" y="905"/>
                  </a:cxn>
                  <a:cxn ang="0">
                    <a:pos x="47" y="882"/>
                  </a:cxn>
                  <a:cxn ang="0">
                    <a:pos x="59" y="859"/>
                  </a:cxn>
                  <a:cxn ang="0">
                    <a:pos x="69" y="838"/>
                  </a:cxn>
                  <a:cxn ang="0">
                    <a:pos x="79" y="815"/>
                  </a:cxn>
                  <a:cxn ang="0">
                    <a:pos x="93" y="790"/>
                  </a:cxn>
                  <a:cxn ang="0">
                    <a:pos x="109" y="764"/>
                  </a:cxn>
                  <a:cxn ang="0">
                    <a:pos x="120" y="742"/>
                  </a:cxn>
                  <a:cxn ang="0">
                    <a:pos x="134" y="721"/>
                  </a:cxn>
                  <a:cxn ang="0">
                    <a:pos x="148" y="697"/>
                  </a:cxn>
                  <a:cxn ang="0">
                    <a:pos x="164" y="671"/>
                  </a:cxn>
                  <a:cxn ang="0">
                    <a:pos x="179" y="648"/>
                  </a:cxn>
                  <a:cxn ang="0">
                    <a:pos x="196" y="624"/>
                  </a:cxn>
                  <a:cxn ang="0">
                    <a:pos x="211" y="605"/>
                  </a:cxn>
                  <a:cxn ang="0">
                    <a:pos x="230" y="577"/>
                  </a:cxn>
                  <a:cxn ang="0">
                    <a:pos x="247" y="554"/>
                  </a:cxn>
                  <a:cxn ang="0">
                    <a:pos x="263" y="535"/>
                  </a:cxn>
                  <a:cxn ang="0">
                    <a:pos x="283" y="512"/>
                  </a:cxn>
                  <a:cxn ang="0">
                    <a:pos x="297" y="496"/>
                  </a:cxn>
                  <a:cxn ang="0">
                    <a:pos x="314" y="477"/>
                  </a:cxn>
                  <a:cxn ang="0">
                    <a:pos x="332" y="457"/>
                  </a:cxn>
                  <a:cxn ang="0">
                    <a:pos x="354" y="436"/>
                  </a:cxn>
                  <a:cxn ang="0">
                    <a:pos x="372" y="418"/>
                  </a:cxn>
                  <a:cxn ang="0">
                    <a:pos x="392" y="397"/>
                  </a:cxn>
                  <a:cxn ang="0">
                    <a:pos x="417" y="376"/>
                  </a:cxn>
                  <a:cxn ang="0">
                    <a:pos x="438" y="355"/>
                  </a:cxn>
                  <a:cxn ang="0">
                    <a:pos x="463" y="334"/>
                  </a:cxn>
                  <a:cxn ang="0">
                    <a:pos x="487" y="314"/>
                  </a:cxn>
                  <a:cxn ang="0">
                    <a:pos x="513" y="296"/>
                  </a:cxn>
                  <a:cxn ang="0">
                    <a:pos x="539" y="277"/>
                  </a:cxn>
                  <a:cxn ang="0">
                    <a:pos x="562" y="264"/>
                  </a:cxn>
                  <a:cxn ang="0">
                    <a:pos x="584" y="248"/>
                  </a:cxn>
                  <a:cxn ang="0">
                    <a:pos x="610" y="235"/>
                  </a:cxn>
                  <a:cxn ang="0">
                    <a:pos x="628" y="225"/>
                  </a:cxn>
                  <a:cxn ang="0">
                    <a:pos x="551" y="0"/>
                  </a:cxn>
                  <a:cxn ang="0">
                    <a:pos x="993" y="321"/>
                  </a:cxn>
                  <a:cxn ang="0">
                    <a:pos x="878" y="987"/>
                  </a:cxn>
                  <a:cxn ang="0">
                    <a:pos x="806" y="790"/>
                  </a:cxn>
                  <a:cxn ang="0">
                    <a:pos x="777" y="807"/>
                  </a:cxn>
                  <a:cxn ang="0">
                    <a:pos x="749" y="827"/>
                  </a:cxn>
                  <a:cxn ang="0">
                    <a:pos x="718" y="851"/>
                  </a:cxn>
                  <a:cxn ang="0">
                    <a:pos x="685" y="879"/>
                  </a:cxn>
                  <a:cxn ang="0">
                    <a:pos x="659" y="903"/>
                  </a:cxn>
                  <a:cxn ang="0">
                    <a:pos x="634" y="931"/>
                  </a:cxn>
                  <a:cxn ang="0">
                    <a:pos x="608" y="957"/>
                  </a:cxn>
                  <a:cxn ang="0">
                    <a:pos x="587" y="984"/>
                  </a:cxn>
                  <a:cxn ang="0">
                    <a:pos x="566" y="1013"/>
                  </a:cxn>
                  <a:cxn ang="0">
                    <a:pos x="543" y="1044"/>
                  </a:cxn>
                  <a:cxn ang="0">
                    <a:pos x="524" y="1075"/>
                  </a:cxn>
                  <a:cxn ang="0">
                    <a:pos x="505" y="1106"/>
                  </a:cxn>
                  <a:cxn ang="0">
                    <a:pos x="488" y="1133"/>
                  </a:cxn>
                  <a:cxn ang="0">
                    <a:pos x="470" y="1171"/>
                  </a:cxn>
                  <a:cxn ang="0">
                    <a:pos x="454" y="1205"/>
                  </a:cxn>
                  <a:cxn ang="0">
                    <a:pos x="445" y="1231"/>
                  </a:cxn>
                  <a:cxn ang="0">
                    <a:pos x="433" y="1257"/>
                  </a:cxn>
                  <a:cxn ang="0">
                    <a:pos x="0" y="995"/>
                  </a:cxn>
                </a:cxnLst>
                <a:rect l="0" t="0" r="r" b="b"/>
                <a:pathLst>
                  <a:path w="993" h="1257">
                    <a:moveTo>
                      <a:pt x="0" y="995"/>
                    </a:moveTo>
                    <a:lnTo>
                      <a:pt x="10" y="970"/>
                    </a:lnTo>
                    <a:lnTo>
                      <a:pt x="19" y="948"/>
                    </a:lnTo>
                    <a:lnTo>
                      <a:pt x="28" y="926"/>
                    </a:lnTo>
                    <a:lnTo>
                      <a:pt x="37" y="905"/>
                    </a:lnTo>
                    <a:lnTo>
                      <a:pt x="47" y="882"/>
                    </a:lnTo>
                    <a:lnTo>
                      <a:pt x="59" y="859"/>
                    </a:lnTo>
                    <a:lnTo>
                      <a:pt x="69" y="838"/>
                    </a:lnTo>
                    <a:lnTo>
                      <a:pt x="79" y="815"/>
                    </a:lnTo>
                    <a:lnTo>
                      <a:pt x="93" y="790"/>
                    </a:lnTo>
                    <a:lnTo>
                      <a:pt x="109" y="764"/>
                    </a:lnTo>
                    <a:lnTo>
                      <a:pt x="120" y="742"/>
                    </a:lnTo>
                    <a:lnTo>
                      <a:pt x="134" y="721"/>
                    </a:lnTo>
                    <a:lnTo>
                      <a:pt x="148" y="697"/>
                    </a:lnTo>
                    <a:lnTo>
                      <a:pt x="164" y="671"/>
                    </a:lnTo>
                    <a:lnTo>
                      <a:pt x="179" y="648"/>
                    </a:lnTo>
                    <a:lnTo>
                      <a:pt x="196" y="624"/>
                    </a:lnTo>
                    <a:lnTo>
                      <a:pt x="211" y="605"/>
                    </a:lnTo>
                    <a:lnTo>
                      <a:pt x="230" y="577"/>
                    </a:lnTo>
                    <a:lnTo>
                      <a:pt x="247" y="554"/>
                    </a:lnTo>
                    <a:lnTo>
                      <a:pt x="263" y="535"/>
                    </a:lnTo>
                    <a:lnTo>
                      <a:pt x="283" y="512"/>
                    </a:lnTo>
                    <a:lnTo>
                      <a:pt x="297" y="496"/>
                    </a:lnTo>
                    <a:lnTo>
                      <a:pt x="314" y="477"/>
                    </a:lnTo>
                    <a:lnTo>
                      <a:pt x="332" y="457"/>
                    </a:lnTo>
                    <a:lnTo>
                      <a:pt x="354" y="436"/>
                    </a:lnTo>
                    <a:lnTo>
                      <a:pt x="372" y="418"/>
                    </a:lnTo>
                    <a:lnTo>
                      <a:pt x="392" y="397"/>
                    </a:lnTo>
                    <a:lnTo>
                      <a:pt x="417" y="376"/>
                    </a:lnTo>
                    <a:lnTo>
                      <a:pt x="438" y="355"/>
                    </a:lnTo>
                    <a:lnTo>
                      <a:pt x="463" y="334"/>
                    </a:lnTo>
                    <a:lnTo>
                      <a:pt x="487" y="314"/>
                    </a:lnTo>
                    <a:lnTo>
                      <a:pt x="513" y="296"/>
                    </a:lnTo>
                    <a:lnTo>
                      <a:pt x="539" y="277"/>
                    </a:lnTo>
                    <a:lnTo>
                      <a:pt x="562" y="264"/>
                    </a:lnTo>
                    <a:lnTo>
                      <a:pt x="584" y="248"/>
                    </a:lnTo>
                    <a:lnTo>
                      <a:pt x="610" y="235"/>
                    </a:lnTo>
                    <a:lnTo>
                      <a:pt x="628" y="225"/>
                    </a:lnTo>
                    <a:lnTo>
                      <a:pt x="551" y="0"/>
                    </a:lnTo>
                    <a:lnTo>
                      <a:pt x="993" y="321"/>
                    </a:lnTo>
                    <a:lnTo>
                      <a:pt x="878" y="987"/>
                    </a:lnTo>
                    <a:lnTo>
                      <a:pt x="806" y="790"/>
                    </a:lnTo>
                    <a:lnTo>
                      <a:pt x="777" y="807"/>
                    </a:lnTo>
                    <a:lnTo>
                      <a:pt x="749" y="827"/>
                    </a:lnTo>
                    <a:lnTo>
                      <a:pt x="718" y="851"/>
                    </a:lnTo>
                    <a:lnTo>
                      <a:pt x="685" y="879"/>
                    </a:lnTo>
                    <a:lnTo>
                      <a:pt x="659" y="903"/>
                    </a:lnTo>
                    <a:lnTo>
                      <a:pt x="634" y="931"/>
                    </a:lnTo>
                    <a:lnTo>
                      <a:pt x="608" y="957"/>
                    </a:lnTo>
                    <a:lnTo>
                      <a:pt x="587" y="984"/>
                    </a:lnTo>
                    <a:lnTo>
                      <a:pt x="566" y="1013"/>
                    </a:lnTo>
                    <a:lnTo>
                      <a:pt x="543" y="1044"/>
                    </a:lnTo>
                    <a:lnTo>
                      <a:pt x="524" y="1075"/>
                    </a:lnTo>
                    <a:lnTo>
                      <a:pt x="505" y="1106"/>
                    </a:lnTo>
                    <a:lnTo>
                      <a:pt x="488" y="1133"/>
                    </a:lnTo>
                    <a:lnTo>
                      <a:pt x="470" y="1171"/>
                    </a:lnTo>
                    <a:lnTo>
                      <a:pt x="454" y="1205"/>
                    </a:lnTo>
                    <a:lnTo>
                      <a:pt x="445" y="1231"/>
                    </a:lnTo>
                    <a:lnTo>
                      <a:pt x="433" y="1257"/>
                    </a:lnTo>
                    <a:lnTo>
                      <a:pt x="0" y="995"/>
                    </a:lnTo>
                    <a:close/>
                  </a:path>
                </a:pathLst>
              </a:custGeom>
              <a:solidFill>
                <a:srgbClr val="00FFFF"/>
              </a:solidFill>
              <a:ln w="10">
                <a:solidFill>
                  <a:srgbClr val="000000"/>
                </a:solidFill>
                <a:prstDash val="solid"/>
                <a:round/>
                <a:headEnd/>
                <a:tailEnd/>
              </a:ln>
            </p:spPr>
            <p:txBody>
              <a:bodyPr/>
              <a:lstStyle/>
              <a:p>
                <a:pPr algn="ctr">
                  <a:defRPr/>
                </a:pPr>
                <a:endParaRPr lang="en-US" b="1">
                  <a:latin typeface="+mn-lt"/>
                </a:endParaRPr>
              </a:p>
            </p:txBody>
          </p:sp>
          <p:sp>
            <p:nvSpPr>
              <p:cNvPr id="469" name="Freeform 193"/>
              <p:cNvSpPr>
                <a:spLocks/>
              </p:cNvSpPr>
              <p:nvPr/>
            </p:nvSpPr>
            <p:spPr bwMode="auto">
              <a:xfrm>
                <a:off x="1499" y="1838"/>
                <a:ext cx="873" cy="699"/>
              </a:xfrm>
              <a:custGeom>
                <a:avLst/>
                <a:gdLst/>
                <a:ahLst/>
                <a:cxnLst>
                  <a:cxn ang="0">
                    <a:pos x="874" y="579"/>
                  </a:cxn>
                  <a:cxn ang="0">
                    <a:pos x="651" y="464"/>
                  </a:cxn>
                  <a:cxn ang="0">
                    <a:pos x="643" y="490"/>
                  </a:cxn>
                  <a:cxn ang="0">
                    <a:pos x="637" y="516"/>
                  </a:cxn>
                  <a:cxn ang="0">
                    <a:pos x="631" y="544"/>
                  </a:cxn>
                  <a:cxn ang="0">
                    <a:pos x="626" y="573"/>
                  </a:cxn>
                  <a:cxn ang="0">
                    <a:pos x="620" y="610"/>
                  </a:cxn>
                  <a:cxn ang="0">
                    <a:pos x="616" y="641"/>
                  </a:cxn>
                  <a:cxn ang="0">
                    <a:pos x="612" y="675"/>
                  </a:cxn>
                  <a:cxn ang="0">
                    <a:pos x="609" y="712"/>
                  </a:cxn>
                  <a:cxn ang="0">
                    <a:pos x="607" y="751"/>
                  </a:cxn>
                  <a:cxn ang="0">
                    <a:pos x="607" y="821"/>
                  </a:cxn>
                  <a:cxn ang="0">
                    <a:pos x="608" y="857"/>
                  </a:cxn>
                  <a:cxn ang="0">
                    <a:pos x="609" y="891"/>
                  </a:cxn>
                  <a:cxn ang="0">
                    <a:pos x="613" y="925"/>
                  </a:cxn>
                  <a:cxn ang="0">
                    <a:pos x="618" y="959"/>
                  </a:cxn>
                  <a:cxn ang="0">
                    <a:pos x="623" y="991"/>
                  </a:cxn>
                  <a:cxn ang="0">
                    <a:pos x="630" y="1030"/>
                  </a:cxn>
                  <a:cxn ang="0">
                    <a:pos x="639" y="1066"/>
                  </a:cxn>
                  <a:cxn ang="0">
                    <a:pos x="221" y="1400"/>
                  </a:cxn>
                  <a:cxn ang="0">
                    <a:pos x="212" y="1366"/>
                  </a:cxn>
                  <a:cxn ang="0">
                    <a:pos x="203" y="1337"/>
                  </a:cxn>
                  <a:cxn ang="0">
                    <a:pos x="195" y="1309"/>
                  </a:cxn>
                  <a:cxn ang="0">
                    <a:pos x="188" y="1278"/>
                  </a:cxn>
                  <a:cxn ang="0">
                    <a:pos x="181" y="1252"/>
                  </a:cxn>
                  <a:cxn ang="0">
                    <a:pos x="174" y="1223"/>
                  </a:cxn>
                  <a:cxn ang="0">
                    <a:pos x="169" y="1196"/>
                  </a:cxn>
                  <a:cxn ang="0">
                    <a:pos x="163" y="1170"/>
                  </a:cxn>
                  <a:cxn ang="0">
                    <a:pos x="158" y="1142"/>
                  </a:cxn>
                  <a:cxn ang="0">
                    <a:pos x="152" y="1110"/>
                  </a:cxn>
                  <a:cxn ang="0">
                    <a:pos x="148" y="1075"/>
                  </a:cxn>
                  <a:cxn ang="0">
                    <a:pos x="143" y="1045"/>
                  </a:cxn>
                  <a:cxn ang="0">
                    <a:pos x="138" y="1014"/>
                  </a:cxn>
                  <a:cxn ang="0">
                    <a:pos x="135" y="978"/>
                  </a:cxn>
                  <a:cxn ang="0">
                    <a:pos x="133" y="944"/>
                  </a:cxn>
                  <a:cxn ang="0">
                    <a:pos x="130" y="905"/>
                  </a:cxn>
                  <a:cxn ang="0">
                    <a:pos x="128" y="868"/>
                  </a:cxn>
                  <a:cxn ang="0">
                    <a:pos x="128" y="831"/>
                  </a:cxn>
                  <a:cxn ang="0">
                    <a:pos x="128" y="792"/>
                  </a:cxn>
                  <a:cxn ang="0">
                    <a:pos x="128" y="743"/>
                  </a:cxn>
                  <a:cxn ang="0">
                    <a:pos x="129" y="699"/>
                  </a:cxn>
                  <a:cxn ang="0">
                    <a:pos x="130" y="670"/>
                  </a:cxn>
                  <a:cxn ang="0">
                    <a:pos x="133" y="634"/>
                  </a:cxn>
                  <a:cxn ang="0">
                    <a:pos x="135" y="600"/>
                  </a:cxn>
                  <a:cxn ang="0">
                    <a:pos x="139" y="560"/>
                  </a:cxn>
                  <a:cxn ang="0">
                    <a:pos x="144" y="524"/>
                  </a:cxn>
                  <a:cxn ang="0">
                    <a:pos x="149" y="492"/>
                  </a:cxn>
                  <a:cxn ang="0">
                    <a:pos x="156" y="451"/>
                  </a:cxn>
                  <a:cxn ang="0">
                    <a:pos x="162" y="419"/>
                  </a:cxn>
                  <a:cxn ang="0">
                    <a:pos x="169" y="380"/>
                  </a:cxn>
                  <a:cxn ang="0">
                    <a:pos x="176" y="347"/>
                  </a:cxn>
                  <a:cxn ang="0">
                    <a:pos x="185" y="312"/>
                  </a:cxn>
                  <a:cxn ang="0">
                    <a:pos x="194" y="276"/>
                  </a:cxn>
                  <a:cxn ang="0">
                    <a:pos x="207" y="232"/>
                  </a:cxn>
                  <a:cxn ang="0">
                    <a:pos x="0" y="122"/>
                  </a:cxn>
                  <a:cxn ang="0">
                    <a:pos x="544" y="0"/>
                  </a:cxn>
                  <a:cxn ang="0">
                    <a:pos x="874" y="579"/>
                  </a:cxn>
                </a:cxnLst>
                <a:rect l="0" t="0" r="r" b="b"/>
                <a:pathLst>
                  <a:path w="874" h="1400">
                    <a:moveTo>
                      <a:pt x="874" y="579"/>
                    </a:moveTo>
                    <a:lnTo>
                      <a:pt x="651" y="464"/>
                    </a:lnTo>
                    <a:lnTo>
                      <a:pt x="643" y="490"/>
                    </a:lnTo>
                    <a:lnTo>
                      <a:pt x="637" y="516"/>
                    </a:lnTo>
                    <a:lnTo>
                      <a:pt x="631" y="544"/>
                    </a:lnTo>
                    <a:lnTo>
                      <a:pt x="626" y="573"/>
                    </a:lnTo>
                    <a:lnTo>
                      <a:pt x="620" y="610"/>
                    </a:lnTo>
                    <a:lnTo>
                      <a:pt x="616" y="641"/>
                    </a:lnTo>
                    <a:lnTo>
                      <a:pt x="612" y="675"/>
                    </a:lnTo>
                    <a:lnTo>
                      <a:pt x="609" y="712"/>
                    </a:lnTo>
                    <a:lnTo>
                      <a:pt x="607" y="751"/>
                    </a:lnTo>
                    <a:lnTo>
                      <a:pt x="607" y="821"/>
                    </a:lnTo>
                    <a:lnTo>
                      <a:pt x="608" y="857"/>
                    </a:lnTo>
                    <a:lnTo>
                      <a:pt x="609" y="891"/>
                    </a:lnTo>
                    <a:lnTo>
                      <a:pt x="613" y="925"/>
                    </a:lnTo>
                    <a:lnTo>
                      <a:pt x="618" y="959"/>
                    </a:lnTo>
                    <a:lnTo>
                      <a:pt x="623" y="991"/>
                    </a:lnTo>
                    <a:lnTo>
                      <a:pt x="630" y="1030"/>
                    </a:lnTo>
                    <a:lnTo>
                      <a:pt x="639" y="1066"/>
                    </a:lnTo>
                    <a:lnTo>
                      <a:pt x="221" y="1400"/>
                    </a:lnTo>
                    <a:lnTo>
                      <a:pt x="212" y="1366"/>
                    </a:lnTo>
                    <a:lnTo>
                      <a:pt x="203" y="1337"/>
                    </a:lnTo>
                    <a:lnTo>
                      <a:pt x="195" y="1309"/>
                    </a:lnTo>
                    <a:lnTo>
                      <a:pt x="188" y="1278"/>
                    </a:lnTo>
                    <a:lnTo>
                      <a:pt x="181" y="1252"/>
                    </a:lnTo>
                    <a:lnTo>
                      <a:pt x="174" y="1223"/>
                    </a:lnTo>
                    <a:lnTo>
                      <a:pt x="169" y="1196"/>
                    </a:lnTo>
                    <a:lnTo>
                      <a:pt x="163" y="1170"/>
                    </a:lnTo>
                    <a:lnTo>
                      <a:pt x="158" y="1142"/>
                    </a:lnTo>
                    <a:lnTo>
                      <a:pt x="152" y="1110"/>
                    </a:lnTo>
                    <a:lnTo>
                      <a:pt x="148" y="1075"/>
                    </a:lnTo>
                    <a:lnTo>
                      <a:pt x="143" y="1045"/>
                    </a:lnTo>
                    <a:lnTo>
                      <a:pt x="138" y="1014"/>
                    </a:lnTo>
                    <a:lnTo>
                      <a:pt x="135" y="978"/>
                    </a:lnTo>
                    <a:lnTo>
                      <a:pt x="133" y="944"/>
                    </a:lnTo>
                    <a:lnTo>
                      <a:pt x="130" y="905"/>
                    </a:lnTo>
                    <a:lnTo>
                      <a:pt x="128" y="868"/>
                    </a:lnTo>
                    <a:lnTo>
                      <a:pt x="128" y="831"/>
                    </a:lnTo>
                    <a:lnTo>
                      <a:pt x="128" y="792"/>
                    </a:lnTo>
                    <a:lnTo>
                      <a:pt x="128" y="743"/>
                    </a:lnTo>
                    <a:lnTo>
                      <a:pt x="129" y="699"/>
                    </a:lnTo>
                    <a:lnTo>
                      <a:pt x="130" y="670"/>
                    </a:lnTo>
                    <a:lnTo>
                      <a:pt x="133" y="634"/>
                    </a:lnTo>
                    <a:lnTo>
                      <a:pt x="135" y="600"/>
                    </a:lnTo>
                    <a:lnTo>
                      <a:pt x="139" y="560"/>
                    </a:lnTo>
                    <a:lnTo>
                      <a:pt x="144" y="524"/>
                    </a:lnTo>
                    <a:lnTo>
                      <a:pt x="149" y="492"/>
                    </a:lnTo>
                    <a:lnTo>
                      <a:pt x="156" y="451"/>
                    </a:lnTo>
                    <a:lnTo>
                      <a:pt x="162" y="419"/>
                    </a:lnTo>
                    <a:lnTo>
                      <a:pt x="169" y="380"/>
                    </a:lnTo>
                    <a:lnTo>
                      <a:pt x="176" y="347"/>
                    </a:lnTo>
                    <a:lnTo>
                      <a:pt x="185" y="312"/>
                    </a:lnTo>
                    <a:lnTo>
                      <a:pt x="194" y="276"/>
                    </a:lnTo>
                    <a:lnTo>
                      <a:pt x="207" y="232"/>
                    </a:lnTo>
                    <a:lnTo>
                      <a:pt x="0" y="122"/>
                    </a:lnTo>
                    <a:lnTo>
                      <a:pt x="544" y="0"/>
                    </a:lnTo>
                    <a:lnTo>
                      <a:pt x="874" y="579"/>
                    </a:lnTo>
                    <a:close/>
                  </a:path>
                </a:pathLst>
              </a:custGeom>
              <a:solidFill>
                <a:srgbClr val="008000"/>
              </a:solidFill>
              <a:ln w="10">
                <a:solidFill>
                  <a:srgbClr val="000000"/>
                </a:solidFill>
                <a:prstDash val="solid"/>
                <a:round/>
                <a:headEnd/>
                <a:tailEnd/>
              </a:ln>
            </p:spPr>
            <p:txBody>
              <a:bodyPr/>
              <a:lstStyle/>
              <a:p>
                <a:pPr algn="ctr">
                  <a:defRPr/>
                </a:pPr>
                <a:endParaRPr lang="en-US" b="1">
                  <a:latin typeface="+mn-lt"/>
                </a:endParaRPr>
              </a:p>
            </p:txBody>
          </p:sp>
          <p:sp>
            <p:nvSpPr>
              <p:cNvPr id="470" name="Freeform 194"/>
              <p:cNvSpPr>
                <a:spLocks/>
              </p:cNvSpPr>
              <p:nvPr/>
            </p:nvSpPr>
            <p:spPr bwMode="auto">
              <a:xfrm>
                <a:off x="1538" y="2344"/>
                <a:ext cx="996" cy="599"/>
              </a:xfrm>
              <a:custGeom>
                <a:avLst/>
                <a:gdLst/>
                <a:ahLst/>
                <a:cxnLst>
                  <a:cxn ang="0">
                    <a:pos x="789" y="1199"/>
                  </a:cxn>
                  <a:cxn ang="0">
                    <a:pos x="768" y="1186"/>
                  </a:cxn>
                  <a:cxn ang="0">
                    <a:pos x="752" y="1174"/>
                  </a:cxn>
                  <a:cxn ang="0">
                    <a:pos x="734" y="1163"/>
                  </a:cxn>
                  <a:cxn ang="0">
                    <a:pos x="717" y="1152"/>
                  </a:cxn>
                  <a:cxn ang="0">
                    <a:pos x="699" y="1139"/>
                  </a:cxn>
                  <a:cxn ang="0">
                    <a:pos x="681" y="1126"/>
                  </a:cxn>
                  <a:cxn ang="0">
                    <a:pos x="665" y="1111"/>
                  </a:cxn>
                  <a:cxn ang="0">
                    <a:pos x="647" y="1098"/>
                  </a:cxn>
                  <a:cxn ang="0">
                    <a:pos x="628" y="1080"/>
                  </a:cxn>
                  <a:cxn ang="0">
                    <a:pos x="606" y="1063"/>
                  </a:cxn>
                  <a:cxn ang="0">
                    <a:pos x="589" y="1046"/>
                  </a:cxn>
                  <a:cxn ang="0">
                    <a:pos x="573" y="1028"/>
                  </a:cxn>
                  <a:cxn ang="0">
                    <a:pos x="554" y="1011"/>
                  </a:cxn>
                  <a:cxn ang="0">
                    <a:pos x="533" y="991"/>
                  </a:cxn>
                  <a:cxn ang="0">
                    <a:pos x="515" y="972"/>
                  </a:cxn>
                  <a:cxn ang="0">
                    <a:pos x="496" y="951"/>
                  </a:cxn>
                  <a:cxn ang="0">
                    <a:pos x="481" y="933"/>
                  </a:cxn>
                  <a:cxn ang="0">
                    <a:pos x="459" y="907"/>
                  </a:cxn>
                  <a:cxn ang="0">
                    <a:pos x="441" y="886"/>
                  </a:cxn>
                  <a:cxn ang="0">
                    <a:pos x="426" y="865"/>
                  </a:cxn>
                  <a:cxn ang="0">
                    <a:pos x="408" y="840"/>
                  </a:cxn>
                  <a:cxn ang="0">
                    <a:pos x="395" y="823"/>
                  </a:cxn>
                  <a:cxn ang="0">
                    <a:pos x="380" y="800"/>
                  </a:cxn>
                  <a:cxn ang="0">
                    <a:pos x="365" y="777"/>
                  </a:cxn>
                  <a:cxn ang="0">
                    <a:pos x="348" y="750"/>
                  </a:cxn>
                  <a:cxn ang="0">
                    <a:pos x="333" y="727"/>
                  </a:cxn>
                  <a:cxn ang="0">
                    <a:pos x="317" y="701"/>
                  </a:cxn>
                  <a:cxn ang="0">
                    <a:pos x="299" y="670"/>
                  </a:cxn>
                  <a:cxn ang="0">
                    <a:pos x="284" y="642"/>
                  </a:cxn>
                  <a:cxn ang="0">
                    <a:pos x="267" y="612"/>
                  </a:cxn>
                  <a:cxn ang="0">
                    <a:pos x="252" y="581"/>
                  </a:cxn>
                  <a:cxn ang="0">
                    <a:pos x="238" y="548"/>
                  </a:cxn>
                  <a:cxn ang="0">
                    <a:pos x="223" y="514"/>
                  </a:cxn>
                  <a:cxn ang="0">
                    <a:pos x="213" y="485"/>
                  </a:cxn>
                  <a:cxn ang="0">
                    <a:pos x="200" y="458"/>
                  </a:cxn>
                  <a:cxn ang="0">
                    <a:pos x="190" y="427"/>
                  </a:cxn>
                  <a:cxn ang="0">
                    <a:pos x="0" y="540"/>
                  </a:cxn>
                  <a:cxn ang="0">
                    <a:pos x="312" y="0"/>
                  </a:cxn>
                  <a:cxn ang="0">
                    <a:pos x="840" y="59"/>
                  </a:cxn>
                  <a:cxn ang="0">
                    <a:pos x="628" y="179"/>
                  </a:cxn>
                  <a:cxn ang="0">
                    <a:pos x="641" y="213"/>
                  </a:cxn>
                  <a:cxn ang="0">
                    <a:pos x="656" y="248"/>
                  </a:cxn>
                  <a:cxn ang="0">
                    <a:pos x="675" y="287"/>
                  </a:cxn>
                  <a:cxn ang="0">
                    <a:pos x="697" y="329"/>
                  </a:cxn>
                  <a:cxn ang="0">
                    <a:pos x="716" y="362"/>
                  </a:cxn>
                  <a:cxn ang="0">
                    <a:pos x="738" y="394"/>
                  </a:cxn>
                  <a:cxn ang="0">
                    <a:pos x="758" y="427"/>
                  </a:cxn>
                  <a:cxn ang="0">
                    <a:pos x="780" y="454"/>
                  </a:cxn>
                  <a:cxn ang="0">
                    <a:pos x="803" y="480"/>
                  </a:cxn>
                  <a:cxn ang="0">
                    <a:pos x="827" y="510"/>
                  </a:cxn>
                  <a:cxn ang="0">
                    <a:pos x="851" y="534"/>
                  </a:cxn>
                  <a:cxn ang="0">
                    <a:pos x="874" y="558"/>
                  </a:cxn>
                  <a:cxn ang="0">
                    <a:pos x="897" y="579"/>
                  </a:cxn>
                  <a:cxn ang="0">
                    <a:pos x="926" y="602"/>
                  </a:cxn>
                  <a:cxn ang="0">
                    <a:pos x="954" y="623"/>
                  </a:cxn>
                  <a:cxn ang="0">
                    <a:pos x="974" y="634"/>
                  </a:cxn>
                  <a:cxn ang="0">
                    <a:pos x="993" y="647"/>
                  </a:cxn>
                  <a:cxn ang="0">
                    <a:pos x="789" y="1199"/>
                  </a:cxn>
                </a:cxnLst>
                <a:rect l="0" t="0" r="r" b="b"/>
                <a:pathLst>
                  <a:path w="993" h="1199">
                    <a:moveTo>
                      <a:pt x="789" y="1199"/>
                    </a:moveTo>
                    <a:lnTo>
                      <a:pt x="768" y="1186"/>
                    </a:lnTo>
                    <a:lnTo>
                      <a:pt x="752" y="1174"/>
                    </a:lnTo>
                    <a:lnTo>
                      <a:pt x="734" y="1163"/>
                    </a:lnTo>
                    <a:lnTo>
                      <a:pt x="717" y="1152"/>
                    </a:lnTo>
                    <a:lnTo>
                      <a:pt x="699" y="1139"/>
                    </a:lnTo>
                    <a:lnTo>
                      <a:pt x="681" y="1126"/>
                    </a:lnTo>
                    <a:lnTo>
                      <a:pt x="665" y="1111"/>
                    </a:lnTo>
                    <a:lnTo>
                      <a:pt x="647" y="1098"/>
                    </a:lnTo>
                    <a:lnTo>
                      <a:pt x="628" y="1080"/>
                    </a:lnTo>
                    <a:lnTo>
                      <a:pt x="606" y="1063"/>
                    </a:lnTo>
                    <a:lnTo>
                      <a:pt x="589" y="1046"/>
                    </a:lnTo>
                    <a:lnTo>
                      <a:pt x="573" y="1028"/>
                    </a:lnTo>
                    <a:lnTo>
                      <a:pt x="554" y="1011"/>
                    </a:lnTo>
                    <a:lnTo>
                      <a:pt x="533" y="991"/>
                    </a:lnTo>
                    <a:lnTo>
                      <a:pt x="515" y="972"/>
                    </a:lnTo>
                    <a:lnTo>
                      <a:pt x="496" y="951"/>
                    </a:lnTo>
                    <a:lnTo>
                      <a:pt x="481" y="933"/>
                    </a:lnTo>
                    <a:lnTo>
                      <a:pt x="459" y="907"/>
                    </a:lnTo>
                    <a:lnTo>
                      <a:pt x="441" y="886"/>
                    </a:lnTo>
                    <a:lnTo>
                      <a:pt x="426" y="865"/>
                    </a:lnTo>
                    <a:lnTo>
                      <a:pt x="408" y="840"/>
                    </a:lnTo>
                    <a:lnTo>
                      <a:pt x="395" y="823"/>
                    </a:lnTo>
                    <a:lnTo>
                      <a:pt x="380" y="800"/>
                    </a:lnTo>
                    <a:lnTo>
                      <a:pt x="365" y="777"/>
                    </a:lnTo>
                    <a:lnTo>
                      <a:pt x="348" y="750"/>
                    </a:lnTo>
                    <a:lnTo>
                      <a:pt x="333" y="727"/>
                    </a:lnTo>
                    <a:lnTo>
                      <a:pt x="317" y="701"/>
                    </a:lnTo>
                    <a:lnTo>
                      <a:pt x="299" y="670"/>
                    </a:lnTo>
                    <a:lnTo>
                      <a:pt x="284" y="642"/>
                    </a:lnTo>
                    <a:lnTo>
                      <a:pt x="267" y="612"/>
                    </a:lnTo>
                    <a:lnTo>
                      <a:pt x="252" y="581"/>
                    </a:lnTo>
                    <a:lnTo>
                      <a:pt x="238" y="548"/>
                    </a:lnTo>
                    <a:lnTo>
                      <a:pt x="223" y="514"/>
                    </a:lnTo>
                    <a:lnTo>
                      <a:pt x="213" y="485"/>
                    </a:lnTo>
                    <a:lnTo>
                      <a:pt x="200" y="458"/>
                    </a:lnTo>
                    <a:lnTo>
                      <a:pt x="190" y="427"/>
                    </a:lnTo>
                    <a:lnTo>
                      <a:pt x="0" y="540"/>
                    </a:lnTo>
                    <a:lnTo>
                      <a:pt x="312" y="0"/>
                    </a:lnTo>
                    <a:lnTo>
                      <a:pt x="840" y="59"/>
                    </a:lnTo>
                    <a:lnTo>
                      <a:pt x="628" y="179"/>
                    </a:lnTo>
                    <a:lnTo>
                      <a:pt x="641" y="213"/>
                    </a:lnTo>
                    <a:lnTo>
                      <a:pt x="656" y="248"/>
                    </a:lnTo>
                    <a:lnTo>
                      <a:pt x="675" y="287"/>
                    </a:lnTo>
                    <a:lnTo>
                      <a:pt x="697" y="329"/>
                    </a:lnTo>
                    <a:lnTo>
                      <a:pt x="716" y="362"/>
                    </a:lnTo>
                    <a:lnTo>
                      <a:pt x="738" y="394"/>
                    </a:lnTo>
                    <a:lnTo>
                      <a:pt x="758" y="427"/>
                    </a:lnTo>
                    <a:lnTo>
                      <a:pt x="780" y="454"/>
                    </a:lnTo>
                    <a:lnTo>
                      <a:pt x="803" y="480"/>
                    </a:lnTo>
                    <a:lnTo>
                      <a:pt x="827" y="510"/>
                    </a:lnTo>
                    <a:lnTo>
                      <a:pt x="851" y="534"/>
                    </a:lnTo>
                    <a:lnTo>
                      <a:pt x="874" y="558"/>
                    </a:lnTo>
                    <a:lnTo>
                      <a:pt x="897" y="579"/>
                    </a:lnTo>
                    <a:lnTo>
                      <a:pt x="926" y="602"/>
                    </a:lnTo>
                    <a:lnTo>
                      <a:pt x="954" y="623"/>
                    </a:lnTo>
                    <a:lnTo>
                      <a:pt x="974" y="634"/>
                    </a:lnTo>
                    <a:lnTo>
                      <a:pt x="993" y="647"/>
                    </a:lnTo>
                    <a:lnTo>
                      <a:pt x="789" y="1199"/>
                    </a:lnTo>
                    <a:close/>
                  </a:path>
                </a:pathLst>
              </a:custGeom>
              <a:solidFill>
                <a:srgbClr val="FF00FF"/>
              </a:solidFill>
              <a:ln w="10">
                <a:solidFill>
                  <a:srgbClr val="000000"/>
                </a:solidFill>
                <a:prstDash val="solid"/>
                <a:round/>
                <a:headEnd/>
                <a:tailEnd/>
              </a:ln>
            </p:spPr>
            <p:txBody>
              <a:bodyPr/>
              <a:lstStyle/>
              <a:p>
                <a:pPr algn="ctr">
                  <a:defRPr/>
                </a:pPr>
                <a:endParaRPr lang="en-US" b="1">
                  <a:latin typeface="+mn-lt"/>
                </a:endParaRPr>
              </a:p>
            </p:txBody>
          </p:sp>
          <p:sp>
            <p:nvSpPr>
              <p:cNvPr id="471" name="Freeform 195"/>
              <p:cNvSpPr>
                <a:spLocks/>
              </p:cNvSpPr>
              <p:nvPr/>
            </p:nvSpPr>
            <p:spPr bwMode="auto">
              <a:xfrm>
                <a:off x="2286" y="2553"/>
                <a:ext cx="1078" cy="547"/>
              </a:xfrm>
              <a:custGeom>
                <a:avLst/>
                <a:gdLst/>
                <a:ahLst/>
                <a:cxnLst>
                  <a:cxn ang="0">
                    <a:pos x="432" y="0"/>
                  </a:cxn>
                  <a:cxn ang="0">
                    <a:pos x="342" y="282"/>
                  </a:cxn>
                  <a:cxn ang="0">
                    <a:pos x="363" y="293"/>
                  </a:cxn>
                  <a:cxn ang="0">
                    <a:pos x="382" y="300"/>
                  </a:cxn>
                  <a:cxn ang="0">
                    <a:pos x="404" y="308"/>
                  </a:cxn>
                  <a:cxn ang="0">
                    <a:pos x="428" y="316"/>
                  </a:cxn>
                  <a:cxn ang="0">
                    <a:pos x="456" y="322"/>
                  </a:cxn>
                  <a:cxn ang="0">
                    <a:pos x="482" y="327"/>
                  </a:cxn>
                  <a:cxn ang="0">
                    <a:pos x="507" y="332"/>
                  </a:cxn>
                  <a:cxn ang="0">
                    <a:pos x="537" y="337"/>
                  </a:cxn>
                  <a:cxn ang="0">
                    <a:pos x="567" y="340"/>
                  </a:cxn>
                  <a:cxn ang="0">
                    <a:pos x="622" y="340"/>
                  </a:cxn>
                  <a:cxn ang="0">
                    <a:pos x="652" y="339"/>
                  </a:cxn>
                  <a:cxn ang="0">
                    <a:pos x="677" y="335"/>
                  </a:cxn>
                  <a:cxn ang="0">
                    <a:pos x="704" y="331"/>
                  </a:cxn>
                  <a:cxn ang="0">
                    <a:pos x="732" y="324"/>
                  </a:cxn>
                  <a:cxn ang="0">
                    <a:pos x="756" y="319"/>
                  </a:cxn>
                  <a:cxn ang="0">
                    <a:pos x="787" y="309"/>
                  </a:cxn>
                  <a:cxn ang="0">
                    <a:pos x="815" y="298"/>
                  </a:cxn>
                  <a:cxn ang="0">
                    <a:pos x="1078" y="827"/>
                  </a:cxn>
                  <a:cxn ang="0">
                    <a:pos x="1053" y="840"/>
                  </a:cxn>
                  <a:cxn ang="0">
                    <a:pos x="1028" y="851"/>
                  </a:cxn>
                  <a:cxn ang="0">
                    <a:pos x="1007" y="861"/>
                  </a:cxn>
                  <a:cxn ang="0">
                    <a:pos x="984" y="871"/>
                  </a:cxn>
                  <a:cxn ang="0">
                    <a:pos x="962" y="879"/>
                  </a:cxn>
                  <a:cxn ang="0">
                    <a:pos x="939" y="888"/>
                  </a:cxn>
                  <a:cxn ang="0">
                    <a:pos x="919" y="895"/>
                  </a:cxn>
                  <a:cxn ang="0">
                    <a:pos x="897" y="901"/>
                  </a:cxn>
                  <a:cxn ang="0">
                    <a:pos x="875" y="908"/>
                  </a:cxn>
                  <a:cxn ang="0">
                    <a:pos x="851" y="916"/>
                  </a:cxn>
                  <a:cxn ang="0">
                    <a:pos x="823" y="921"/>
                  </a:cxn>
                  <a:cxn ang="0">
                    <a:pos x="800" y="927"/>
                  </a:cxn>
                  <a:cxn ang="0">
                    <a:pos x="774" y="934"/>
                  </a:cxn>
                  <a:cxn ang="0">
                    <a:pos x="747" y="939"/>
                  </a:cxn>
                  <a:cxn ang="0">
                    <a:pos x="719" y="942"/>
                  </a:cxn>
                  <a:cxn ang="0">
                    <a:pos x="689" y="944"/>
                  </a:cxn>
                  <a:cxn ang="0">
                    <a:pos x="659" y="947"/>
                  </a:cxn>
                  <a:cxn ang="0">
                    <a:pos x="631" y="947"/>
                  </a:cxn>
                  <a:cxn ang="0">
                    <a:pos x="600" y="947"/>
                  </a:cxn>
                  <a:cxn ang="0">
                    <a:pos x="562" y="947"/>
                  </a:cxn>
                  <a:cxn ang="0">
                    <a:pos x="528" y="945"/>
                  </a:cxn>
                  <a:cxn ang="0">
                    <a:pos x="503" y="944"/>
                  </a:cxn>
                  <a:cxn ang="0">
                    <a:pos x="476" y="942"/>
                  </a:cxn>
                  <a:cxn ang="0">
                    <a:pos x="448" y="939"/>
                  </a:cxn>
                  <a:cxn ang="0">
                    <a:pos x="416" y="932"/>
                  </a:cxn>
                  <a:cxn ang="0">
                    <a:pos x="390" y="926"/>
                  </a:cxn>
                  <a:cxn ang="0">
                    <a:pos x="363" y="921"/>
                  </a:cxn>
                  <a:cxn ang="0">
                    <a:pos x="331" y="911"/>
                  </a:cxn>
                  <a:cxn ang="0">
                    <a:pos x="307" y="903"/>
                  </a:cxn>
                  <a:cxn ang="0">
                    <a:pos x="276" y="895"/>
                  </a:cxn>
                  <a:cxn ang="0">
                    <a:pos x="249" y="885"/>
                  </a:cxn>
                  <a:cxn ang="0">
                    <a:pos x="222" y="875"/>
                  </a:cxn>
                  <a:cxn ang="0">
                    <a:pos x="194" y="863"/>
                  </a:cxn>
                  <a:cxn ang="0">
                    <a:pos x="160" y="846"/>
                  </a:cxn>
                  <a:cxn ang="0">
                    <a:pos x="78" y="1094"/>
                  </a:cxn>
                  <a:cxn ang="0">
                    <a:pos x="0" y="392"/>
                  </a:cxn>
                  <a:cxn ang="0">
                    <a:pos x="432" y="0"/>
                  </a:cxn>
                </a:cxnLst>
                <a:rect l="0" t="0" r="r" b="b"/>
                <a:pathLst>
                  <a:path w="1078" h="1094">
                    <a:moveTo>
                      <a:pt x="432" y="0"/>
                    </a:moveTo>
                    <a:lnTo>
                      <a:pt x="342" y="282"/>
                    </a:lnTo>
                    <a:lnTo>
                      <a:pt x="363" y="293"/>
                    </a:lnTo>
                    <a:lnTo>
                      <a:pt x="382" y="300"/>
                    </a:lnTo>
                    <a:lnTo>
                      <a:pt x="404" y="308"/>
                    </a:lnTo>
                    <a:lnTo>
                      <a:pt x="428" y="316"/>
                    </a:lnTo>
                    <a:lnTo>
                      <a:pt x="456" y="322"/>
                    </a:lnTo>
                    <a:lnTo>
                      <a:pt x="482" y="327"/>
                    </a:lnTo>
                    <a:lnTo>
                      <a:pt x="507" y="332"/>
                    </a:lnTo>
                    <a:lnTo>
                      <a:pt x="537" y="337"/>
                    </a:lnTo>
                    <a:lnTo>
                      <a:pt x="567" y="340"/>
                    </a:lnTo>
                    <a:lnTo>
                      <a:pt x="622" y="340"/>
                    </a:lnTo>
                    <a:lnTo>
                      <a:pt x="652" y="339"/>
                    </a:lnTo>
                    <a:lnTo>
                      <a:pt x="677" y="335"/>
                    </a:lnTo>
                    <a:lnTo>
                      <a:pt x="704" y="331"/>
                    </a:lnTo>
                    <a:lnTo>
                      <a:pt x="732" y="324"/>
                    </a:lnTo>
                    <a:lnTo>
                      <a:pt x="756" y="319"/>
                    </a:lnTo>
                    <a:lnTo>
                      <a:pt x="787" y="309"/>
                    </a:lnTo>
                    <a:lnTo>
                      <a:pt x="815" y="298"/>
                    </a:lnTo>
                    <a:lnTo>
                      <a:pt x="1078" y="827"/>
                    </a:lnTo>
                    <a:lnTo>
                      <a:pt x="1053" y="840"/>
                    </a:lnTo>
                    <a:lnTo>
                      <a:pt x="1028" y="851"/>
                    </a:lnTo>
                    <a:lnTo>
                      <a:pt x="1007" y="861"/>
                    </a:lnTo>
                    <a:lnTo>
                      <a:pt x="984" y="871"/>
                    </a:lnTo>
                    <a:lnTo>
                      <a:pt x="962" y="879"/>
                    </a:lnTo>
                    <a:lnTo>
                      <a:pt x="939" y="888"/>
                    </a:lnTo>
                    <a:lnTo>
                      <a:pt x="919" y="895"/>
                    </a:lnTo>
                    <a:lnTo>
                      <a:pt x="897" y="901"/>
                    </a:lnTo>
                    <a:lnTo>
                      <a:pt x="875" y="908"/>
                    </a:lnTo>
                    <a:lnTo>
                      <a:pt x="851" y="916"/>
                    </a:lnTo>
                    <a:lnTo>
                      <a:pt x="823" y="921"/>
                    </a:lnTo>
                    <a:lnTo>
                      <a:pt x="800" y="927"/>
                    </a:lnTo>
                    <a:lnTo>
                      <a:pt x="774" y="934"/>
                    </a:lnTo>
                    <a:lnTo>
                      <a:pt x="747" y="939"/>
                    </a:lnTo>
                    <a:lnTo>
                      <a:pt x="719" y="942"/>
                    </a:lnTo>
                    <a:lnTo>
                      <a:pt x="689" y="944"/>
                    </a:lnTo>
                    <a:lnTo>
                      <a:pt x="659" y="947"/>
                    </a:lnTo>
                    <a:lnTo>
                      <a:pt x="631" y="947"/>
                    </a:lnTo>
                    <a:lnTo>
                      <a:pt x="600" y="947"/>
                    </a:lnTo>
                    <a:lnTo>
                      <a:pt x="562" y="947"/>
                    </a:lnTo>
                    <a:lnTo>
                      <a:pt x="528" y="945"/>
                    </a:lnTo>
                    <a:lnTo>
                      <a:pt x="503" y="944"/>
                    </a:lnTo>
                    <a:lnTo>
                      <a:pt x="476" y="942"/>
                    </a:lnTo>
                    <a:lnTo>
                      <a:pt x="448" y="939"/>
                    </a:lnTo>
                    <a:lnTo>
                      <a:pt x="416" y="932"/>
                    </a:lnTo>
                    <a:lnTo>
                      <a:pt x="390" y="926"/>
                    </a:lnTo>
                    <a:lnTo>
                      <a:pt x="363" y="921"/>
                    </a:lnTo>
                    <a:lnTo>
                      <a:pt x="331" y="911"/>
                    </a:lnTo>
                    <a:lnTo>
                      <a:pt x="307" y="903"/>
                    </a:lnTo>
                    <a:lnTo>
                      <a:pt x="276" y="895"/>
                    </a:lnTo>
                    <a:lnTo>
                      <a:pt x="249" y="885"/>
                    </a:lnTo>
                    <a:lnTo>
                      <a:pt x="222" y="875"/>
                    </a:lnTo>
                    <a:lnTo>
                      <a:pt x="194" y="863"/>
                    </a:lnTo>
                    <a:lnTo>
                      <a:pt x="160" y="846"/>
                    </a:lnTo>
                    <a:lnTo>
                      <a:pt x="78" y="1094"/>
                    </a:lnTo>
                    <a:lnTo>
                      <a:pt x="0" y="392"/>
                    </a:lnTo>
                    <a:lnTo>
                      <a:pt x="432" y="0"/>
                    </a:lnTo>
                    <a:close/>
                  </a:path>
                </a:pathLst>
              </a:custGeom>
              <a:solidFill>
                <a:srgbClr val="FFFF00"/>
              </a:solidFill>
              <a:ln w="10">
                <a:solidFill>
                  <a:srgbClr val="000000"/>
                </a:solidFill>
                <a:prstDash val="solid"/>
                <a:round/>
                <a:headEnd/>
                <a:tailEnd/>
              </a:ln>
            </p:spPr>
            <p:txBody>
              <a:bodyPr/>
              <a:lstStyle/>
              <a:p>
                <a:pPr algn="ctr">
                  <a:defRPr/>
                </a:pPr>
                <a:endParaRPr lang="en-US" b="1">
                  <a:latin typeface="+mn-lt"/>
                </a:endParaRPr>
              </a:p>
            </p:txBody>
          </p:sp>
          <p:sp>
            <p:nvSpPr>
              <p:cNvPr id="472" name="Freeform 196"/>
              <p:cNvSpPr>
                <a:spLocks/>
              </p:cNvSpPr>
              <p:nvPr/>
            </p:nvSpPr>
            <p:spPr bwMode="auto">
              <a:xfrm>
                <a:off x="3064" y="2446"/>
                <a:ext cx="937" cy="594"/>
              </a:xfrm>
              <a:custGeom>
                <a:avLst/>
                <a:gdLst/>
                <a:ahLst/>
                <a:cxnLst>
                  <a:cxn ang="0">
                    <a:pos x="937" y="261"/>
                  </a:cxn>
                  <a:cxn ang="0">
                    <a:pos x="925" y="287"/>
                  </a:cxn>
                  <a:cxn ang="0">
                    <a:pos x="917" y="308"/>
                  </a:cxn>
                  <a:cxn ang="0">
                    <a:pos x="907" y="330"/>
                  </a:cxn>
                  <a:cxn ang="0">
                    <a:pos x="900" y="352"/>
                  </a:cxn>
                  <a:cxn ang="0">
                    <a:pos x="889" y="374"/>
                  </a:cxn>
                  <a:cxn ang="0">
                    <a:pos x="878" y="397"/>
                  </a:cxn>
                  <a:cxn ang="0">
                    <a:pos x="868" y="418"/>
                  </a:cxn>
                  <a:cxn ang="0">
                    <a:pos x="856" y="441"/>
                  </a:cxn>
                  <a:cxn ang="0">
                    <a:pos x="842" y="465"/>
                  </a:cxn>
                  <a:cxn ang="0">
                    <a:pos x="828" y="491"/>
                  </a:cxn>
                  <a:cxn ang="0">
                    <a:pos x="816" y="512"/>
                  </a:cxn>
                  <a:cxn ang="0">
                    <a:pos x="802" y="533"/>
                  </a:cxn>
                  <a:cxn ang="0">
                    <a:pos x="787" y="559"/>
                  </a:cxn>
                  <a:cxn ang="0">
                    <a:pos x="772" y="585"/>
                  </a:cxn>
                  <a:cxn ang="0">
                    <a:pos x="756" y="608"/>
                  </a:cxn>
                  <a:cxn ang="0">
                    <a:pos x="740" y="632"/>
                  </a:cxn>
                  <a:cxn ang="0">
                    <a:pos x="726" y="652"/>
                  </a:cxn>
                  <a:cxn ang="0">
                    <a:pos x="705" y="679"/>
                  </a:cxn>
                  <a:cxn ang="0">
                    <a:pos x="689" y="702"/>
                  </a:cxn>
                  <a:cxn ang="0">
                    <a:pos x="672" y="721"/>
                  </a:cxn>
                  <a:cxn ang="0">
                    <a:pos x="653" y="744"/>
                  </a:cxn>
                  <a:cxn ang="0">
                    <a:pos x="639" y="760"/>
                  </a:cxn>
                  <a:cxn ang="0">
                    <a:pos x="621" y="780"/>
                  </a:cxn>
                  <a:cxn ang="0">
                    <a:pos x="603" y="799"/>
                  </a:cxn>
                  <a:cxn ang="0">
                    <a:pos x="583" y="820"/>
                  </a:cxn>
                  <a:cxn ang="0">
                    <a:pos x="565" y="838"/>
                  </a:cxn>
                  <a:cxn ang="0">
                    <a:pos x="544" y="858"/>
                  </a:cxn>
                  <a:cxn ang="0">
                    <a:pos x="519" y="880"/>
                  </a:cxn>
                  <a:cxn ang="0">
                    <a:pos x="497" y="900"/>
                  </a:cxn>
                  <a:cxn ang="0">
                    <a:pos x="474" y="921"/>
                  </a:cxn>
                  <a:cxn ang="0">
                    <a:pos x="450" y="942"/>
                  </a:cxn>
                  <a:cxn ang="0">
                    <a:pos x="424" y="960"/>
                  </a:cxn>
                  <a:cxn ang="0">
                    <a:pos x="553" y="1188"/>
                  </a:cxn>
                  <a:cxn ang="0">
                    <a:pos x="38" y="895"/>
                  </a:cxn>
                  <a:cxn ang="0">
                    <a:pos x="0" y="314"/>
                  </a:cxn>
                  <a:cxn ang="0">
                    <a:pos x="107" y="478"/>
                  </a:cxn>
                  <a:cxn ang="0">
                    <a:pos x="132" y="463"/>
                  </a:cxn>
                  <a:cxn ang="0">
                    <a:pos x="156" y="447"/>
                  </a:cxn>
                  <a:cxn ang="0">
                    <a:pos x="188" y="428"/>
                  </a:cxn>
                  <a:cxn ang="0">
                    <a:pos x="219" y="405"/>
                  </a:cxn>
                  <a:cxn ang="0">
                    <a:pos x="250" y="377"/>
                  </a:cxn>
                  <a:cxn ang="0">
                    <a:pos x="277" y="353"/>
                  </a:cxn>
                  <a:cxn ang="0">
                    <a:pos x="303" y="326"/>
                  </a:cxn>
                  <a:cxn ang="0">
                    <a:pos x="328" y="298"/>
                  </a:cxn>
                  <a:cxn ang="0">
                    <a:pos x="349" y="272"/>
                  </a:cxn>
                  <a:cxn ang="0">
                    <a:pos x="371" y="243"/>
                  </a:cxn>
                  <a:cxn ang="0">
                    <a:pos x="394" y="210"/>
                  </a:cxn>
                  <a:cxn ang="0">
                    <a:pos x="413" y="181"/>
                  </a:cxn>
                  <a:cxn ang="0">
                    <a:pos x="432" y="150"/>
                  </a:cxn>
                  <a:cxn ang="0">
                    <a:pos x="449" y="123"/>
                  </a:cxn>
                  <a:cxn ang="0">
                    <a:pos x="466" y="86"/>
                  </a:cxn>
                  <a:cxn ang="0">
                    <a:pos x="483" y="51"/>
                  </a:cxn>
                  <a:cxn ang="0">
                    <a:pos x="492" y="26"/>
                  </a:cxn>
                  <a:cxn ang="0">
                    <a:pos x="501" y="0"/>
                  </a:cxn>
                  <a:cxn ang="0">
                    <a:pos x="937" y="261"/>
                  </a:cxn>
                </a:cxnLst>
                <a:rect l="0" t="0" r="r" b="b"/>
                <a:pathLst>
                  <a:path w="937" h="1188">
                    <a:moveTo>
                      <a:pt x="937" y="261"/>
                    </a:moveTo>
                    <a:lnTo>
                      <a:pt x="925" y="287"/>
                    </a:lnTo>
                    <a:lnTo>
                      <a:pt x="917" y="308"/>
                    </a:lnTo>
                    <a:lnTo>
                      <a:pt x="907" y="330"/>
                    </a:lnTo>
                    <a:lnTo>
                      <a:pt x="900" y="352"/>
                    </a:lnTo>
                    <a:lnTo>
                      <a:pt x="889" y="374"/>
                    </a:lnTo>
                    <a:lnTo>
                      <a:pt x="878" y="397"/>
                    </a:lnTo>
                    <a:lnTo>
                      <a:pt x="868" y="418"/>
                    </a:lnTo>
                    <a:lnTo>
                      <a:pt x="856" y="441"/>
                    </a:lnTo>
                    <a:lnTo>
                      <a:pt x="842" y="465"/>
                    </a:lnTo>
                    <a:lnTo>
                      <a:pt x="828" y="491"/>
                    </a:lnTo>
                    <a:lnTo>
                      <a:pt x="816" y="512"/>
                    </a:lnTo>
                    <a:lnTo>
                      <a:pt x="802" y="533"/>
                    </a:lnTo>
                    <a:lnTo>
                      <a:pt x="787" y="559"/>
                    </a:lnTo>
                    <a:lnTo>
                      <a:pt x="772" y="585"/>
                    </a:lnTo>
                    <a:lnTo>
                      <a:pt x="756" y="608"/>
                    </a:lnTo>
                    <a:lnTo>
                      <a:pt x="740" y="632"/>
                    </a:lnTo>
                    <a:lnTo>
                      <a:pt x="726" y="652"/>
                    </a:lnTo>
                    <a:lnTo>
                      <a:pt x="705" y="679"/>
                    </a:lnTo>
                    <a:lnTo>
                      <a:pt x="689" y="702"/>
                    </a:lnTo>
                    <a:lnTo>
                      <a:pt x="672" y="721"/>
                    </a:lnTo>
                    <a:lnTo>
                      <a:pt x="653" y="744"/>
                    </a:lnTo>
                    <a:lnTo>
                      <a:pt x="639" y="760"/>
                    </a:lnTo>
                    <a:lnTo>
                      <a:pt x="621" y="780"/>
                    </a:lnTo>
                    <a:lnTo>
                      <a:pt x="603" y="799"/>
                    </a:lnTo>
                    <a:lnTo>
                      <a:pt x="583" y="820"/>
                    </a:lnTo>
                    <a:lnTo>
                      <a:pt x="565" y="838"/>
                    </a:lnTo>
                    <a:lnTo>
                      <a:pt x="544" y="858"/>
                    </a:lnTo>
                    <a:lnTo>
                      <a:pt x="519" y="880"/>
                    </a:lnTo>
                    <a:lnTo>
                      <a:pt x="497" y="900"/>
                    </a:lnTo>
                    <a:lnTo>
                      <a:pt x="474" y="921"/>
                    </a:lnTo>
                    <a:lnTo>
                      <a:pt x="450" y="942"/>
                    </a:lnTo>
                    <a:lnTo>
                      <a:pt x="424" y="960"/>
                    </a:lnTo>
                    <a:lnTo>
                      <a:pt x="553" y="1188"/>
                    </a:lnTo>
                    <a:lnTo>
                      <a:pt x="38" y="895"/>
                    </a:lnTo>
                    <a:lnTo>
                      <a:pt x="0" y="314"/>
                    </a:lnTo>
                    <a:lnTo>
                      <a:pt x="107" y="478"/>
                    </a:lnTo>
                    <a:lnTo>
                      <a:pt x="132" y="463"/>
                    </a:lnTo>
                    <a:lnTo>
                      <a:pt x="156" y="447"/>
                    </a:lnTo>
                    <a:lnTo>
                      <a:pt x="188" y="428"/>
                    </a:lnTo>
                    <a:lnTo>
                      <a:pt x="219" y="405"/>
                    </a:lnTo>
                    <a:lnTo>
                      <a:pt x="250" y="377"/>
                    </a:lnTo>
                    <a:lnTo>
                      <a:pt x="277" y="353"/>
                    </a:lnTo>
                    <a:lnTo>
                      <a:pt x="303" y="326"/>
                    </a:lnTo>
                    <a:lnTo>
                      <a:pt x="328" y="298"/>
                    </a:lnTo>
                    <a:lnTo>
                      <a:pt x="349" y="272"/>
                    </a:lnTo>
                    <a:lnTo>
                      <a:pt x="371" y="243"/>
                    </a:lnTo>
                    <a:lnTo>
                      <a:pt x="394" y="210"/>
                    </a:lnTo>
                    <a:lnTo>
                      <a:pt x="413" y="181"/>
                    </a:lnTo>
                    <a:lnTo>
                      <a:pt x="432" y="150"/>
                    </a:lnTo>
                    <a:lnTo>
                      <a:pt x="449" y="123"/>
                    </a:lnTo>
                    <a:lnTo>
                      <a:pt x="466" y="86"/>
                    </a:lnTo>
                    <a:lnTo>
                      <a:pt x="483" y="51"/>
                    </a:lnTo>
                    <a:lnTo>
                      <a:pt x="492" y="26"/>
                    </a:lnTo>
                    <a:lnTo>
                      <a:pt x="501" y="0"/>
                    </a:lnTo>
                    <a:lnTo>
                      <a:pt x="937" y="261"/>
                    </a:lnTo>
                    <a:close/>
                  </a:path>
                </a:pathLst>
              </a:custGeom>
              <a:solidFill>
                <a:srgbClr val="008080"/>
              </a:solidFill>
              <a:ln w="10">
                <a:solidFill>
                  <a:srgbClr val="000000"/>
                </a:solidFill>
                <a:prstDash val="solid"/>
                <a:round/>
                <a:headEnd/>
                <a:tailEnd/>
              </a:ln>
            </p:spPr>
            <p:txBody>
              <a:bodyPr/>
              <a:lstStyle/>
              <a:p>
                <a:pPr algn="ctr">
                  <a:defRPr/>
                </a:pPr>
                <a:endParaRPr lang="en-US" b="1">
                  <a:latin typeface="+mn-lt"/>
                </a:endParaRPr>
              </a:p>
            </p:txBody>
          </p:sp>
          <p:sp>
            <p:nvSpPr>
              <p:cNvPr id="473" name="Freeform 197"/>
              <p:cNvSpPr>
                <a:spLocks/>
              </p:cNvSpPr>
              <p:nvPr/>
            </p:nvSpPr>
            <p:spPr bwMode="auto">
              <a:xfrm>
                <a:off x="3376" y="1915"/>
                <a:ext cx="864" cy="699"/>
              </a:xfrm>
              <a:custGeom>
                <a:avLst/>
                <a:gdLst/>
                <a:ahLst/>
                <a:cxnLst>
                  <a:cxn ang="0">
                    <a:pos x="0" y="879"/>
                  </a:cxn>
                  <a:cxn ang="0">
                    <a:pos x="215" y="982"/>
                  </a:cxn>
                  <a:cxn ang="0">
                    <a:pos x="226" y="947"/>
                  </a:cxn>
                  <a:cxn ang="0">
                    <a:pos x="235" y="915"/>
                  </a:cxn>
                  <a:cxn ang="0">
                    <a:pos x="242" y="884"/>
                  </a:cxn>
                  <a:cxn ang="0">
                    <a:pos x="248" y="857"/>
                  </a:cxn>
                  <a:cxn ang="0">
                    <a:pos x="254" y="826"/>
                  </a:cxn>
                  <a:cxn ang="0">
                    <a:pos x="259" y="790"/>
                  </a:cxn>
                  <a:cxn ang="0">
                    <a:pos x="263" y="758"/>
                  </a:cxn>
                  <a:cxn ang="0">
                    <a:pos x="267" y="725"/>
                  </a:cxn>
                  <a:cxn ang="0">
                    <a:pos x="271" y="688"/>
                  </a:cxn>
                  <a:cxn ang="0">
                    <a:pos x="272" y="649"/>
                  </a:cxn>
                  <a:cxn ang="0">
                    <a:pos x="272" y="579"/>
                  </a:cxn>
                  <a:cxn ang="0">
                    <a:pos x="271" y="542"/>
                  </a:cxn>
                  <a:cxn ang="0">
                    <a:pos x="270" y="510"/>
                  </a:cxn>
                  <a:cxn ang="0">
                    <a:pos x="266" y="475"/>
                  </a:cxn>
                  <a:cxn ang="0">
                    <a:pos x="261" y="440"/>
                  </a:cxn>
                  <a:cxn ang="0">
                    <a:pos x="256" y="409"/>
                  </a:cxn>
                  <a:cxn ang="0">
                    <a:pos x="249" y="370"/>
                  </a:cxn>
                  <a:cxn ang="0">
                    <a:pos x="240" y="333"/>
                  </a:cxn>
                  <a:cxn ang="0">
                    <a:pos x="657" y="0"/>
                  </a:cxn>
                  <a:cxn ang="0">
                    <a:pos x="667" y="33"/>
                  </a:cxn>
                  <a:cxn ang="0">
                    <a:pos x="676" y="64"/>
                  </a:cxn>
                  <a:cxn ang="0">
                    <a:pos x="684" y="91"/>
                  </a:cxn>
                  <a:cxn ang="0">
                    <a:pos x="691" y="120"/>
                  </a:cxn>
                  <a:cxn ang="0">
                    <a:pos x="698" y="148"/>
                  </a:cxn>
                  <a:cxn ang="0">
                    <a:pos x="705" y="177"/>
                  </a:cxn>
                  <a:cxn ang="0">
                    <a:pos x="710" y="203"/>
                  </a:cxn>
                  <a:cxn ang="0">
                    <a:pos x="716" y="231"/>
                  </a:cxn>
                  <a:cxn ang="0">
                    <a:pos x="721" y="258"/>
                  </a:cxn>
                  <a:cxn ang="0">
                    <a:pos x="727" y="289"/>
                  </a:cxn>
                  <a:cxn ang="0">
                    <a:pos x="731" y="325"/>
                  </a:cxn>
                  <a:cxn ang="0">
                    <a:pos x="736" y="354"/>
                  </a:cxn>
                  <a:cxn ang="0">
                    <a:pos x="741" y="386"/>
                  </a:cxn>
                  <a:cxn ang="0">
                    <a:pos x="745" y="420"/>
                  </a:cxn>
                  <a:cxn ang="0">
                    <a:pos x="746" y="456"/>
                  </a:cxn>
                  <a:cxn ang="0">
                    <a:pos x="749" y="495"/>
                  </a:cxn>
                  <a:cxn ang="0">
                    <a:pos x="751" y="532"/>
                  </a:cxn>
                  <a:cxn ang="0">
                    <a:pos x="751" y="568"/>
                  </a:cxn>
                  <a:cxn ang="0">
                    <a:pos x="751" y="607"/>
                  </a:cxn>
                  <a:cxn ang="0">
                    <a:pos x="751" y="656"/>
                  </a:cxn>
                  <a:cxn ang="0">
                    <a:pos x="750" y="699"/>
                  </a:cxn>
                  <a:cxn ang="0">
                    <a:pos x="749" y="730"/>
                  </a:cxn>
                  <a:cxn ang="0">
                    <a:pos x="746" y="764"/>
                  </a:cxn>
                  <a:cxn ang="0">
                    <a:pos x="745" y="800"/>
                  </a:cxn>
                  <a:cxn ang="0">
                    <a:pos x="740" y="840"/>
                  </a:cxn>
                  <a:cxn ang="0">
                    <a:pos x="735" y="874"/>
                  </a:cxn>
                  <a:cxn ang="0">
                    <a:pos x="730" y="909"/>
                  </a:cxn>
                  <a:cxn ang="0">
                    <a:pos x="723" y="949"/>
                  </a:cxn>
                  <a:cxn ang="0">
                    <a:pos x="717" y="980"/>
                  </a:cxn>
                  <a:cxn ang="0">
                    <a:pos x="710" y="1019"/>
                  </a:cxn>
                  <a:cxn ang="0">
                    <a:pos x="703" y="1053"/>
                  </a:cxn>
                  <a:cxn ang="0">
                    <a:pos x="694" y="1087"/>
                  </a:cxn>
                  <a:cxn ang="0">
                    <a:pos x="685" y="1123"/>
                  </a:cxn>
                  <a:cxn ang="0">
                    <a:pos x="673" y="1166"/>
                  </a:cxn>
                  <a:cxn ang="0">
                    <a:pos x="661" y="1210"/>
                  </a:cxn>
                  <a:cxn ang="0">
                    <a:pos x="864" y="1316"/>
                  </a:cxn>
                  <a:cxn ang="0">
                    <a:pos x="354" y="1384"/>
                  </a:cxn>
                  <a:cxn ang="0">
                    <a:pos x="0" y="879"/>
                  </a:cxn>
                </a:cxnLst>
                <a:rect l="0" t="0" r="r" b="b"/>
                <a:pathLst>
                  <a:path w="864" h="1384">
                    <a:moveTo>
                      <a:pt x="0" y="879"/>
                    </a:moveTo>
                    <a:lnTo>
                      <a:pt x="215" y="982"/>
                    </a:lnTo>
                    <a:lnTo>
                      <a:pt x="226" y="947"/>
                    </a:lnTo>
                    <a:lnTo>
                      <a:pt x="235" y="915"/>
                    </a:lnTo>
                    <a:lnTo>
                      <a:pt x="242" y="884"/>
                    </a:lnTo>
                    <a:lnTo>
                      <a:pt x="248" y="857"/>
                    </a:lnTo>
                    <a:lnTo>
                      <a:pt x="254" y="826"/>
                    </a:lnTo>
                    <a:lnTo>
                      <a:pt x="259" y="790"/>
                    </a:lnTo>
                    <a:lnTo>
                      <a:pt x="263" y="758"/>
                    </a:lnTo>
                    <a:lnTo>
                      <a:pt x="267" y="725"/>
                    </a:lnTo>
                    <a:lnTo>
                      <a:pt x="271" y="688"/>
                    </a:lnTo>
                    <a:lnTo>
                      <a:pt x="272" y="649"/>
                    </a:lnTo>
                    <a:lnTo>
                      <a:pt x="272" y="579"/>
                    </a:lnTo>
                    <a:lnTo>
                      <a:pt x="271" y="542"/>
                    </a:lnTo>
                    <a:lnTo>
                      <a:pt x="270" y="510"/>
                    </a:lnTo>
                    <a:lnTo>
                      <a:pt x="266" y="475"/>
                    </a:lnTo>
                    <a:lnTo>
                      <a:pt x="261" y="440"/>
                    </a:lnTo>
                    <a:lnTo>
                      <a:pt x="256" y="409"/>
                    </a:lnTo>
                    <a:lnTo>
                      <a:pt x="249" y="370"/>
                    </a:lnTo>
                    <a:lnTo>
                      <a:pt x="240" y="333"/>
                    </a:lnTo>
                    <a:lnTo>
                      <a:pt x="657" y="0"/>
                    </a:lnTo>
                    <a:lnTo>
                      <a:pt x="667" y="33"/>
                    </a:lnTo>
                    <a:lnTo>
                      <a:pt x="676" y="64"/>
                    </a:lnTo>
                    <a:lnTo>
                      <a:pt x="684" y="91"/>
                    </a:lnTo>
                    <a:lnTo>
                      <a:pt x="691" y="120"/>
                    </a:lnTo>
                    <a:lnTo>
                      <a:pt x="698" y="148"/>
                    </a:lnTo>
                    <a:lnTo>
                      <a:pt x="705" y="177"/>
                    </a:lnTo>
                    <a:lnTo>
                      <a:pt x="710" y="203"/>
                    </a:lnTo>
                    <a:lnTo>
                      <a:pt x="716" y="231"/>
                    </a:lnTo>
                    <a:lnTo>
                      <a:pt x="721" y="258"/>
                    </a:lnTo>
                    <a:lnTo>
                      <a:pt x="727" y="289"/>
                    </a:lnTo>
                    <a:lnTo>
                      <a:pt x="731" y="325"/>
                    </a:lnTo>
                    <a:lnTo>
                      <a:pt x="736" y="354"/>
                    </a:lnTo>
                    <a:lnTo>
                      <a:pt x="741" y="386"/>
                    </a:lnTo>
                    <a:lnTo>
                      <a:pt x="745" y="420"/>
                    </a:lnTo>
                    <a:lnTo>
                      <a:pt x="746" y="456"/>
                    </a:lnTo>
                    <a:lnTo>
                      <a:pt x="749" y="495"/>
                    </a:lnTo>
                    <a:lnTo>
                      <a:pt x="751" y="532"/>
                    </a:lnTo>
                    <a:lnTo>
                      <a:pt x="751" y="568"/>
                    </a:lnTo>
                    <a:lnTo>
                      <a:pt x="751" y="607"/>
                    </a:lnTo>
                    <a:lnTo>
                      <a:pt x="751" y="656"/>
                    </a:lnTo>
                    <a:lnTo>
                      <a:pt x="750" y="699"/>
                    </a:lnTo>
                    <a:lnTo>
                      <a:pt x="749" y="730"/>
                    </a:lnTo>
                    <a:lnTo>
                      <a:pt x="746" y="764"/>
                    </a:lnTo>
                    <a:lnTo>
                      <a:pt x="745" y="800"/>
                    </a:lnTo>
                    <a:lnTo>
                      <a:pt x="740" y="840"/>
                    </a:lnTo>
                    <a:lnTo>
                      <a:pt x="735" y="874"/>
                    </a:lnTo>
                    <a:lnTo>
                      <a:pt x="730" y="909"/>
                    </a:lnTo>
                    <a:lnTo>
                      <a:pt x="723" y="949"/>
                    </a:lnTo>
                    <a:lnTo>
                      <a:pt x="717" y="980"/>
                    </a:lnTo>
                    <a:lnTo>
                      <a:pt x="710" y="1019"/>
                    </a:lnTo>
                    <a:lnTo>
                      <a:pt x="703" y="1053"/>
                    </a:lnTo>
                    <a:lnTo>
                      <a:pt x="694" y="1087"/>
                    </a:lnTo>
                    <a:lnTo>
                      <a:pt x="685" y="1123"/>
                    </a:lnTo>
                    <a:lnTo>
                      <a:pt x="673" y="1166"/>
                    </a:lnTo>
                    <a:lnTo>
                      <a:pt x="661" y="1210"/>
                    </a:lnTo>
                    <a:lnTo>
                      <a:pt x="864" y="1316"/>
                    </a:lnTo>
                    <a:lnTo>
                      <a:pt x="354" y="1384"/>
                    </a:lnTo>
                    <a:lnTo>
                      <a:pt x="0" y="879"/>
                    </a:lnTo>
                    <a:close/>
                  </a:path>
                </a:pathLst>
              </a:custGeom>
              <a:solidFill>
                <a:srgbClr val="0000FF"/>
              </a:solidFill>
              <a:ln w="10">
                <a:solidFill>
                  <a:srgbClr val="000000"/>
                </a:solidFill>
                <a:prstDash val="solid"/>
                <a:round/>
                <a:headEnd/>
                <a:tailEnd/>
              </a:ln>
            </p:spPr>
            <p:txBody>
              <a:bodyPr/>
              <a:lstStyle/>
              <a:p>
                <a:pPr algn="ctr">
                  <a:defRPr/>
                </a:pPr>
                <a:endParaRPr lang="en-US" b="1">
                  <a:latin typeface="+mn-lt"/>
                </a:endParaRPr>
              </a:p>
            </p:txBody>
          </p:sp>
          <p:sp>
            <p:nvSpPr>
              <p:cNvPr id="474" name="Freeform 198"/>
              <p:cNvSpPr>
                <a:spLocks/>
              </p:cNvSpPr>
              <p:nvPr/>
            </p:nvSpPr>
            <p:spPr bwMode="auto">
              <a:xfrm>
                <a:off x="3219" y="1513"/>
                <a:ext cx="1010" cy="611"/>
              </a:xfrm>
              <a:custGeom>
                <a:avLst/>
                <a:gdLst/>
                <a:ahLst/>
                <a:cxnLst>
                  <a:cxn ang="0">
                    <a:pos x="205" y="0"/>
                  </a:cxn>
                  <a:cxn ang="0">
                    <a:pos x="226" y="13"/>
                  </a:cxn>
                  <a:cxn ang="0">
                    <a:pos x="242" y="25"/>
                  </a:cxn>
                  <a:cxn ang="0">
                    <a:pos x="260" y="36"/>
                  </a:cxn>
                  <a:cxn ang="0">
                    <a:pos x="277" y="48"/>
                  </a:cxn>
                  <a:cxn ang="0">
                    <a:pos x="295" y="60"/>
                  </a:cxn>
                  <a:cxn ang="0">
                    <a:pos x="311" y="75"/>
                  </a:cxn>
                  <a:cxn ang="0">
                    <a:pos x="328" y="88"/>
                  </a:cxn>
                  <a:cxn ang="0">
                    <a:pos x="345" y="101"/>
                  </a:cxn>
                  <a:cxn ang="0">
                    <a:pos x="365" y="119"/>
                  </a:cxn>
                  <a:cxn ang="0">
                    <a:pos x="387" y="138"/>
                  </a:cxn>
                  <a:cxn ang="0">
                    <a:pos x="403" y="153"/>
                  </a:cxn>
                  <a:cxn ang="0">
                    <a:pos x="420" y="171"/>
                  </a:cxn>
                  <a:cxn ang="0">
                    <a:pos x="440" y="189"/>
                  </a:cxn>
                  <a:cxn ang="0">
                    <a:pos x="461" y="208"/>
                  </a:cxn>
                  <a:cxn ang="0">
                    <a:pos x="479" y="228"/>
                  </a:cxn>
                  <a:cxn ang="0">
                    <a:pos x="497" y="249"/>
                  </a:cxn>
                  <a:cxn ang="0">
                    <a:pos x="513" y="268"/>
                  </a:cxn>
                  <a:cxn ang="0">
                    <a:pos x="534" y="292"/>
                  </a:cxn>
                  <a:cxn ang="0">
                    <a:pos x="552" y="313"/>
                  </a:cxn>
                  <a:cxn ang="0">
                    <a:pos x="567" y="335"/>
                  </a:cxn>
                  <a:cxn ang="0">
                    <a:pos x="585" y="359"/>
                  </a:cxn>
                  <a:cxn ang="0">
                    <a:pos x="599" y="377"/>
                  </a:cxn>
                  <a:cxn ang="0">
                    <a:pos x="614" y="399"/>
                  </a:cxn>
                  <a:cxn ang="0">
                    <a:pos x="630" y="422"/>
                  </a:cxn>
                  <a:cxn ang="0">
                    <a:pos x="646" y="450"/>
                  </a:cxn>
                  <a:cxn ang="0">
                    <a:pos x="660" y="472"/>
                  </a:cxn>
                  <a:cxn ang="0">
                    <a:pos x="676" y="498"/>
                  </a:cxn>
                  <a:cxn ang="0">
                    <a:pos x="693" y="529"/>
                  </a:cxn>
                  <a:cxn ang="0">
                    <a:pos x="709" y="557"/>
                  </a:cxn>
                  <a:cxn ang="0">
                    <a:pos x="725" y="588"/>
                  </a:cxn>
                  <a:cxn ang="0">
                    <a:pos x="741" y="618"/>
                  </a:cxn>
                  <a:cxn ang="0">
                    <a:pos x="755" y="651"/>
                  </a:cxn>
                  <a:cxn ang="0">
                    <a:pos x="770" y="685"/>
                  </a:cxn>
                  <a:cxn ang="0">
                    <a:pos x="782" y="714"/>
                  </a:cxn>
                  <a:cxn ang="0">
                    <a:pos x="793" y="742"/>
                  </a:cxn>
                  <a:cxn ang="0">
                    <a:pos x="803" y="774"/>
                  </a:cxn>
                  <a:cxn ang="0">
                    <a:pos x="810" y="797"/>
                  </a:cxn>
                  <a:cxn ang="0">
                    <a:pos x="1010" y="696"/>
                  </a:cxn>
                  <a:cxn ang="0">
                    <a:pos x="699" y="1222"/>
                  </a:cxn>
                  <a:cxn ang="0">
                    <a:pos x="147" y="1136"/>
                  </a:cxn>
                  <a:cxn ang="0">
                    <a:pos x="365" y="1024"/>
                  </a:cxn>
                  <a:cxn ang="0">
                    <a:pos x="351" y="987"/>
                  </a:cxn>
                  <a:cxn ang="0">
                    <a:pos x="337" y="951"/>
                  </a:cxn>
                  <a:cxn ang="0">
                    <a:pos x="318" y="912"/>
                  </a:cxn>
                  <a:cxn ang="0">
                    <a:pos x="296" y="871"/>
                  </a:cxn>
                  <a:cxn ang="0">
                    <a:pos x="277" y="837"/>
                  </a:cxn>
                  <a:cxn ang="0">
                    <a:pos x="256" y="805"/>
                  </a:cxn>
                  <a:cxn ang="0">
                    <a:pos x="235" y="772"/>
                  </a:cxn>
                  <a:cxn ang="0">
                    <a:pos x="213" y="745"/>
                  </a:cxn>
                  <a:cxn ang="0">
                    <a:pos x="191" y="719"/>
                  </a:cxn>
                  <a:cxn ang="0">
                    <a:pos x="166" y="690"/>
                  </a:cxn>
                  <a:cxn ang="0">
                    <a:pos x="141" y="665"/>
                  </a:cxn>
                  <a:cxn ang="0">
                    <a:pos x="118" y="641"/>
                  </a:cxn>
                  <a:cxn ang="0">
                    <a:pos x="95" y="620"/>
                  </a:cxn>
                  <a:cxn ang="0">
                    <a:pos x="67" y="597"/>
                  </a:cxn>
                  <a:cxn ang="0">
                    <a:pos x="39" y="576"/>
                  </a:cxn>
                  <a:cxn ang="0">
                    <a:pos x="20" y="565"/>
                  </a:cxn>
                  <a:cxn ang="0">
                    <a:pos x="0" y="550"/>
                  </a:cxn>
                  <a:cxn ang="0">
                    <a:pos x="205" y="0"/>
                  </a:cxn>
                </a:cxnLst>
                <a:rect l="0" t="0" r="r" b="b"/>
                <a:pathLst>
                  <a:path w="1010" h="1222">
                    <a:moveTo>
                      <a:pt x="205" y="0"/>
                    </a:moveTo>
                    <a:lnTo>
                      <a:pt x="226" y="13"/>
                    </a:lnTo>
                    <a:lnTo>
                      <a:pt x="242" y="25"/>
                    </a:lnTo>
                    <a:lnTo>
                      <a:pt x="260" y="36"/>
                    </a:lnTo>
                    <a:lnTo>
                      <a:pt x="277" y="48"/>
                    </a:lnTo>
                    <a:lnTo>
                      <a:pt x="295" y="60"/>
                    </a:lnTo>
                    <a:lnTo>
                      <a:pt x="311" y="75"/>
                    </a:lnTo>
                    <a:lnTo>
                      <a:pt x="328" y="88"/>
                    </a:lnTo>
                    <a:lnTo>
                      <a:pt x="345" y="101"/>
                    </a:lnTo>
                    <a:lnTo>
                      <a:pt x="365" y="119"/>
                    </a:lnTo>
                    <a:lnTo>
                      <a:pt x="387" y="138"/>
                    </a:lnTo>
                    <a:lnTo>
                      <a:pt x="403" y="153"/>
                    </a:lnTo>
                    <a:lnTo>
                      <a:pt x="420" y="171"/>
                    </a:lnTo>
                    <a:lnTo>
                      <a:pt x="440" y="189"/>
                    </a:lnTo>
                    <a:lnTo>
                      <a:pt x="461" y="208"/>
                    </a:lnTo>
                    <a:lnTo>
                      <a:pt x="479" y="228"/>
                    </a:lnTo>
                    <a:lnTo>
                      <a:pt x="497" y="249"/>
                    </a:lnTo>
                    <a:lnTo>
                      <a:pt x="513" y="268"/>
                    </a:lnTo>
                    <a:lnTo>
                      <a:pt x="534" y="292"/>
                    </a:lnTo>
                    <a:lnTo>
                      <a:pt x="552" y="313"/>
                    </a:lnTo>
                    <a:lnTo>
                      <a:pt x="567" y="335"/>
                    </a:lnTo>
                    <a:lnTo>
                      <a:pt x="585" y="359"/>
                    </a:lnTo>
                    <a:lnTo>
                      <a:pt x="599" y="377"/>
                    </a:lnTo>
                    <a:lnTo>
                      <a:pt x="614" y="399"/>
                    </a:lnTo>
                    <a:lnTo>
                      <a:pt x="630" y="422"/>
                    </a:lnTo>
                    <a:lnTo>
                      <a:pt x="646" y="450"/>
                    </a:lnTo>
                    <a:lnTo>
                      <a:pt x="660" y="472"/>
                    </a:lnTo>
                    <a:lnTo>
                      <a:pt x="676" y="498"/>
                    </a:lnTo>
                    <a:lnTo>
                      <a:pt x="693" y="529"/>
                    </a:lnTo>
                    <a:lnTo>
                      <a:pt x="709" y="557"/>
                    </a:lnTo>
                    <a:lnTo>
                      <a:pt x="725" y="588"/>
                    </a:lnTo>
                    <a:lnTo>
                      <a:pt x="741" y="618"/>
                    </a:lnTo>
                    <a:lnTo>
                      <a:pt x="755" y="651"/>
                    </a:lnTo>
                    <a:lnTo>
                      <a:pt x="770" y="685"/>
                    </a:lnTo>
                    <a:lnTo>
                      <a:pt x="782" y="714"/>
                    </a:lnTo>
                    <a:lnTo>
                      <a:pt x="793" y="742"/>
                    </a:lnTo>
                    <a:lnTo>
                      <a:pt x="803" y="774"/>
                    </a:lnTo>
                    <a:lnTo>
                      <a:pt x="810" y="797"/>
                    </a:lnTo>
                    <a:lnTo>
                      <a:pt x="1010" y="696"/>
                    </a:lnTo>
                    <a:lnTo>
                      <a:pt x="699" y="1222"/>
                    </a:lnTo>
                    <a:lnTo>
                      <a:pt x="147" y="1136"/>
                    </a:lnTo>
                    <a:lnTo>
                      <a:pt x="365" y="1024"/>
                    </a:lnTo>
                    <a:lnTo>
                      <a:pt x="351" y="987"/>
                    </a:lnTo>
                    <a:lnTo>
                      <a:pt x="337" y="951"/>
                    </a:lnTo>
                    <a:lnTo>
                      <a:pt x="318" y="912"/>
                    </a:lnTo>
                    <a:lnTo>
                      <a:pt x="296" y="871"/>
                    </a:lnTo>
                    <a:lnTo>
                      <a:pt x="277" y="837"/>
                    </a:lnTo>
                    <a:lnTo>
                      <a:pt x="256" y="805"/>
                    </a:lnTo>
                    <a:lnTo>
                      <a:pt x="235" y="772"/>
                    </a:lnTo>
                    <a:lnTo>
                      <a:pt x="213" y="745"/>
                    </a:lnTo>
                    <a:lnTo>
                      <a:pt x="191" y="719"/>
                    </a:lnTo>
                    <a:lnTo>
                      <a:pt x="166" y="690"/>
                    </a:lnTo>
                    <a:lnTo>
                      <a:pt x="141" y="665"/>
                    </a:lnTo>
                    <a:lnTo>
                      <a:pt x="118" y="641"/>
                    </a:lnTo>
                    <a:lnTo>
                      <a:pt x="95" y="620"/>
                    </a:lnTo>
                    <a:lnTo>
                      <a:pt x="67" y="597"/>
                    </a:lnTo>
                    <a:lnTo>
                      <a:pt x="39" y="576"/>
                    </a:lnTo>
                    <a:lnTo>
                      <a:pt x="20" y="565"/>
                    </a:lnTo>
                    <a:lnTo>
                      <a:pt x="0" y="550"/>
                    </a:lnTo>
                    <a:lnTo>
                      <a:pt x="205" y="0"/>
                    </a:lnTo>
                    <a:close/>
                  </a:path>
                </a:pathLst>
              </a:custGeom>
              <a:solidFill>
                <a:srgbClr val="00FF00"/>
              </a:solidFill>
              <a:ln w="10">
                <a:solidFill>
                  <a:srgbClr val="000000"/>
                </a:solidFill>
                <a:prstDash val="solid"/>
                <a:round/>
                <a:headEnd/>
                <a:tailEnd/>
              </a:ln>
            </p:spPr>
            <p:txBody>
              <a:bodyPr/>
              <a:lstStyle/>
              <a:p>
                <a:pPr algn="ctr">
                  <a:defRPr/>
                </a:pPr>
                <a:endParaRPr lang="en-US" b="1">
                  <a:latin typeface="+mn-lt"/>
                </a:endParaRPr>
              </a:p>
            </p:txBody>
          </p:sp>
          <p:sp>
            <p:nvSpPr>
              <p:cNvPr id="475" name="Freeform 199"/>
              <p:cNvSpPr>
                <a:spLocks/>
              </p:cNvSpPr>
              <p:nvPr/>
            </p:nvSpPr>
            <p:spPr bwMode="auto">
              <a:xfrm>
                <a:off x="2511" y="1358"/>
                <a:ext cx="976" cy="500"/>
              </a:xfrm>
              <a:custGeom>
                <a:avLst/>
                <a:gdLst/>
                <a:ahLst/>
                <a:cxnLst>
                  <a:cxn ang="0">
                    <a:pos x="521" y="1001"/>
                  </a:cxn>
                  <a:cxn ang="0">
                    <a:pos x="585" y="806"/>
                  </a:cxn>
                  <a:cxn ang="0">
                    <a:pos x="565" y="798"/>
                  </a:cxn>
                  <a:cxn ang="0">
                    <a:pos x="542" y="792"/>
                  </a:cxn>
                  <a:cxn ang="0">
                    <a:pos x="512" y="783"/>
                  </a:cxn>
                  <a:cxn ang="0">
                    <a:pos x="488" y="779"/>
                  </a:cxn>
                  <a:cxn ang="0">
                    <a:pos x="461" y="774"/>
                  </a:cxn>
                  <a:cxn ang="0">
                    <a:pos x="432" y="770"/>
                  </a:cxn>
                  <a:cxn ang="0">
                    <a:pos x="401" y="767"/>
                  </a:cxn>
                  <a:cxn ang="0">
                    <a:pos x="346" y="767"/>
                  </a:cxn>
                  <a:cxn ang="0">
                    <a:pos x="318" y="769"/>
                  </a:cxn>
                  <a:cxn ang="0">
                    <a:pos x="291" y="772"/>
                  </a:cxn>
                  <a:cxn ang="0">
                    <a:pos x="264" y="775"/>
                  </a:cxn>
                  <a:cxn ang="0">
                    <a:pos x="237" y="782"/>
                  </a:cxn>
                  <a:cxn ang="0">
                    <a:pos x="212" y="788"/>
                  </a:cxn>
                  <a:cxn ang="0">
                    <a:pos x="181" y="796"/>
                  </a:cxn>
                  <a:cxn ang="0">
                    <a:pos x="154" y="808"/>
                  </a:cxn>
                  <a:cxn ang="0">
                    <a:pos x="225" y="396"/>
                  </a:cxn>
                  <a:cxn ang="0">
                    <a:pos x="0" y="232"/>
                  </a:cxn>
                  <a:cxn ang="0">
                    <a:pos x="11" y="227"/>
                  </a:cxn>
                  <a:cxn ang="0">
                    <a:pos x="34" y="217"/>
                  </a:cxn>
                  <a:cxn ang="0">
                    <a:pos x="52" y="211"/>
                  </a:cxn>
                  <a:cxn ang="0">
                    <a:pos x="73" y="203"/>
                  </a:cxn>
                  <a:cxn ang="0">
                    <a:pos x="97" y="196"/>
                  </a:cxn>
                  <a:cxn ang="0">
                    <a:pos x="117" y="190"/>
                  </a:cxn>
                  <a:cxn ang="0">
                    <a:pos x="144" y="182"/>
                  </a:cxn>
                  <a:cxn ang="0">
                    <a:pos x="167" y="177"/>
                  </a:cxn>
                  <a:cxn ang="0">
                    <a:pos x="194" y="172"/>
                  </a:cxn>
                  <a:cxn ang="0">
                    <a:pos x="222" y="167"/>
                  </a:cxn>
                  <a:cxn ang="0">
                    <a:pos x="249" y="164"/>
                  </a:cxn>
                  <a:cxn ang="0">
                    <a:pos x="280" y="162"/>
                  </a:cxn>
                  <a:cxn ang="0">
                    <a:pos x="309" y="159"/>
                  </a:cxn>
                  <a:cxn ang="0">
                    <a:pos x="338" y="159"/>
                  </a:cxn>
                  <a:cxn ang="0">
                    <a:pos x="369" y="159"/>
                  </a:cxn>
                  <a:cxn ang="0">
                    <a:pos x="407" y="159"/>
                  </a:cxn>
                  <a:cxn ang="0">
                    <a:pos x="442" y="161"/>
                  </a:cxn>
                  <a:cxn ang="0">
                    <a:pos x="465" y="162"/>
                  </a:cxn>
                  <a:cxn ang="0">
                    <a:pos x="493" y="166"/>
                  </a:cxn>
                  <a:cxn ang="0">
                    <a:pos x="520" y="169"/>
                  </a:cxn>
                  <a:cxn ang="0">
                    <a:pos x="552" y="174"/>
                  </a:cxn>
                  <a:cxn ang="0">
                    <a:pos x="579" y="180"/>
                  </a:cxn>
                  <a:cxn ang="0">
                    <a:pos x="604" y="187"/>
                  </a:cxn>
                  <a:cxn ang="0">
                    <a:pos x="637" y="195"/>
                  </a:cxn>
                  <a:cxn ang="0">
                    <a:pos x="663" y="203"/>
                  </a:cxn>
                  <a:cxn ang="0">
                    <a:pos x="694" y="213"/>
                  </a:cxn>
                  <a:cxn ang="0">
                    <a:pos x="719" y="221"/>
                  </a:cxn>
                  <a:cxn ang="0">
                    <a:pos x="747" y="232"/>
                  </a:cxn>
                  <a:cxn ang="0">
                    <a:pos x="775" y="243"/>
                  </a:cxn>
                  <a:cxn ang="0">
                    <a:pos x="858" y="0"/>
                  </a:cxn>
                  <a:cxn ang="0">
                    <a:pos x="977" y="678"/>
                  </a:cxn>
                  <a:cxn ang="0">
                    <a:pos x="521" y="1001"/>
                  </a:cxn>
                </a:cxnLst>
                <a:rect l="0" t="0" r="r" b="b"/>
                <a:pathLst>
                  <a:path w="977" h="1001">
                    <a:moveTo>
                      <a:pt x="521" y="1001"/>
                    </a:moveTo>
                    <a:lnTo>
                      <a:pt x="585" y="806"/>
                    </a:lnTo>
                    <a:lnTo>
                      <a:pt x="565" y="798"/>
                    </a:lnTo>
                    <a:lnTo>
                      <a:pt x="542" y="792"/>
                    </a:lnTo>
                    <a:lnTo>
                      <a:pt x="512" y="783"/>
                    </a:lnTo>
                    <a:lnTo>
                      <a:pt x="488" y="779"/>
                    </a:lnTo>
                    <a:lnTo>
                      <a:pt x="461" y="774"/>
                    </a:lnTo>
                    <a:lnTo>
                      <a:pt x="432" y="770"/>
                    </a:lnTo>
                    <a:lnTo>
                      <a:pt x="401" y="767"/>
                    </a:lnTo>
                    <a:lnTo>
                      <a:pt x="346" y="767"/>
                    </a:lnTo>
                    <a:lnTo>
                      <a:pt x="318" y="769"/>
                    </a:lnTo>
                    <a:lnTo>
                      <a:pt x="291" y="772"/>
                    </a:lnTo>
                    <a:lnTo>
                      <a:pt x="264" y="775"/>
                    </a:lnTo>
                    <a:lnTo>
                      <a:pt x="237" y="782"/>
                    </a:lnTo>
                    <a:lnTo>
                      <a:pt x="212" y="788"/>
                    </a:lnTo>
                    <a:lnTo>
                      <a:pt x="181" y="796"/>
                    </a:lnTo>
                    <a:lnTo>
                      <a:pt x="154" y="808"/>
                    </a:lnTo>
                    <a:lnTo>
                      <a:pt x="225" y="396"/>
                    </a:lnTo>
                    <a:lnTo>
                      <a:pt x="0" y="232"/>
                    </a:lnTo>
                    <a:lnTo>
                      <a:pt x="11" y="227"/>
                    </a:lnTo>
                    <a:lnTo>
                      <a:pt x="34" y="217"/>
                    </a:lnTo>
                    <a:lnTo>
                      <a:pt x="52" y="211"/>
                    </a:lnTo>
                    <a:lnTo>
                      <a:pt x="73" y="203"/>
                    </a:lnTo>
                    <a:lnTo>
                      <a:pt x="97" y="196"/>
                    </a:lnTo>
                    <a:lnTo>
                      <a:pt x="117" y="190"/>
                    </a:lnTo>
                    <a:lnTo>
                      <a:pt x="144" y="182"/>
                    </a:lnTo>
                    <a:lnTo>
                      <a:pt x="167" y="177"/>
                    </a:lnTo>
                    <a:lnTo>
                      <a:pt x="194" y="172"/>
                    </a:lnTo>
                    <a:lnTo>
                      <a:pt x="222" y="167"/>
                    </a:lnTo>
                    <a:lnTo>
                      <a:pt x="249" y="164"/>
                    </a:lnTo>
                    <a:lnTo>
                      <a:pt x="280" y="162"/>
                    </a:lnTo>
                    <a:lnTo>
                      <a:pt x="309" y="159"/>
                    </a:lnTo>
                    <a:lnTo>
                      <a:pt x="338" y="159"/>
                    </a:lnTo>
                    <a:lnTo>
                      <a:pt x="369" y="159"/>
                    </a:lnTo>
                    <a:lnTo>
                      <a:pt x="407" y="159"/>
                    </a:lnTo>
                    <a:lnTo>
                      <a:pt x="442" y="161"/>
                    </a:lnTo>
                    <a:lnTo>
                      <a:pt x="465" y="162"/>
                    </a:lnTo>
                    <a:lnTo>
                      <a:pt x="493" y="166"/>
                    </a:lnTo>
                    <a:lnTo>
                      <a:pt x="520" y="169"/>
                    </a:lnTo>
                    <a:lnTo>
                      <a:pt x="552" y="174"/>
                    </a:lnTo>
                    <a:lnTo>
                      <a:pt x="579" y="180"/>
                    </a:lnTo>
                    <a:lnTo>
                      <a:pt x="604" y="187"/>
                    </a:lnTo>
                    <a:lnTo>
                      <a:pt x="637" y="195"/>
                    </a:lnTo>
                    <a:lnTo>
                      <a:pt x="663" y="203"/>
                    </a:lnTo>
                    <a:lnTo>
                      <a:pt x="694" y="213"/>
                    </a:lnTo>
                    <a:lnTo>
                      <a:pt x="719" y="221"/>
                    </a:lnTo>
                    <a:lnTo>
                      <a:pt x="747" y="232"/>
                    </a:lnTo>
                    <a:lnTo>
                      <a:pt x="775" y="243"/>
                    </a:lnTo>
                    <a:lnTo>
                      <a:pt x="858" y="0"/>
                    </a:lnTo>
                    <a:lnTo>
                      <a:pt x="977" y="678"/>
                    </a:lnTo>
                    <a:lnTo>
                      <a:pt x="521" y="1001"/>
                    </a:lnTo>
                    <a:close/>
                  </a:path>
                </a:pathLst>
              </a:custGeom>
              <a:solidFill>
                <a:srgbClr val="FF0000"/>
              </a:solidFill>
              <a:ln w="10">
                <a:solidFill>
                  <a:srgbClr val="000000"/>
                </a:solidFill>
                <a:prstDash val="solid"/>
                <a:round/>
                <a:headEnd/>
                <a:tailEnd/>
              </a:ln>
            </p:spPr>
            <p:txBody>
              <a:bodyPr/>
              <a:lstStyle/>
              <a:p>
                <a:pPr algn="ctr">
                  <a:defRPr/>
                </a:pPr>
                <a:endParaRPr lang="en-US" b="1">
                  <a:latin typeface="+mn-lt"/>
                </a:endParaRPr>
              </a:p>
            </p:txBody>
          </p:sp>
        </p:grpSp>
        <p:grpSp>
          <p:nvGrpSpPr>
            <p:cNvPr id="35" name="Group 343"/>
            <p:cNvGrpSpPr>
              <a:grpSpLocks/>
            </p:cNvGrpSpPr>
            <p:nvPr/>
          </p:nvGrpSpPr>
          <p:grpSpPr bwMode="auto">
            <a:xfrm>
              <a:off x="1130" y="2837"/>
              <a:ext cx="743" cy="529"/>
              <a:chOff x="1130" y="2837"/>
              <a:chExt cx="743" cy="529"/>
            </a:xfrm>
          </p:grpSpPr>
          <p:sp>
            <p:nvSpPr>
              <p:cNvPr id="326" name="Freeform 201"/>
              <p:cNvSpPr>
                <a:spLocks/>
              </p:cNvSpPr>
              <p:nvPr/>
            </p:nvSpPr>
            <p:spPr bwMode="auto">
              <a:xfrm>
                <a:off x="1437" y="2837"/>
                <a:ext cx="91" cy="68"/>
              </a:xfrm>
              <a:custGeom>
                <a:avLst/>
                <a:gdLst/>
                <a:ahLst/>
                <a:cxnLst>
                  <a:cxn ang="0">
                    <a:pos x="24" y="135"/>
                  </a:cxn>
                  <a:cxn ang="0">
                    <a:pos x="0" y="135"/>
                  </a:cxn>
                  <a:cxn ang="0">
                    <a:pos x="159" y="1"/>
                  </a:cxn>
                  <a:cxn ang="0">
                    <a:pos x="180" y="0"/>
                  </a:cxn>
                  <a:cxn ang="0">
                    <a:pos x="24" y="135"/>
                  </a:cxn>
                </a:cxnLst>
                <a:rect l="0" t="0" r="r" b="b"/>
                <a:pathLst>
                  <a:path w="180" h="135">
                    <a:moveTo>
                      <a:pt x="24" y="135"/>
                    </a:moveTo>
                    <a:lnTo>
                      <a:pt x="0" y="135"/>
                    </a:lnTo>
                    <a:lnTo>
                      <a:pt x="159" y="1"/>
                    </a:lnTo>
                    <a:lnTo>
                      <a:pt x="180" y="0"/>
                    </a:lnTo>
                    <a:lnTo>
                      <a:pt x="24" y="135"/>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327" name="Freeform 202"/>
              <p:cNvSpPr>
                <a:spLocks/>
              </p:cNvSpPr>
              <p:nvPr/>
            </p:nvSpPr>
            <p:spPr bwMode="auto">
              <a:xfrm>
                <a:off x="1446" y="2837"/>
                <a:ext cx="80" cy="68"/>
              </a:xfrm>
              <a:custGeom>
                <a:avLst/>
                <a:gdLst/>
                <a:ahLst/>
                <a:cxnLst>
                  <a:cxn ang="0">
                    <a:pos x="7" y="135"/>
                  </a:cxn>
                  <a:cxn ang="0">
                    <a:pos x="0" y="135"/>
                  </a:cxn>
                  <a:cxn ang="0">
                    <a:pos x="157" y="0"/>
                  </a:cxn>
                  <a:cxn ang="0">
                    <a:pos x="163" y="0"/>
                  </a:cxn>
                  <a:cxn ang="0">
                    <a:pos x="7" y="135"/>
                  </a:cxn>
                </a:cxnLst>
                <a:rect l="0" t="0" r="r" b="b"/>
                <a:pathLst>
                  <a:path w="163" h="135">
                    <a:moveTo>
                      <a:pt x="7" y="135"/>
                    </a:moveTo>
                    <a:lnTo>
                      <a:pt x="0" y="135"/>
                    </a:lnTo>
                    <a:lnTo>
                      <a:pt x="157" y="0"/>
                    </a:lnTo>
                    <a:lnTo>
                      <a:pt x="163" y="0"/>
                    </a:lnTo>
                    <a:lnTo>
                      <a:pt x="7" y="135"/>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328" name="Freeform 203"/>
              <p:cNvSpPr>
                <a:spLocks/>
              </p:cNvSpPr>
              <p:nvPr/>
            </p:nvSpPr>
            <p:spPr bwMode="auto">
              <a:xfrm>
                <a:off x="1442" y="2837"/>
                <a:ext cx="83" cy="68"/>
              </a:xfrm>
              <a:custGeom>
                <a:avLst/>
                <a:gdLst/>
                <a:ahLst/>
                <a:cxnLst>
                  <a:cxn ang="0">
                    <a:pos x="10" y="135"/>
                  </a:cxn>
                  <a:cxn ang="0">
                    <a:pos x="0" y="135"/>
                  </a:cxn>
                  <a:cxn ang="0">
                    <a:pos x="160" y="1"/>
                  </a:cxn>
                  <a:cxn ang="0">
                    <a:pos x="167" y="0"/>
                  </a:cxn>
                  <a:cxn ang="0">
                    <a:pos x="10" y="135"/>
                  </a:cxn>
                </a:cxnLst>
                <a:rect l="0" t="0" r="r" b="b"/>
                <a:pathLst>
                  <a:path w="167" h="135">
                    <a:moveTo>
                      <a:pt x="10" y="135"/>
                    </a:moveTo>
                    <a:lnTo>
                      <a:pt x="0" y="135"/>
                    </a:lnTo>
                    <a:lnTo>
                      <a:pt x="160" y="1"/>
                    </a:lnTo>
                    <a:lnTo>
                      <a:pt x="167" y="0"/>
                    </a:lnTo>
                    <a:lnTo>
                      <a:pt x="10" y="135"/>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329" name="Freeform 204"/>
              <p:cNvSpPr>
                <a:spLocks/>
              </p:cNvSpPr>
              <p:nvPr/>
            </p:nvSpPr>
            <p:spPr bwMode="auto">
              <a:xfrm>
                <a:off x="1437" y="2838"/>
                <a:ext cx="84" cy="67"/>
              </a:xfrm>
              <a:custGeom>
                <a:avLst/>
                <a:gdLst/>
                <a:ahLst/>
                <a:cxnLst>
                  <a:cxn ang="0">
                    <a:pos x="7" y="134"/>
                  </a:cxn>
                  <a:cxn ang="0">
                    <a:pos x="0" y="134"/>
                  </a:cxn>
                  <a:cxn ang="0">
                    <a:pos x="159" y="0"/>
                  </a:cxn>
                  <a:cxn ang="0">
                    <a:pos x="167" y="0"/>
                  </a:cxn>
                  <a:cxn ang="0">
                    <a:pos x="7" y="134"/>
                  </a:cxn>
                </a:cxnLst>
                <a:rect l="0" t="0" r="r" b="b"/>
                <a:pathLst>
                  <a:path w="167" h="134">
                    <a:moveTo>
                      <a:pt x="7" y="134"/>
                    </a:moveTo>
                    <a:lnTo>
                      <a:pt x="0" y="134"/>
                    </a:lnTo>
                    <a:lnTo>
                      <a:pt x="159" y="0"/>
                    </a:lnTo>
                    <a:lnTo>
                      <a:pt x="167" y="0"/>
                    </a:lnTo>
                    <a:lnTo>
                      <a:pt x="7" y="134"/>
                    </a:lnTo>
                    <a:close/>
                  </a:path>
                </a:pathLst>
              </a:custGeom>
              <a:solidFill>
                <a:srgbClr val="98983C"/>
              </a:solidFill>
              <a:ln w="9525">
                <a:noFill/>
                <a:round/>
                <a:headEnd/>
                <a:tailEnd/>
              </a:ln>
            </p:spPr>
            <p:txBody>
              <a:bodyPr/>
              <a:lstStyle/>
              <a:p>
                <a:pPr algn="ctr">
                  <a:defRPr/>
                </a:pPr>
                <a:endParaRPr lang="en-US" b="1">
                  <a:latin typeface="+mn-lt"/>
                </a:endParaRPr>
              </a:p>
            </p:txBody>
          </p:sp>
          <p:sp>
            <p:nvSpPr>
              <p:cNvPr id="330" name="Freeform 205"/>
              <p:cNvSpPr>
                <a:spLocks/>
              </p:cNvSpPr>
              <p:nvPr/>
            </p:nvSpPr>
            <p:spPr bwMode="auto">
              <a:xfrm>
                <a:off x="1425" y="2838"/>
                <a:ext cx="93" cy="67"/>
              </a:xfrm>
              <a:custGeom>
                <a:avLst/>
                <a:gdLst/>
                <a:ahLst/>
                <a:cxnLst>
                  <a:cxn ang="0">
                    <a:pos x="25" y="134"/>
                  </a:cxn>
                  <a:cxn ang="0">
                    <a:pos x="0" y="136"/>
                  </a:cxn>
                  <a:cxn ang="0">
                    <a:pos x="161" y="2"/>
                  </a:cxn>
                  <a:cxn ang="0">
                    <a:pos x="184" y="0"/>
                  </a:cxn>
                  <a:cxn ang="0">
                    <a:pos x="25" y="134"/>
                  </a:cxn>
                </a:cxnLst>
                <a:rect l="0" t="0" r="r" b="b"/>
                <a:pathLst>
                  <a:path w="184" h="136">
                    <a:moveTo>
                      <a:pt x="25" y="134"/>
                    </a:moveTo>
                    <a:lnTo>
                      <a:pt x="0" y="136"/>
                    </a:lnTo>
                    <a:lnTo>
                      <a:pt x="161" y="2"/>
                    </a:lnTo>
                    <a:lnTo>
                      <a:pt x="184" y="0"/>
                    </a:lnTo>
                    <a:lnTo>
                      <a:pt x="25" y="134"/>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331" name="Freeform 206"/>
              <p:cNvSpPr>
                <a:spLocks/>
              </p:cNvSpPr>
              <p:nvPr/>
            </p:nvSpPr>
            <p:spPr bwMode="auto">
              <a:xfrm>
                <a:off x="1434" y="2838"/>
                <a:ext cx="80" cy="67"/>
              </a:xfrm>
              <a:custGeom>
                <a:avLst/>
                <a:gdLst/>
                <a:ahLst/>
                <a:cxnLst>
                  <a:cxn ang="0">
                    <a:pos x="6" y="134"/>
                  </a:cxn>
                  <a:cxn ang="0">
                    <a:pos x="0" y="136"/>
                  </a:cxn>
                  <a:cxn ang="0">
                    <a:pos x="159" y="0"/>
                  </a:cxn>
                  <a:cxn ang="0">
                    <a:pos x="165" y="0"/>
                  </a:cxn>
                  <a:cxn ang="0">
                    <a:pos x="6" y="134"/>
                  </a:cxn>
                </a:cxnLst>
                <a:rect l="0" t="0" r="r" b="b"/>
                <a:pathLst>
                  <a:path w="165" h="136">
                    <a:moveTo>
                      <a:pt x="6" y="134"/>
                    </a:moveTo>
                    <a:lnTo>
                      <a:pt x="0" y="136"/>
                    </a:lnTo>
                    <a:lnTo>
                      <a:pt x="159" y="0"/>
                    </a:lnTo>
                    <a:lnTo>
                      <a:pt x="165" y="0"/>
                    </a:lnTo>
                    <a:lnTo>
                      <a:pt x="6" y="134"/>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332" name="Freeform 207"/>
              <p:cNvSpPr>
                <a:spLocks/>
              </p:cNvSpPr>
              <p:nvPr/>
            </p:nvSpPr>
            <p:spPr bwMode="auto">
              <a:xfrm>
                <a:off x="1430" y="2838"/>
                <a:ext cx="82" cy="67"/>
              </a:xfrm>
              <a:custGeom>
                <a:avLst/>
                <a:gdLst/>
                <a:ahLst/>
                <a:cxnLst>
                  <a:cxn ang="0">
                    <a:pos x="7" y="136"/>
                  </a:cxn>
                  <a:cxn ang="0">
                    <a:pos x="0" y="136"/>
                  </a:cxn>
                  <a:cxn ang="0">
                    <a:pos x="161" y="0"/>
                  </a:cxn>
                  <a:cxn ang="0">
                    <a:pos x="166" y="0"/>
                  </a:cxn>
                  <a:cxn ang="0">
                    <a:pos x="7" y="136"/>
                  </a:cxn>
                </a:cxnLst>
                <a:rect l="0" t="0" r="r" b="b"/>
                <a:pathLst>
                  <a:path w="166" h="136">
                    <a:moveTo>
                      <a:pt x="7" y="136"/>
                    </a:moveTo>
                    <a:lnTo>
                      <a:pt x="0" y="136"/>
                    </a:lnTo>
                    <a:lnTo>
                      <a:pt x="161" y="0"/>
                    </a:lnTo>
                    <a:lnTo>
                      <a:pt x="166" y="0"/>
                    </a:lnTo>
                    <a:lnTo>
                      <a:pt x="7" y="136"/>
                    </a:lnTo>
                    <a:close/>
                  </a:path>
                </a:pathLst>
              </a:custGeom>
              <a:solidFill>
                <a:srgbClr val="9B9B3D"/>
              </a:solidFill>
              <a:ln w="9525">
                <a:noFill/>
                <a:round/>
                <a:headEnd/>
                <a:tailEnd/>
              </a:ln>
            </p:spPr>
            <p:txBody>
              <a:bodyPr/>
              <a:lstStyle/>
              <a:p>
                <a:pPr algn="ctr">
                  <a:defRPr/>
                </a:pPr>
                <a:endParaRPr lang="en-US" b="1">
                  <a:latin typeface="+mn-lt"/>
                </a:endParaRPr>
              </a:p>
            </p:txBody>
          </p:sp>
          <p:sp>
            <p:nvSpPr>
              <p:cNvPr id="333" name="Freeform 208"/>
              <p:cNvSpPr>
                <a:spLocks/>
              </p:cNvSpPr>
              <p:nvPr/>
            </p:nvSpPr>
            <p:spPr bwMode="auto">
              <a:xfrm>
                <a:off x="1429" y="2838"/>
                <a:ext cx="82" cy="67"/>
              </a:xfrm>
              <a:custGeom>
                <a:avLst/>
                <a:gdLst/>
                <a:ahLst/>
                <a:cxnLst>
                  <a:cxn ang="0">
                    <a:pos x="6" y="136"/>
                  </a:cxn>
                  <a:cxn ang="0">
                    <a:pos x="0" y="136"/>
                  </a:cxn>
                  <a:cxn ang="0">
                    <a:pos x="161" y="0"/>
                  </a:cxn>
                  <a:cxn ang="0">
                    <a:pos x="167" y="0"/>
                  </a:cxn>
                  <a:cxn ang="0">
                    <a:pos x="6" y="136"/>
                  </a:cxn>
                </a:cxnLst>
                <a:rect l="0" t="0" r="r" b="b"/>
                <a:pathLst>
                  <a:path w="167" h="136">
                    <a:moveTo>
                      <a:pt x="6" y="136"/>
                    </a:moveTo>
                    <a:lnTo>
                      <a:pt x="0" y="136"/>
                    </a:lnTo>
                    <a:lnTo>
                      <a:pt x="161" y="0"/>
                    </a:lnTo>
                    <a:lnTo>
                      <a:pt x="167" y="0"/>
                    </a:lnTo>
                    <a:lnTo>
                      <a:pt x="6" y="136"/>
                    </a:lnTo>
                    <a:close/>
                  </a:path>
                </a:pathLst>
              </a:custGeom>
              <a:solidFill>
                <a:srgbClr val="9C9C3E"/>
              </a:solidFill>
              <a:ln w="9525">
                <a:noFill/>
                <a:round/>
                <a:headEnd/>
                <a:tailEnd/>
              </a:ln>
            </p:spPr>
            <p:txBody>
              <a:bodyPr/>
              <a:lstStyle/>
              <a:p>
                <a:pPr algn="ctr">
                  <a:defRPr/>
                </a:pPr>
                <a:endParaRPr lang="en-US" b="1">
                  <a:latin typeface="+mn-lt"/>
                </a:endParaRPr>
              </a:p>
            </p:txBody>
          </p:sp>
          <p:sp>
            <p:nvSpPr>
              <p:cNvPr id="334" name="Freeform 209"/>
              <p:cNvSpPr>
                <a:spLocks/>
              </p:cNvSpPr>
              <p:nvPr/>
            </p:nvSpPr>
            <p:spPr bwMode="auto">
              <a:xfrm>
                <a:off x="1425" y="2838"/>
                <a:ext cx="83" cy="67"/>
              </a:xfrm>
              <a:custGeom>
                <a:avLst/>
                <a:gdLst/>
                <a:ahLst/>
                <a:cxnLst>
                  <a:cxn ang="0">
                    <a:pos x="6" y="136"/>
                  </a:cxn>
                  <a:cxn ang="0">
                    <a:pos x="0" y="136"/>
                  </a:cxn>
                  <a:cxn ang="0">
                    <a:pos x="161" y="2"/>
                  </a:cxn>
                  <a:cxn ang="0">
                    <a:pos x="167" y="0"/>
                  </a:cxn>
                  <a:cxn ang="0">
                    <a:pos x="6" y="136"/>
                  </a:cxn>
                </a:cxnLst>
                <a:rect l="0" t="0" r="r" b="b"/>
                <a:pathLst>
                  <a:path w="167" h="136">
                    <a:moveTo>
                      <a:pt x="6" y="136"/>
                    </a:moveTo>
                    <a:lnTo>
                      <a:pt x="0" y="136"/>
                    </a:lnTo>
                    <a:lnTo>
                      <a:pt x="161" y="2"/>
                    </a:lnTo>
                    <a:lnTo>
                      <a:pt x="167" y="0"/>
                    </a:lnTo>
                    <a:lnTo>
                      <a:pt x="6" y="136"/>
                    </a:lnTo>
                    <a:close/>
                  </a:path>
                </a:pathLst>
              </a:custGeom>
              <a:solidFill>
                <a:srgbClr val="9D9D3E"/>
              </a:solidFill>
              <a:ln w="9525">
                <a:noFill/>
                <a:round/>
                <a:headEnd/>
                <a:tailEnd/>
              </a:ln>
            </p:spPr>
            <p:txBody>
              <a:bodyPr/>
              <a:lstStyle/>
              <a:p>
                <a:pPr algn="ctr">
                  <a:defRPr/>
                </a:pPr>
                <a:endParaRPr lang="en-US" b="1">
                  <a:latin typeface="+mn-lt"/>
                </a:endParaRPr>
              </a:p>
            </p:txBody>
          </p:sp>
          <p:sp>
            <p:nvSpPr>
              <p:cNvPr id="335" name="Freeform 210"/>
              <p:cNvSpPr>
                <a:spLocks/>
              </p:cNvSpPr>
              <p:nvPr/>
            </p:nvSpPr>
            <p:spPr bwMode="auto">
              <a:xfrm>
                <a:off x="1401" y="2839"/>
                <a:ext cx="105" cy="70"/>
              </a:xfrm>
              <a:custGeom>
                <a:avLst/>
                <a:gdLst/>
                <a:ahLst/>
                <a:cxnLst>
                  <a:cxn ang="0">
                    <a:pos x="48" y="134"/>
                  </a:cxn>
                  <a:cxn ang="0">
                    <a:pos x="0" y="141"/>
                  </a:cxn>
                  <a:cxn ang="0">
                    <a:pos x="165" y="6"/>
                  </a:cxn>
                  <a:cxn ang="0">
                    <a:pos x="209" y="0"/>
                  </a:cxn>
                  <a:cxn ang="0">
                    <a:pos x="48" y="134"/>
                  </a:cxn>
                </a:cxnLst>
                <a:rect l="0" t="0" r="r" b="b"/>
                <a:pathLst>
                  <a:path w="209" h="141">
                    <a:moveTo>
                      <a:pt x="48" y="134"/>
                    </a:moveTo>
                    <a:lnTo>
                      <a:pt x="0" y="141"/>
                    </a:lnTo>
                    <a:lnTo>
                      <a:pt x="165" y="6"/>
                    </a:lnTo>
                    <a:lnTo>
                      <a:pt x="209" y="0"/>
                    </a:lnTo>
                    <a:lnTo>
                      <a:pt x="48" y="134"/>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336" name="Freeform 211"/>
              <p:cNvSpPr>
                <a:spLocks/>
              </p:cNvSpPr>
              <p:nvPr/>
            </p:nvSpPr>
            <p:spPr bwMode="auto">
              <a:xfrm>
                <a:off x="1417" y="2839"/>
                <a:ext cx="84" cy="67"/>
              </a:xfrm>
              <a:custGeom>
                <a:avLst/>
                <a:gdLst/>
                <a:ahLst/>
                <a:cxnLst>
                  <a:cxn ang="0">
                    <a:pos x="8" y="134"/>
                  </a:cxn>
                  <a:cxn ang="0">
                    <a:pos x="0" y="136"/>
                  </a:cxn>
                  <a:cxn ang="0">
                    <a:pos x="162" y="0"/>
                  </a:cxn>
                  <a:cxn ang="0">
                    <a:pos x="169" y="0"/>
                  </a:cxn>
                  <a:cxn ang="0">
                    <a:pos x="8" y="134"/>
                  </a:cxn>
                </a:cxnLst>
                <a:rect l="0" t="0" r="r" b="b"/>
                <a:pathLst>
                  <a:path w="169" h="136">
                    <a:moveTo>
                      <a:pt x="8" y="134"/>
                    </a:moveTo>
                    <a:lnTo>
                      <a:pt x="0" y="136"/>
                    </a:lnTo>
                    <a:lnTo>
                      <a:pt x="162" y="0"/>
                    </a:lnTo>
                    <a:lnTo>
                      <a:pt x="169" y="0"/>
                    </a:lnTo>
                    <a:lnTo>
                      <a:pt x="8" y="134"/>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337" name="Freeform 212"/>
              <p:cNvSpPr>
                <a:spLocks/>
              </p:cNvSpPr>
              <p:nvPr/>
            </p:nvSpPr>
            <p:spPr bwMode="auto">
              <a:xfrm>
                <a:off x="1417" y="2839"/>
                <a:ext cx="84" cy="68"/>
              </a:xfrm>
              <a:custGeom>
                <a:avLst/>
                <a:gdLst/>
                <a:ahLst/>
                <a:cxnLst>
                  <a:cxn ang="0">
                    <a:pos x="7" y="136"/>
                  </a:cxn>
                  <a:cxn ang="0">
                    <a:pos x="0" y="138"/>
                  </a:cxn>
                  <a:cxn ang="0">
                    <a:pos x="162" y="2"/>
                  </a:cxn>
                  <a:cxn ang="0">
                    <a:pos x="169" y="0"/>
                  </a:cxn>
                  <a:cxn ang="0">
                    <a:pos x="7" y="136"/>
                  </a:cxn>
                </a:cxnLst>
                <a:rect l="0" t="0" r="r" b="b"/>
                <a:pathLst>
                  <a:path w="169" h="138">
                    <a:moveTo>
                      <a:pt x="7" y="136"/>
                    </a:moveTo>
                    <a:lnTo>
                      <a:pt x="0" y="138"/>
                    </a:lnTo>
                    <a:lnTo>
                      <a:pt x="162" y="2"/>
                    </a:lnTo>
                    <a:lnTo>
                      <a:pt x="169" y="0"/>
                    </a:lnTo>
                    <a:lnTo>
                      <a:pt x="7" y="136"/>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338" name="Freeform 213"/>
              <p:cNvSpPr>
                <a:spLocks/>
              </p:cNvSpPr>
              <p:nvPr/>
            </p:nvSpPr>
            <p:spPr bwMode="auto">
              <a:xfrm>
                <a:off x="1413" y="2840"/>
                <a:ext cx="85" cy="67"/>
              </a:xfrm>
              <a:custGeom>
                <a:avLst/>
                <a:gdLst/>
                <a:ahLst/>
                <a:cxnLst>
                  <a:cxn ang="0">
                    <a:pos x="8" y="136"/>
                  </a:cxn>
                  <a:cxn ang="0">
                    <a:pos x="0" y="136"/>
                  </a:cxn>
                  <a:cxn ang="0">
                    <a:pos x="162" y="0"/>
                  </a:cxn>
                  <a:cxn ang="0">
                    <a:pos x="170" y="0"/>
                  </a:cxn>
                  <a:cxn ang="0">
                    <a:pos x="8" y="136"/>
                  </a:cxn>
                </a:cxnLst>
                <a:rect l="0" t="0" r="r" b="b"/>
                <a:pathLst>
                  <a:path w="170" h="136">
                    <a:moveTo>
                      <a:pt x="8" y="136"/>
                    </a:moveTo>
                    <a:lnTo>
                      <a:pt x="0" y="136"/>
                    </a:lnTo>
                    <a:lnTo>
                      <a:pt x="162" y="0"/>
                    </a:lnTo>
                    <a:lnTo>
                      <a:pt x="170" y="0"/>
                    </a:lnTo>
                    <a:lnTo>
                      <a:pt x="8" y="136"/>
                    </a:lnTo>
                    <a:close/>
                  </a:path>
                </a:pathLst>
              </a:custGeom>
              <a:solidFill>
                <a:srgbClr val="9F9F3F"/>
              </a:solidFill>
              <a:ln w="9525">
                <a:noFill/>
                <a:round/>
                <a:headEnd/>
                <a:tailEnd/>
              </a:ln>
            </p:spPr>
            <p:txBody>
              <a:bodyPr/>
              <a:lstStyle/>
              <a:p>
                <a:pPr algn="ctr">
                  <a:defRPr/>
                </a:pPr>
                <a:endParaRPr lang="en-US" b="1">
                  <a:latin typeface="+mn-lt"/>
                </a:endParaRPr>
              </a:p>
            </p:txBody>
          </p:sp>
          <p:sp>
            <p:nvSpPr>
              <p:cNvPr id="339" name="Freeform 214"/>
              <p:cNvSpPr>
                <a:spLocks/>
              </p:cNvSpPr>
              <p:nvPr/>
            </p:nvSpPr>
            <p:spPr bwMode="auto">
              <a:xfrm>
                <a:off x="1409" y="2840"/>
                <a:ext cx="80" cy="68"/>
              </a:xfrm>
              <a:custGeom>
                <a:avLst/>
                <a:gdLst/>
                <a:ahLst/>
                <a:cxnLst>
                  <a:cxn ang="0">
                    <a:pos x="9" y="136"/>
                  </a:cxn>
                  <a:cxn ang="0">
                    <a:pos x="0" y="137"/>
                  </a:cxn>
                  <a:cxn ang="0">
                    <a:pos x="165" y="2"/>
                  </a:cxn>
                  <a:cxn ang="0">
                    <a:pos x="171" y="0"/>
                  </a:cxn>
                  <a:cxn ang="0">
                    <a:pos x="9" y="136"/>
                  </a:cxn>
                </a:cxnLst>
                <a:rect l="0" t="0" r="r" b="b"/>
                <a:pathLst>
                  <a:path w="171" h="137">
                    <a:moveTo>
                      <a:pt x="9" y="136"/>
                    </a:moveTo>
                    <a:lnTo>
                      <a:pt x="0" y="137"/>
                    </a:lnTo>
                    <a:lnTo>
                      <a:pt x="165" y="2"/>
                    </a:lnTo>
                    <a:lnTo>
                      <a:pt x="171" y="0"/>
                    </a:lnTo>
                    <a:lnTo>
                      <a:pt x="9" y="136"/>
                    </a:lnTo>
                    <a:close/>
                  </a:path>
                </a:pathLst>
              </a:custGeom>
              <a:solidFill>
                <a:srgbClr val="A0A03F"/>
              </a:solidFill>
              <a:ln w="9525">
                <a:noFill/>
                <a:round/>
                <a:headEnd/>
                <a:tailEnd/>
              </a:ln>
            </p:spPr>
            <p:txBody>
              <a:bodyPr/>
              <a:lstStyle/>
              <a:p>
                <a:pPr algn="ctr">
                  <a:defRPr/>
                </a:pPr>
                <a:endParaRPr lang="en-US" b="1">
                  <a:latin typeface="+mn-lt"/>
                </a:endParaRPr>
              </a:p>
            </p:txBody>
          </p:sp>
          <p:sp>
            <p:nvSpPr>
              <p:cNvPr id="340" name="Freeform 215"/>
              <p:cNvSpPr>
                <a:spLocks/>
              </p:cNvSpPr>
              <p:nvPr/>
            </p:nvSpPr>
            <p:spPr bwMode="auto">
              <a:xfrm>
                <a:off x="1405" y="2841"/>
                <a:ext cx="86" cy="68"/>
              </a:xfrm>
              <a:custGeom>
                <a:avLst/>
                <a:gdLst/>
                <a:ahLst/>
                <a:cxnLst>
                  <a:cxn ang="0">
                    <a:pos x="8" y="135"/>
                  </a:cxn>
                  <a:cxn ang="0">
                    <a:pos x="0" y="137"/>
                  </a:cxn>
                  <a:cxn ang="0">
                    <a:pos x="165" y="2"/>
                  </a:cxn>
                  <a:cxn ang="0">
                    <a:pos x="173" y="0"/>
                  </a:cxn>
                  <a:cxn ang="0">
                    <a:pos x="8" y="135"/>
                  </a:cxn>
                </a:cxnLst>
                <a:rect l="0" t="0" r="r" b="b"/>
                <a:pathLst>
                  <a:path w="173" h="137">
                    <a:moveTo>
                      <a:pt x="8" y="135"/>
                    </a:moveTo>
                    <a:lnTo>
                      <a:pt x="0" y="137"/>
                    </a:lnTo>
                    <a:lnTo>
                      <a:pt x="165" y="2"/>
                    </a:lnTo>
                    <a:lnTo>
                      <a:pt x="173" y="0"/>
                    </a:lnTo>
                    <a:lnTo>
                      <a:pt x="8" y="135"/>
                    </a:lnTo>
                    <a:close/>
                  </a:path>
                </a:pathLst>
              </a:custGeom>
              <a:solidFill>
                <a:srgbClr val="A1A140"/>
              </a:solidFill>
              <a:ln w="9525">
                <a:noFill/>
                <a:round/>
                <a:headEnd/>
                <a:tailEnd/>
              </a:ln>
            </p:spPr>
            <p:txBody>
              <a:bodyPr/>
              <a:lstStyle/>
              <a:p>
                <a:pPr algn="ctr">
                  <a:defRPr/>
                </a:pPr>
                <a:endParaRPr lang="en-US" b="1">
                  <a:latin typeface="+mn-lt"/>
                </a:endParaRPr>
              </a:p>
            </p:txBody>
          </p:sp>
          <p:sp>
            <p:nvSpPr>
              <p:cNvPr id="341" name="Freeform 216"/>
              <p:cNvSpPr>
                <a:spLocks/>
              </p:cNvSpPr>
              <p:nvPr/>
            </p:nvSpPr>
            <p:spPr bwMode="auto">
              <a:xfrm>
                <a:off x="1401" y="2841"/>
                <a:ext cx="87" cy="68"/>
              </a:xfrm>
              <a:custGeom>
                <a:avLst/>
                <a:gdLst/>
                <a:ahLst/>
                <a:cxnLst>
                  <a:cxn ang="0">
                    <a:pos x="8" y="135"/>
                  </a:cxn>
                  <a:cxn ang="0">
                    <a:pos x="0" y="135"/>
                  </a:cxn>
                  <a:cxn ang="0">
                    <a:pos x="165" y="0"/>
                  </a:cxn>
                  <a:cxn ang="0">
                    <a:pos x="173" y="0"/>
                  </a:cxn>
                  <a:cxn ang="0">
                    <a:pos x="8" y="135"/>
                  </a:cxn>
                </a:cxnLst>
                <a:rect l="0" t="0" r="r" b="b"/>
                <a:pathLst>
                  <a:path w="173" h="135">
                    <a:moveTo>
                      <a:pt x="8" y="135"/>
                    </a:moveTo>
                    <a:lnTo>
                      <a:pt x="0" y="135"/>
                    </a:lnTo>
                    <a:lnTo>
                      <a:pt x="165" y="0"/>
                    </a:lnTo>
                    <a:lnTo>
                      <a:pt x="173" y="0"/>
                    </a:lnTo>
                    <a:lnTo>
                      <a:pt x="8" y="135"/>
                    </a:lnTo>
                    <a:close/>
                  </a:path>
                </a:pathLst>
              </a:custGeom>
              <a:solidFill>
                <a:srgbClr val="A2A240"/>
              </a:solidFill>
              <a:ln w="9525">
                <a:noFill/>
                <a:round/>
                <a:headEnd/>
                <a:tailEnd/>
              </a:ln>
            </p:spPr>
            <p:txBody>
              <a:bodyPr/>
              <a:lstStyle/>
              <a:p>
                <a:pPr algn="ctr">
                  <a:defRPr/>
                </a:pPr>
                <a:endParaRPr lang="en-US" b="1">
                  <a:latin typeface="+mn-lt"/>
                </a:endParaRPr>
              </a:p>
            </p:txBody>
          </p:sp>
          <p:sp>
            <p:nvSpPr>
              <p:cNvPr id="342" name="Freeform 217"/>
              <p:cNvSpPr>
                <a:spLocks/>
              </p:cNvSpPr>
              <p:nvPr/>
            </p:nvSpPr>
            <p:spPr bwMode="auto">
              <a:xfrm>
                <a:off x="1379" y="2841"/>
                <a:ext cx="105" cy="74"/>
              </a:xfrm>
              <a:custGeom>
                <a:avLst/>
                <a:gdLst/>
                <a:ahLst/>
                <a:cxnLst>
                  <a:cxn ang="0">
                    <a:pos x="46" y="135"/>
                  </a:cxn>
                  <a:cxn ang="0">
                    <a:pos x="0" y="148"/>
                  </a:cxn>
                  <a:cxn ang="0">
                    <a:pos x="170" y="11"/>
                  </a:cxn>
                  <a:cxn ang="0">
                    <a:pos x="211" y="0"/>
                  </a:cxn>
                  <a:cxn ang="0">
                    <a:pos x="46" y="135"/>
                  </a:cxn>
                </a:cxnLst>
                <a:rect l="0" t="0" r="r" b="b"/>
                <a:pathLst>
                  <a:path w="211" h="148">
                    <a:moveTo>
                      <a:pt x="46" y="135"/>
                    </a:moveTo>
                    <a:lnTo>
                      <a:pt x="0" y="148"/>
                    </a:lnTo>
                    <a:lnTo>
                      <a:pt x="170" y="11"/>
                    </a:lnTo>
                    <a:lnTo>
                      <a:pt x="211" y="0"/>
                    </a:lnTo>
                    <a:lnTo>
                      <a:pt x="46" y="135"/>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343" name="Freeform 218"/>
              <p:cNvSpPr>
                <a:spLocks/>
              </p:cNvSpPr>
              <p:nvPr/>
            </p:nvSpPr>
            <p:spPr bwMode="auto">
              <a:xfrm>
                <a:off x="1397" y="2841"/>
                <a:ext cx="87" cy="70"/>
              </a:xfrm>
              <a:custGeom>
                <a:avLst/>
                <a:gdLst/>
                <a:ahLst/>
                <a:cxnLst>
                  <a:cxn ang="0">
                    <a:pos x="8" y="135"/>
                  </a:cxn>
                  <a:cxn ang="0">
                    <a:pos x="0" y="139"/>
                  </a:cxn>
                  <a:cxn ang="0">
                    <a:pos x="167" y="2"/>
                  </a:cxn>
                  <a:cxn ang="0">
                    <a:pos x="173" y="0"/>
                  </a:cxn>
                  <a:cxn ang="0">
                    <a:pos x="8" y="135"/>
                  </a:cxn>
                </a:cxnLst>
                <a:rect l="0" t="0" r="r" b="b"/>
                <a:pathLst>
                  <a:path w="173" h="139">
                    <a:moveTo>
                      <a:pt x="8" y="135"/>
                    </a:moveTo>
                    <a:lnTo>
                      <a:pt x="0" y="139"/>
                    </a:lnTo>
                    <a:lnTo>
                      <a:pt x="167" y="2"/>
                    </a:lnTo>
                    <a:lnTo>
                      <a:pt x="173" y="0"/>
                    </a:lnTo>
                    <a:lnTo>
                      <a:pt x="8" y="135"/>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344" name="Freeform 219"/>
              <p:cNvSpPr>
                <a:spLocks/>
              </p:cNvSpPr>
              <p:nvPr/>
            </p:nvSpPr>
            <p:spPr bwMode="auto">
              <a:xfrm>
                <a:off x="1392" y="2842"/>
                <a:ext cx="88" cy="70"/>
              </a:xfrm>
              <a:custGeom>
                <a:avLst/>
                <a:gdLst/>
                <a:ahLst/>
                <a:cxnLst>
                  <a:cxn ang="0">
                    <a:pos x="7" y="137"/>
                  </a:cxn>
                  <a:cxn ang="0">
                    <a:pos x="0" y="139"/>
                  </a:cxn>
                  <a:cxn ang="0">
                    <a:pos x="167" y="2"/>
                  </a:cxn>
                  <a:cxn ang="0">
                    <a:pos x="174" y="0"/>
                  </a:cxn>
                  <a:cxn ang="0">
                    <a:pos x="7" y="137"/>
                  </a:cxn>
                </a:cxnLst>
                <a:rect l="0" t="0" r="r" b="b"/>
                <a:pathLst>
                  <a:path w="174" h="139">
                    <a:moveTo>
                      <a:pt x="7" y="137"/>
                    </a:moveTo>
                    <a:lnTo>
                      <a:pt x="0" y="139"/>
                    </a:lnTo>
                    <a:lnTo>
                      <a:pt x="167" y="2"/>
                    </a:lnTo>
                    <a:lnTo>
                      <a:pt x="174" y="0"/>
                    </a:lnTo>
                    <a:lnTo>
                      <a:pt x="7" y="137"/>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345" name="Freeform 220"/>
              <p:cNvSpPr>
                <a:spLocks/>
              </p:cNvSpPr>
              <p:nvPr/>
            </p:nvSpPr>
            <p:spPr bwMode="auto">
              <a:xfrm>
                <a:off x="1390" y="2843"/>
                <a:ext cx="87" cy="70"/>
              </a:xfrm>
              <a:custGeom>
                <a:avLst/>
                <a:gdLst/>
                <a:ahLst/>
                <a:cxnLst>
                  <a:cxn ang="0">
                    <a:pos x="8" y="137"/>
                  </a:cxn>
                  <a:cxn ang="0">
                    <a:pos x="0" y="139"/>
                  </a:cxn>
                  <a:cxn ang="0">
                    <a:pos x="168" y="1"/>
                  </a:cxn>
                  <a:cxn ang="0">
                    <a:pos x="175" y="0"/>
                  </a:cxn>
                  <a:cxn ang="0">
                    <a:pos x="8" y="137"/>
                  </a:cxn>
                </a:cxnLst>
                <a:rect l="0" t="0" r="r" b="b"/>
                <a:pathLst>
                  <a:path w="175" h="139">
                    <a:moveTo>
                      <a:pt x="8" y="137"/>
                    </a:moveTo>
                    <a:lnTo>
                      <a:pt x="0" y="139"/>
                    </a:lnTo>
                    <a:lnTo>
                      <a:pt x="168" y="1"/>
                    </a:lnTo>
                    <a:lnTo>
                      <a:pt x="175" y="0"/>
                    </a:lnTo>
                    <a:lnTo>
                      <a:pt x="8" y="137"/>
                    </a:lnTo>
                    <a:close/>
                  </a:path>
                </a:pathLst>
              </a:custGeom>
              <a:solidFill>
                <a:srgbClr val="A5A541"/>
              </a:solidFill>
              <a:ln w="9525">
                <a:noFill/>
                <a:round/>
                <a:headEnd/>
                <a:tailEnd/>
              </a:ln>
            </p:spPr>
            <p:txBody>
              <a:bodyPr/>
              <a:lstStyle/>
              <a:p>
                <a:pPr algn="ctr">
                  <a:defRPr/>
                </a:pPr>
                <a:endParaRPr lang="en-US" b="1">
                  <a:latin typeface="+mn-lt"/>
                </a:endParaRPr>
              </a:p>
            </p:txBody>
          </p:sp>
          <p:sp>
            <p:nvSpPr>
              <p:cNvPr id="346" name="Freeform 221"/>
              <p:cNvSpPr>
                <a:spLocks/>
              </p:cNvSpPr>
              <p:nvPr/>
            </p:nvSpPr>
            <p:spPr bwMode="auto">
              <a:xfrm>
                <a:off x="1386" y="2844"/>
                <a:ext cx="88" cy="70"/>
              </a:xfrm>
              <a:custGeom>
                <a:avLst/>
                <a:gdLst/>
                <a:ahLst/>
                <a:cxnLst>
                  <a:cxn ang="0">
                    <a:pos x="8" y="138"/>
                  </a:cxn>
                  <a:cxn ang="0">
                    <a:pos x="0" y="140"/>
                  </a:cxn>
                  <a:cxn ang="0">
                    <a:pos x="169" y="2"/>
                  </a:cxn>
                  <a:cxn ang="0">
                    <a:pos x="176" y="0"/>
                  </a:cxn>
                  <a:cxn ang="0">
                    <a:pos x="8" y="138"/>
                  </a:cxn>
                </a:cxnLst>
                <a:rect l="0" t="0" r="r" b="b"/>
                <a:pathLst>
                  <a:path w="176" h="140">
                    <a:moveTo>
                      <a:pt x="8" y="138"/>
                    </a:moveTo>
                    <a:lnTo>
                      <a:pt x="0" y="140"/>
                    </a:lnTo>
                    <a:lnTo>
                      <a:pt x="169" y="2"/>
                    </a:lnTo>
                    <a:lnTo>
                      <a:pt x="176" y="0"/>
                    </a:lnTo>
                    <a:lnTo>
                      <a:pt x="8" y="138"/>
                    </a:lnTo>
                    <a:close/>
                  </a:path>
                </a:pathLst>
              </a:custGeom>
              <a:solidFill>
                <a:srgbClr val="A6A642"/>
              </a:solidFill>
              <a:ln w="9525">
                <a:noFill/>
                <a:round/>
                <a:headEnd/>
                <a:tailEnd/>
              </a:ln>
            </p:spPr>
            <p:txBody>
              <a:bodyPr/>
              <a:lstStyle/>
              <a:p>
                <a:pPr algn="ctr">
                  <a:defRPr/>
                </a:pPr>
                <a:endParaRPr lang="en-US" b="1">
                  <a:latin typeface="+mn-lt"/>
                </a:endParaRPr>
              </a:p>
            </p:txBody>
          </p:sp>
          <p:sp>
            <p:nvSpPr>
              <p:cNvPr id="347" name="Freeform 222"/>
              <p:cNvSpPr>
                <a:spLocks/>
              </p:cNvSpPr>
              <p:nvPr/>
            </p:nvSpPr>
            <p:spPr bwMode="auto">
              <a:xfrm>
                <a:off x="1380" y="2845"/>
                <a:ext cx="88" cy="69"/>
              </a:xfrm>
              <a:custGeom>
                <a:avLst/>
                <a:gdLst/>
                <a:ahLst/>
                <a:cxnLst>
                  <a:cxn ang="0">
                    <a:pos x="7" y="138"/>
                  </a:cxn>
                  <a:cxn ang="0">
                    <a:pos x="0" y="139"/>
                  </a:cxn>
                  <a:cxn ang="0">
                    <a:pos x="169" y="2"/>
                  </a:cxn>
                  <a:cxn ang="0">
                    <a:pos x="176" y="0"/>
                  </a:cxn>
                  <a:cxn ang="0">
                    <a:pos x="7" y="138"/>
                  </a:cxn>
                </a:cxnLst>
                <a:rect l="0" t="0" r="r" b="b"/>
                <a:pathLst>
                  <a:path w="176" h="139">
                    <a:moveTo>
                      <a:pt x="7" y="138"/>
                    </a:moveTo>
                    <a:lnTo>
                      <a:pt x="0" y="139"/>
                    </a:lnTo>
                    <a:lnTo>
                      <a:pt x="169" y="2"/>
                    </a:lnTo>
                    <a:lnTo>
                      <a:pt x="176" y="0"/>
                    </a:lnTo>
                    <a:lnTo>
                      <a:pt x="7" y="138"/>
                    </a:lnTo>
                    <a:close/>
                  </a:path>
                </a:pathLst>
              </a:custGeom>
              <a:solidFill>
                <a:srgbClr val="A7A742"/>
              </a:solidFill>
              <a:ln w="9525">
                <a:noFill/>
                <a:round/>
                <a:headEnd/>
                <a:tailEnd/>
              </a:ln>
            </p:spPr>
            <p:txBody>
              <a:bodyPr/>
              <a:lstStyle/>
              <a:p>
                <a:pPr algn="ctr">
                  <a:defRPr/>
                </a:pPr>
                <a:endParaRPr lang="en-US" b="1">
                  <a:latin typeface="+mn-lt"/>
                </a:endParaRPr>
              </a:p>
            </p:txBody>
          </p:sp>
          <p:sp>
            <p:nvSpPr>
              <p:cNvPr id="348" name="Freeform 223"/>
              <p:cNvSpPr>
                <a:spLocks/>
              </p:cNvSpPr>
              <p:nvPr/>
            </p:nvSpPr>
            <p:spPr bwMode="auto">
              <a:xfrm>
                <a:off x="1379" y="2846"/>
                <a:ext cx="89" cy="69"/>
              </a:xfrm>
              <a:custGeom>
                <a:avLst/>
                <a:gdLst/>
                <a:ahLst/>
                <a:cxnLst>
                  <a:cxn ang="0">
                    <a:pos x="8" y="137"/>
                  </a:cxn>
                  <a:cxn ang="0">
                    <a:pos x="0" y="139"/>
                  </a:cxn>
                  <a:cxn ang="0">
                    <a:pos x="170" y="2"/>
                  </a:cxn>
                  <a:cxn ang="0">
                    <a:pos x="177" y="0"/>
                  </a:cxn>
                  <a:cxn ang="0">
                    <a:pos x="8" y="137"/>
                  </a:cxn>
                </a:cxnLst>
                <a:rect l="0" t="0" r="r" b="b"/>
                <a:pathLst>
                  <a:path w="177" h="139">
                    <a:moveTo>
                      <a:pt x="8" y="137"/>
                    </a:moveTo>
                    <a:lnTo>
                      <a:pt x="0" y="139"/>
                    </a:lnTo>
                    <a:lnTo>
                      <a:pt x="170" y="2"/>
                    </a:lnTo>
                    <a:lnTo>
                      <a:pt x="177" y="0"/>
                    </a:lnTo>
                    <a:lnTo>
                      <a:pt x="8" y="137"/>
                    </a:lnTo>
                    <a:close/>
                  </a:path>
                </a:pathLst>
              </a:custGeom>
              <a:solidFill>
                <a:srgbClr val="A8A843"/>
              </a:solidFill>
              <a:ln w="9525">
                <a:noFill/>
                <a:round/>
                <a:headEnd/>
                <a:tailEnd/>
              </a:ln>
            </p:spPr>
            <p:txBody>
              <a:bodyPr/>
              <a:lstStyle/>
              <a:p>
                <a:pPr algn="ctr">
                  <a:defRPr/>
                </a:pPr>
                <a:endParaRPr lang="en-US" b="1">
                  <a:latin typeface="+mn-lt"/>
                </a:endParaRPr>
              </a:p>
            </p:txBody>
          </p:sp>
          <p:sp>
            <p:nvSpPr>
              <p:cNvPr id="349" name="Freeform 224"/>
              <p:cNvSpPr>
                <a:spLocks/>
              </p:cNvSpPr>
              <p:nvPr/>
            </p:nvSpPr>
            <p:spPr bwMode="auto">
              <a:xfrm>
                <a:off x="1355" y="2847"/>
                <a:ext cx="106" cy="77"/>
              </a:xfrm>
              <a:custGeom>
                <a:avLst/>
                <a:gdLst/>
                <a:ahLst/>
                <a:cxnLst>
                  <a:cxn ang="0">
                    <a:pos x="43" y="137"/>
                  </a:cxn>
                  <a:cxn ang="0">
                    <a:pos x="0" y="154"/>
                  </a:cxn>
                  <a:cxn ang="0">
                    <a:pos x="173" y="15"/>
                  </a:cxn>
                  <a:cxn ang="0">
                    <a:pos x="213" y="0"/>
                  </a:cxn>
                  <a:cxn ang="0">
                    <a:pos x="43" y="137"/>
                  </a:cxn>
                </a:cxnLst>
                <a:rect l="0" t="0" r="r" b="b"/>
                <a:pathLst>
                  <a:path w="213" h="154">
                    <a:moveTo>
                      <a:pt x="43" y="137"/>
                    </a:moveTo>
                    <a:lnTo>
                      <a:pt x="0" y="154"/>
                    </a:lnTo>
                    <a:lnTo>
                      <a:pt x="173" y="15"/>
                    </a:lnTo>
                    <a:lnTo>
                      <a:pt x="213" y="0"/>
                    </a:lnTo>
                    <a:lnTo>
                      <a:pt x="43" y="137"/>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350" name="Freeform 225"/>
              <p:cNvSpPr>
                <a:spLocks/>
              </p:cNvSpPr>
              <p:nvPr/>
            </p:nvSpPr>
            <p:spPr bwMode="auto">
              <a:xfrm>
                <a:off x="1373" y="2847"/>
                <a:ext cx="90" cy="69"/>
              </a:xfrm>
              <a:custGeom>
                <a:avLst/>
                <a:gdLst/>
                <a:ahLst/>
                <a:cxnLst>
                  <a:cxn ang="0">
                    <a:pos x="9" y="137"/>
                  </a:cxn>
                  <a:cxn ang="0">
                    <a:pos x="0" y="141"/>
                  </a:cxn>
                  <a:cxn ang="0">
                    <a:pos x="171" y="4"/>
                  </a:cxn>
                  <a:cxn ang="0">
                    <a:pos x="179" y="0"/>
                  </a:cxn>
                  <a:cxn ang="0">
                    <a:pos x="9" y="137"/>
                  </a:cxn>
                </a:cxnLst>
                <a:rect l="0" t="0" r="r" b="b"/>
                <a:pathLst>
                  <a:path w="179" h="141">
                    <a:moveTo>
                      <a:pt x="9" y="137"/>
                    </a:moveTo>
                    <a:lnTo>
                      <a:pt x="0" y="141"/>
                    </a:lnTo>
                    <a:lnTo>
                      <a:pt x="171" y="4"/>
                    </a:lnTo>
                    <a:lnTo>
                      <a:pt x="179" y="0"/>
                    </a:lnTo>
                    <a:lnTo>
                      <a:pt x="9" y="137"/>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351" name="Freeform 226"/>
              <p:cNvSpPr>
                <a:spLocks/>
              </p:cNvSpPr>
              <p:nvPr/>
            </p:nvSpPr>
            <p:spPr bwMode="auto">
              <a:xfrm>
                <a:off x="1368" y="2849"/>
                <a:ext cx="93" cy="67"/>
              </a:xfrm>
              <a:custGeom>
                <a:avLst/>
                <a:gdLst/>
                <a:ahLst/>
                <a:cxnLst>
                  <a:cxn ang="0">
                    <a:pos x="8" y="137"/>
                  </a:cxn>
                  <a:cxn ang="0">
                    <a:pos x="0" y="141"/>
                  </a:cxn>
                  <a:cxn ang="0">
                    <a:pos x="171" y="3"/>
                  </a:cxn>
                  <a:cxn ang="0">
                    <a:pos x="179" y="0"/>
                  </a:cxn>
                  <a:cxn ang="0">
                    <a:pos x="8" y="137"/>
                  </a:cxn>
                </a:cxnLst>
                <a:rect l="0" t="0" r="r" b="b"/>
                <a:pathLst>
                  <a:path w="179" h="141">
                    <a:moveTo>
                      <a:pt x="8" y="137"/>
                    </a:moveTo>
                    <a:lnTo>
                      <a:pt x="0" y="141"/>
                    </a:lnTo>
                    <a:lnTo>
                      <a:pt x="171" y="3"/>
                    </a:lnTo>
                    <a:lnTo>
                      <a:pt x="179" y="0"/>
                    </a:lnTo>
                    <a:lnTo>
                      <a:pt x="8" y="137"/>
                    </a:lnTo>
                    <a:close/>
                  </a:path>
                </a:pathLst>
              </a:custGeom>
              <a:solidFill>
                <a:srgbClr val="ABAB44"/>
              </a:solidFill>
              <a:ln w="9525">
                <a:noFill/>
                <a:round/>
                <a:headEnd/>
                <a:tailEnd/>
              </a:ln>
            </p:spPr>
            <p:txBody>
              <a:bodyPr/>
              <a:lstStyle/>
              <a:p>
                <a:pPr algn="ctr">
                  <a:defRPr/>
                </a:pPr>
                <a:endParaRPr lang="en-US" b="1">
                  <a:latin typeface="+mn-lt"/>
                </a:endParaRPr>
              </a:p>
            </p:txBody>
          </p:sp>
          <p:sp>
            <p:nvSpPr>
              <p:cNvPr id="352" name="Freeform 227"/>
              <p:cNvSpPr>
                <a:spLocks/>
              </p:cNvSpPr>
              <p:nvPr/>
            </p:nvSpPr>
            <p:spPr bwMode="auto">
              <a:xfrm>
                <a:off x="1365" y="2851"/>
                <a:ext cx="91" cy="65"/>
              </a:xfrm>
              <a:custGeom>
                <a:avLst/>
                <a:gdLst/>
                <a:ahLst/>
                <a:cxnLst>
                  <a:cxn ang="0">
                    <a:pos x="9" y="138"/>
                  </a:cxn>
                  <a:cxn ang="0">
                    <a:pos x="0" y="140"/>
                  </a:cxn>
                  <a:cxn ang="0">
                    <a:pos x="173" y="2"/>
                  </a:cxn>
                  <a:cxn ang="0">
                    <a:pos x="180" y="0"/>
                  </a:cxn>
                  <a:cxn ang="0">
                    <a:pos x="9" y="138"/>
                  </a:cxn>
                </a:cxnLst>
                <a:rect l="0" t="0" r="r" b="b"/>
                <a:pathLst>
                  <a:path w="180" h="140">
                    <a:moveTo>
                      <a:pt x="9" y="138"/>
                    </a:moveTo>
                    <a:lnTo>
                      <a:pt x="0" y="140"/>
                    </a:lnTo>
                    <a:lnTo>
                      <a:pt x="173" y="2"/>
                    </a:lnTo>
                    <a:lnTo>
                      <a:pt x="180" y="0"/>
                    </a:lnTo>
                    <a:lnTo>
                      <a:pt x="9" y="138"/>
                    </a:lnTo>
                    <a:close/>
                  </a:path>
                </a:pathLst>
              </a:custGeom>
              <a:solidFill>
                <a:srgbClr val="ACAC44"/>
              </a:solidFill>
              <a:ln w="9525">
                <a:noFill/>
                <a:round/>
                <a:headEnd/>
                <a:tailEnd/>
              </a:ln>
            </p:spPr>
            <p:txBody>
              <a:bodyPr/>
              <a:lstStyle/>
              <a:p>
                <a:pPr algn="ctr">
                  <a:defRPr/>
                </a:pPr>
                <a:endParaRPr lang="en-US" b="1">
                  <a:latin typeface="+mn-lt"/>
                </a:endParaRPr>
              </a:p>
            </p:txBody>
          </p:sp>
          <p:sp>
            <p:nvSpPr>
              <p:cNvPr id="353" name="Freeform 228"/>
              <p:cNvSpPr>
                <a:spLocks/>
              </p:cNvSpPr>
              <p:nvPr/>
            </p:nvSpPr>
            <p:spPr bwMode="auto">
              <a:xfrm>
                <a:off x="1360" y="2852"/>
                <a:ext cx="91" cy="64"/>
              </a:xfrm>
              <a:custGeom>
                <a:avLst/>
                <a:gdLst/>
                <a:ahLst/>
                <a:cxnLst>
                  <a:cxn ang="0">
                    <a:pos x="10" y="138"/>
                  </a:cxn>
                  <a:cxn ang="0">
                    <a:pos x="0" y="141"/>
                  </a:cxn>
                  <a:cxn ang="0">
                    <a:pos x="173" y="4"/>
                  </a:cxn>
                  <a:cxn ang="0">
                    <a:pos x="183" y="0"/>
                  </a:cxn>
                  <a:cxn ang="0">
                    <a:pos x="10" y="138"/>
                  </a:cxn>
                </a:cxnLst>
                <a:rect l="0" t="0" r="r" b="b"/>
                <a:pathLst>
                  <a:path w="183" h="141">
                    <a:moveTo>
                      <a:pt x="10" y="138"/>
                    </a:moveTo>
                    <a:lnTo>
                      <a:pt x="0" y="141"/>
                    </a:lnTo>
                    <a:lnTo>
                      <a:pt x="173" y="4"/>
                    </a:lnTo>
                    <a:lnTo>
                      <a:pt x="183" y="0"/>
                    </a:lnTo>
                    <a:lnTo>
                      <a:pt x="10" y="138"/>
                    </a:lnTo>
                    <a:close/>
                  </a:path>
                </a:pathLst>
              </a:custGeom>
              <a:solidFill>
                <a:srgbClr val="ADAD45"/>
              </a:solidFill>
              <a:ln w="9525">
                <a:noFill/>
                <a:round/>
                <a:headEnd/>
                <a:tailEnd/>
              </a:ln>
            </p:spPr>
            <p:txBody>
              <a:bodyPr/>
              <a:lstStyle/>
              <a:p>
                <a:pPr algn="ctr">
                  <a:defRPr/>
                </a:pPr>
                <a:endParaRPr lang="en-US" b="1">
                  <a:latin typeface="+mn-lt"/>
                </a:endParaRPr>
              </a:p>
            </p:txBody>
          </p:sp>
          <p:sp>
            <p:nvSpPr>
              <p:cNvPr id="354" name="Freeform 229"/>
              <p:cNvSpPr>
                <a:spLocks/>
              </p:cNvSpPr>
              <p:nvPr/>
            </p:nvSpPr>
            <p:spPr bwMode="auto">
              <a:xfrm>
                <a:off x="1355" y="2853"/>
                <a:ext cx="93" cy="63"/>
              </a:xfrm>
              <a:custGeom>
                <a:avLst/>
                <a:gdLst/>
                <a:ahLst/>
                <a:cxnLst>
                  <a:cxn ang="0">
                    <a:pos x="7" y="137"/>
                  </a:cxn>
                  <a:cxn ang="0">
                    <a:pos x="0" y="141"/>
                  </a:cxn>
                  <a:cxn ang="0">
                    <a:pos x="173" y="2"/>
                  </a:cxn>
                  <a:cxn ang="0">
                    <a:pos x="180" y="0"/>
                  </a:cxn>
                  <a:cxn ang="0">
                    <a:pos x="7" y="137"/>
                  </a:cxn>
                </a:cxnLst>
                <a:rect l="0" t="0" r="r" b="b"/>
                <a:pathLst>
                  <a:path w="180" h="141">
                    <a:moveTo>
                      <a:pt x="7" y="137"/>
                    </a:moveTo>
                    <a:lnTo>
                      <a:pt x="0" y="141"/>
                    </a:lnTo>
                    <a:lnTo>
                      <a:pt x="173" y="2"/>
                    </a:lnTo>
                    <a:lnTo>
                      <a:pt x="180" y="0"/>
                    </a:lnTo>
                    <a:lnTo>
                      <a:pt x="7" y="137"/>
                    </a:lnTo>
                    <a:close/>
                  </a:path>
                </a:pathLst>
              </a:custGeom>
              <a:solidFill>
                <a:srgbClr val="AEAE45"/>
              </a:solidFill>
              <a:ln w="9525">
                <a:noFill/>
                <a:round/>
                <a:headEnd/>
                <a:tailEnd/>
              </a:ln>
            </p:spPr>
            <p:txBody>
              <a:bodyPr/>
              <a:lstStyle/>
              <a:p>
                <a:pPr algn="ctr">
                  <a:defRPr/>
                </a:pPr>
                <a:endParaRPr lang="en-US" b="1">
                  <a:latin typeface="+mn-lt"/>
                </a:endParaRPr>
              </a:p>
            </p:txBody>
          </p:sp>
          <p:sp>
            <p:nvSpPr>
              <p:cNvPr id="355" name="Freeform 230"/>
              <p:cNvSpPr>
                <a:spLocks/>
              </p:cNvSpPr>
              <p:nvPr/>
            </p:nvSpPr>
            <p:spPr bwMode="auto">
              <a:xfrm>
                <a:off x="1335" y="2854"/>
                <a:ext cx="105" cy="80"/>
              </a:xfrm>
              <a:custGeom>
                <a:avLst/>
                <a:gdLst/>
                <a:ahLst/>
                <a:cxnLst>
                  <a:cxn ang="0">
                    <a:pos x="44" y="139"/>
                  </a:cxn>
                  <a:cxn ang="0">
                    <a:pos x="0" y="159"/>
                  </a:cxn>
                  <a:cxn ang="0">
                    <a:pos x="178" y="20"/>
                  </a:cxn>
                  <a:cxn ang="0">
                    <a:pos x="217" y="0"/>
                  </a:cxn>
                  <a:cxn ang="0">
                    <a:pos x="44" y="139"/>
                  </a:cxn>
                </a:cxnLst>
                <a:rect l="0" t="0" r="r" b="b"/>
                <a:pathLst>
                  <a:path w="217" h="159">
                    <a:moveTo>
                      <a:pt x="44" y="139"/>
                    </a:moveTo>
                    <a:lnTo>
                      <a:pt x="0" y="159"/>
                    </a:lnTo>
                    <a:lnTo>
                      <a:pt x="178" y="20"/>
                    </a:lnTo>
                    <a:lnTo>
                      <a:pt x="217" y="0"/>
                    </a:lnTo>
                    <a:lnTo>
                      <a:pt x="44" y="139"/>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356" name="Freeform 231"/>
              <p:cNvSpPr>
                <a:spLocks/>
              </p:cNvSpPr>
              <p:nvPr/>
            </p:nvSpPr>
            <p:spPr bwMode="auto">
              <a:xfrm>
                <a:off x="1349" y="2854"/>
                <a:ext cx="93" cy="62"/>
              </a:xfrm>
              <a:custGeom>
                <a:avLst/>
                <a:gdLst/>
                <a:ahLst/>
                <a:cxnLst>
                  <a:cxn ang="0">
                    <a:pos x="16" y="139"/>
                  </a:cxn>
                  <a:cxn ang="0">
                    <a:pos x="0" y="146"/>
                  </a:cxn>
                  <a:cxn ang="0">
                    <a:pos x="176" y="7"/>
                  </a:cxn>
                  <a:cxn ang="0">
                    <a:pos x="189" y="0"/>
                  </a:cxn>
                  <a:cxn ang="0">
                    <a:pos x="16" y="139"/>
                  </a:cxn>
                </a:cxnLst>
                <a:rect l="0" t="0" r="r" b="b"/>
                <a:pathLst>
                  <a:path w="189" h="146">
                    <a:moveTo>
                      <a:pt x="16" y="139"/>
                    </a:moveTo>
                    <a:lnTo>
                      <a:pt x="0" y="146"/>
                    </a:lnTo>
                    <a:lnTo>
                      <a:pt x="176" y="7"/>
                    </a:lnTo>
                    <a:lnTo>
                      <a:pt x="189" y="0"/>
                    </a:lnTo>
                    <a:lnTo>
                      <a:pt x="16" y="139"/>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357" name="Freeform 232"/>
              <p:cNvSpPr>
                <a:spLocks/>
              </p:cNvSpPr>
              <p:nvPr/>
            </p:nvSpPr>
            <p:spPr bwMode="auto">
              <a:xfrm>
                <a:off x="1343" y="2858"/>
                <a:ext cx="94" cy="58"/>
              </a:xfrm>
              <a:custGeom>
                <a:avLst/>
                <a:gdLst/>
                <a:ahLst/>
                <a:cxnLst>
                  <a:cxn ang="0">
                    <a:pos x="14" y="139"/>
                  </a:cxn>
                  <a:cxn ang="0">
                    <a:pos x="0" y="147"/>
                  </a:cxn>
                  <a:cxn ang="0">
                    <a:pos x="178" y="6"/>
                  </a:cxn>
                  <a:cxn ang="0">
                    <a:pos x="190" y="0"/>
                  </a:cxn>
                  <a:cxn ang="0">
                    <a:pos x="14" y="139"/>
                  </a:cxn>
                </a:cxnLst>
                <a:rect l="0" t="0" r="r" b="b"/>
                <a:pathLst>
                  <a:path w="190" h="147">
                    <a:moveTo>
                      <a:pt x="14" y="139"/>
                    </a:moveTo>
                    <a:lnTo>
                      <a:pt x="0" y="147"/>
                    </a:lnTo>
                    <a:lnTo>
                      <a:pt x="178" y="6"/>
                    </a:lnTo>
                    <a:lnTo>
                      <a:pt x="190" y="0"/>
                    </a:lnTo>
                    <a:lnTo>
                      <a:pt x="14" y="139"/>
                    </a:lnTo>
                    <a:close/>
                  </a:path>
                </a:pathLst>
              </a:custGeom>
              <a:solidFill>
                <a:srgbClr val="B1B146"/>
              </a:solidFill>
              <a:ln w="9525">
                <a:noFill/>
                <a:round/>
                <a:headEnd/>
                <a:tailEnd/>
              </a:ln>
            </p:spPr>
            <p:txBody>
              <a:bodyPr/>
              <a:lstStyle/>
              <a:p>
                <a:pPr algn="ctr">
                  <a:defRPr/>
                </a:pPr>
                <a:endParaRPr lang="en-US" b="1">
                  <a:latin typeface="+mn-lt"/>
                </a:endParaRPr>
              </a:p>
            </p:txBody>
          </p:sp>
          <p:sp>
            <p:nvSpPr>
              <p:cNvPr id="358" name="Freeform 233"/>
              <p:cNvSpPr>
                <a:spLocks/>
              </p:cNvSpPr>
              <p:nvPr/>
            </p:nvSpPr>
            <p:spPr bwMode="auto">
              <a:xfrm>
                <a:off x="1335" y="2861"/>
                <a:ext cx="93" cy="55"/>
              </a:xfrm>
              <a:custGeom>
                <a:avLst/>
                <a:gdLst/>
                <a:ahLst/>
                <a:cxnLst>
                  <a:cxn ang="0">
                    <a:pos x="14" y="141"/>
                  </a:cxn>
                  <a:cxn ang="0">
                    <a:pos x="0" y="146"/>
                  </a:cxn>
                  <a:cxn ang="0">
                    <a:pos x="178" y="7"/>
                  </a:cxn>
                  <a:cxn ang="0">
                    <a:pos x="192" y="0"/>
                  </a:cxn>
                  <a:cxn ang="0">
                    <a:pos x="14" y="141"/>
                  </a:cxn>
                </a:cxnLst>
                <a:rect l="0" t="0" r="r" b="b"/>
                <a:pathLst>
                  <a:path w="192" h="146">
                    <a:moveTo>
                      <a:pt x="14" y="141"/>
                    </a:moveTo>
                    <a:lnTo>
                      <a:pt x="0" y="146"/>
                    </a:lnTo>
                    <a:lnTo>
                      <a:pt x="178" y="7"/>
                    </a:lnTo>
                    <a:lnTo>
                      <a:pt x="192" y="0"/>
                    </a:lnTo>
                    <a:lnTo>
                      <a:pt x="14" y="141"/>
                    </a:lnTo>
                    <a:close/>
                  </a:path>
                </a:pathLst>
              </a:custGeom>
              <a:solidFill>
                <a:srgbClr val="B3B347"/>
              </a:solidFill>
              <a:ln w="9525">
                <a:noFill/>
                <a:round/>
                <a:headEnd/>
                <a:tailEnd/>
              </a:ln>
            </p:spPr>
            <p:txBody>
              <a:bodyPr/>
              <a:lstStyle/>
              <a:p>
                <a:pPr algn="ctr">
                  <a:defRPr/>
                </a:pPr>
                <a:endParaRPr lang="en-US" b="1">
                  <a:latin typeface="+mn-lt"/>
                </a:endParaRPr>
              </a:p>
            </p:txBody>
          </p:sp>
          <p:sp>
            <p:nvSpPr>
              <p:cNvPr id="359" name="Freeform 234"/>
              <p:cNvSpPr>
                <a:spLocks/>
              </p:cNvSpPr>
              <p:nvPr/>
            </p:nvSpPr>
            <p:spPr bwMode="auto">
              <a:xfrm>
                <a:off x="1315" y="2863"/>
                <a:ext cx="108" cy="94"/>
              </a:xfrm>
              <a:custGeom>
                <a:avLst/>
                <a:gdLst/>
                <a:ahLst/>
                <a:cxnLst>
                  <a:cxn ang="0">
                    <a:pos x="38" y="139"/>
                  </a:cxn>
                  <a:cxn ang="0">
                    <a:pos x="0" y="165"/>
                  </a:cxn>
                  <a:cxn ang="0">
                    <a:pos x="180" y="23"/>
                  </a:cxn>
                  <a:cxn ang="0">
                    <a:pos x="216" y="0"/>
                  </a:cxn>
                  <a:cxn ang="0">
                    <a:pos x="38" y="139"/>
                  </a:cxn>
                </a:cxnLst>
                <a:rect l="0" t="0" r="r" b="b"/>
                <a:pathLst>
                  <a:path w="216" h="165">
                    <a:moveTo>
                      <a:pt x="38" y="139"/>
                    </a:moveTo>
                    <a:lnTo>
                      <a:pt x="0" y="165"/>
                    </a:lnTo>
                    <a:lnTo>
                      <a:pt x="180" y="23"/>
                    </a:lnTo>
                    <a:lnTo>
                      <a:pt x="216" y="0"/>
                    </a:lnTo>
                    <a:lnTo>
                      <a:pt x="38" y="139"/>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360" name="Freeform 235"/>
              <p:cNvSpPr>
                <a:spLocks/>
              </p:cNvSpPr>
              <p:nvPr/>
            </p:nvSpPr>
            <p:spPr bwMode="auto">
              <a:xfrm>
                <a:off x="1325" y="2863"/>
                <a:ext cx="98" cy="88"/>
              </a:xfrm>
              <a:custGeom>
                <a:avLst/>
                <a:gdLst/>
                <a:ahLst/>
                <a:cxnLst>
                  <a:cxn ang="0">
                    <a:pos x="20" y="139"/>
                  </a:cxn>
                  <a:cxn ang="0">
                    <a:pos x="0" y="152"/>
                  </a:cxn>
                  <a:cxn ang="0">
                    <a:pos x="181" y="11"/>
                  </a:cxn>
                  <a:cxn ang="0">
                    <a:pos x="198" y="0"/>
                  </a:cxn>
                  <a:cxn ang="0">
                    <a:pos x="20" y="139"/>
                  </a:cxn>
                </a:cxnLst>
                <a:rect l="0" t="0" r="r" b="b"/>
                <a:pathLst>
                  <a:path w="198" h="152">
                    <a:moveTo>
                      <a:pt x="20" y="139"/>
                    </a:moveTo>
                    <a:lnTo>
                      <a:pt x="0" y="152"/>
                    </a:lnTo>
                    <a:lnTo>
                      <a:pt x="181" y="11"/>
                    </a:lnTo>
                    <a:lnTo>
                      <a:pt x="198" y="0"/>
                    </a:lnTo>
                    <a:lnTo>
                      <a:pt x="20" y="139"/>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361" name="Freeform 236"/>
              <p:cNvSpPr>
                <a:spLocks/>
              </p:cNvSpPr>
              <p:nvPr/>
            </p:nvSpPr>
            <p:spPr bwMode="auto">
              <a:xfrm>
                <a:off x="1315" y="2863"/>
                <a:ext cx="100" cy="104"/>
              </a:xfrm>
              <a:custGeom>
                <a:avLst/>
                <a:gdLst/>
                <a:ahLst/>
                <a:cxnLst>
                  <a:cxn ang="0">
                    <a:pos x="18" y="141"/>
                  </a:cxn>
                  <a:cxn ang="0">
                    <a:pos x="0" y="154"/>
                  </a:cxn>
                  <a:cxn ang="0">
                    <a:pos x="180" y="12"/>
                  </a:cxn>
                  <a:cxn ang="0">
                    <a:pos x="199" y="0"/>
                  </a:cxn>
                  <a:cxn ang="0">
                    <a:pos x="18" y="141"/>
                  </a:cxn>
                </a:cxnLst>
                <a:rect l="0" t="0" r="r" b="b"/>
                <a:pathLst>
                  <a:path w="199" h="154">
                    <a:moveTo>
                      <a:pt x="18" y="141"/>
                    </a:moveTo>
                    <a:lnTo>
                      <a:pt x="0" y="154"/>
                    </a:lnTo>
                    <a:lnTo>
                      <a:pt x="180" y="12"/>
                    </a:lnTo>
                    <a:lnTo>
                      <a:pt x="199" y="0"/>
                    </a:lnTo>
                    <a:lnTo>
                      <a:pt x="18" y="141"/>
                    </a:lnTo>
                    <a:close/>
                  </a:path>
                </a:pathLst>
              </a:custGeom>
              <a:solidFill>
                <a:srgbClr val="B9B949"/>
              </a:solidFill>
              <a:ln w="9525">
                <a:noFill/>
                <a:round/>
                <a:headEnd/>
                <a:tailEnd/>
              </a:ln>
            </p:spPr>
            <p:txBody>
              <a:bodyPr/>
              <a:lstStyle/>
              <a:p>
                <a:pPr algn="ctr">
                  <a:defRPr/>
                </a:pPr>
                <a:endParaRPr lang="en-US" b="1">
                  <a:latin typeface="+mn-lt"/>
                </a:endParaRPr>
              </a:p>
            </p:txBody>
          </p:sp>
          <p:sp>
            <p:nvSpPr>
              <p:cNvPr id="362" name="Freeform 237"/>
              <p:cNvSpPr>
                <a:spLocks/>
              </p:cNvSpPr>
              <p:nvPr/>
            </p:nvSpPr>
            <p:spPr bwMode="auto">
              <a:xfrm>
                <a:off x="1294" y="2863"/>
                <a:ext cx="109" cy="106"/>
              </a:xfrm>
              <a:custGeom>
                <a:avLst/>
                <a:gdLst/>
                <a:ahLst/>
                <a:cxnLst>
                  <a:cxn ang="0">
                    <a:pos x="37" y="142"/>
                  </a:cxn>
                  <a:cxn ang="0">
                    <a:pos x="0" y="170"/>
                  </a:cxn>
                  <a:cxn ang="0">
                    <a:pos x="183" y="25"/>
                  </a:cxn>
                  <a:cxn ang="0">
                    <a:pos x="217" y="0"/>
                  </a:cxn>
                  <a:cxn ang="0">
                    <a:pos x="37" y="142"/>
                  </a:cxn>
                </a:cxnLst>
                <a:rect l="0" t="0" r="r" b="b"/>
                <a:pathLst>
                  <a:path w="217" h="170">
                    <a:moveTo>
                      <a:pt x="37" y="142"/>
                    </a:moveTo>
                    <a:lnTo>
                      <a:pt x="0" y="170"/>
                    </a:lnTo>
                    <a:lnTo>
                      <a:pt x="183" y="25"/>
                    </a:lnTo>
                    <a:lnTo>
                      <a:pt x="217" y="0"/>
                    </a:lnTo>
                    <a:lnTo>
                      <a:pt x="37" y="142"/>
                    </a:lnTo>
                    <a:close/>
                  </a:path>
                </a:pathLst>
              </a:custGeom>
              <a:solidFill>
                <a:srgbClr val="BCBC4B"/>
              </a:solidFill>
              <a:ln w="9525">
                <a:noFill/>
                <a:round/>
                <a:headEnd/>
                <a:tailEnd/>
              </a:ln>
            </p:spPr>
            <p:txBody>
              <a:bodyPr/>
              <a:lstStyle/>
              <a:p>
                <a:pPr algn="ctr">
                  <a:defRPr/>
                </a:pPr>
                <a:endParaRPr lang="en-US" b="1">
                  <a:latin typeface="+mn-lt"/>
                </a:endParaRPr>
              </a:p>
            </p:txBody>
          </p:sp>
          <p:sp>
            <p:nvSpPr>
              <p:cNvPr id="363" name="Freeform 238"/>
              <p:cNvSpPr>
                <a:spLocks/>
              </p:cNvSpPr>
              <p:nvPr/>
            </p:nvSpPr>
            <p:spPr bwMode="auto">
              <a:xfrm>
                <a:off x="1652" y="3180"/>
                <a:ext cx="68" cy="106"/>
              </a:xfrm>
              <a:custGeom>
                <a:avLst/>
                <a:gdLst/>
                <a:ahLst/>
                <a:cxnLst>
                  <a:cxn ang="0">
                    <a:pos x="0" y="224"/>
                  </a:cxn>
                  <a:cxn ang="0">
                    <a:pos x="11" y="202"/>
                  </a:cxn>
                  <a:cxn ang="0">
                    <a:pos x="128" y="0"/>
                  </a:cxn>
                  <a:cxn ang="0">
                    <a:pos x="119" y="18"/>
                  </a:cxn>
                  <a:cxn ang="0">
                    <a:pos x="0" y="224"/>
                  </a:cxn>
                </a:cxnLst>
                <a:rect l="0" t="0" r="r" b="b"/>
                <a:pathLst>
                  <a:path w="128" h="224">
                    <a:moveTo>
                      <a:pt x="0" y="224"/>
                    </a:moveTo>
                    <a:lnTo>
                      <a:pt x="11" y="202"/>
                    </a:lnTo>
                    <a:lnTo>
                      <a:pt x="128" y="0"/>
                    </a:lnTo>
                    <a:lnTo>
                      <a:pt x="119" y="18"/>
                    </a:lnTo>
                    <a:lnTo>
                      <a:pt x="0" y="224"/>
                    </a:lnTo>
                    <a:close/>
                  </a:path>
                </a:pathLst>
              </a:custGeom>
              <a:solidFill>
                <a:srgbClr val="D3D354"/>
              </a:solidFill>
              <a:ln w="9525">
                <a:noFill/>
                <a:round/>
                <a:headEnd/>
                <a:tailEnd/>
              </a:ln>
            </p:spPr>
            <p:txBody>
              <a:bodyPr/>
              <a:lstStyle/>
              <a:p>
                <a:pPr algn="ctr">
                  <a:defRPr/>
                </a:pPr>
                <a:endParaRPr lang="en-US" b="1">
                  <a:latin typeface="+mn-lt"/>
                </a:endParaRPr>
              </a:p>
            </p:txBody>
          </p:sp>
          <p:sp>
            <p:nvSpPr>
              <p:cNvPr id="364" name="Freeform 239"/>
              <p:cNvSpPr>
                <a:spLocks/>
              </p:cNvSpPr>
              <p:nvPr/>
            </p:nvSpPr>
            <p:spPr bwMode="auto">
              <a:xfrm>
                <a:off x="1661" y="3161"/>
                <a:ext cx="64" cy="111"/>
              </a:xfrm>
              <a:custGeom>
                <a:avLst/>
                <a:gdLst/>
                <a:ahLst/>
                <a:cxnLst>
                  <a:cxn ang="0">
                    <a:pos x="0" y="221"/>
                  </a:cxn>
                  <a:cxn ang="0">
                    <a:pos x="10" y="200"/>
                  </a:cxn>
                  <a:cxn ang="0">
                    <a:pos x="128" y="0"/>
                  </a:cxn>
                  <a:cxn ang="0">
                    <a:pos x="117" y="19"/>
                  </a:cxn>
                  <a:cxn ang="0">
                    <a:pos x="0" y="221"/>
                  </a:cxn>
                </a:cxnLst>
                <a:rect l="0" t="0" r="r" b="b"/>
                <a:pathLst>
                  <a:path w="128" h="221">
                    <a:moveTo>
                      <a:pt x="0" y="221"/>
                    </a:moveTo>
                    <a:lnTo>
                      <a:pt x="10" y="200"/>
                    </a:lnTo>
                    <a:lnTo>
                      <a:pt x="128" y="0"/>
                    </a:lnTo>
                    <a:lnTo>
                      <a:pt x="117" y="19"/>
                    </a:lnTo>
                    <a:lnTo>
                      <a:pt x="0" y="221"/>
                    </a:lnTo>
                    <a:close/>
                  </a:path>
                </a:pathLst>
              </a:custGeom>
              <a:solidFill>
                <a:srgbClr val="D5D555"/>
              </a:solidFill>
              <a:ln w="9525">
                <a:noFill/>
                <a:round/>
                <a:headEnd/>
                <a:tailEnd/>
              </a:ln>
            </p:spPr>
            <p:txBody>
              <a:bodyPr/>
              <a:lstStyle/>
              <a:p>
                <a:pPr algn="ctr">
                  <a:defRPr/>
                </a:pPr>
                <a:endParaRPr lang="en-US" b="1">
                  <a:latin typeface="+mn-lt"/>
                </a:endParaRPr>
              </a:p>
            </p:txBody>
          </p:sp>
          <p:sp>
            <p:nvSpPr>
              <p:cNvPr id="365" name="Freeform 240"/>
              <p:cNvSpPr>
                <a:spLocks/>
              </p:cNvSpPr>
              <p:nvPr/>
            </p:nvSpPr>
            <p:spPr bwMode="auto">
              <a:xfrm>
                <a:off x="1664" y="3151"/>
                <a:ext cx="62" cy="111"/>
              </a:xfrm>
              <a:custGeom>
                <a:avLst/>
                <a:gdLst/>
                <a:ahLst/>
                <a:cxnLst>
                  <a:cxn ang="0">
                    <a:pos x="0" y="220"/>
                  </a:cxn>
                  <a:cxn ang="0">
                    <a:pos x="10" y="198"/>
                  </a:cxn>
                  <a:cxn ang="0">
                    <a:pos x="125" y="0"/>
                  </a:cxn>
                  <a:cxn ang="0">
                    <a:pos x="118" y="20"/>
                  </a:cxn>
                  <a:cxn ang="0">
                    <a:pos x="0" y="220"/>
                  </a:cxn>
                </a:cxnLst>
                <a:rect l="0" t="0" r="r" b="b"/>
                <a:pathLst>
                  <a:path w="125" h="220">
                    <a:moveTo>
                      <a:pt x="0" y="220"/>
                    </a:moveTo>
                    <a:lnTo>
                      <a:pt x="10" y="198"/>
                    </a:lnTo>
                    <a:lnTo>
                      <a:pt x="125" y="0"/>
                    </a:lnTo>
                    <a:lnTo>
                      <a:pt x="118" y="20"/>
                    </a:lnTo>
                    <a:lnTo>
                      <a:pt x="0" y="220"/>
                    </a:lnTo>
                    <a:close/>
                  </a:path>
                </a:pathLst>
              </a:custGeom>
              <a:solidFill>
                <a:srgbClr val="D7D756"/>
              </a:solidFill>
              <a:ln w="9525">
                <a:noFill/>
                <a:round/>
                <a:headEnd/>
                <a:tailEnd/>
              </a:ln>
            </p:spPr>
            <p:txBody>
              <a:bodyPr/>
              <a:lstStyle/>
              <a:p>
                <a:pPr algn="ctr">
                  <a:defRPr/>
                </a:pPr>
                <a:endParaRPr lang="en-US" b="1">
                  <a:latin typeface="+mn-lt"/>
                </a:endParaRPr>
              </a:p>
            </p:txBody>
          </p:sp>
          <p:sp>
            <p:nvSpPr>
              <p:cNvPr id="366" name="Freeform 241"/>
              <p:cNvSpPr>
                <a:spLocks/>
              </p:cNvSpPr>
              <p:nvPr/>
            </p:nvSpPr>
            <p:spPr bwMode="auto">
              <a:xfrm>
                <a:off x="1671" y="3141"/>
                <a:ext cx="62" cy="110"/>
              </a:xfrm>
              <a:custGeom>
                <a:avLst/>
                <a:gdLst/>
                <a:ahLst/>
                <a:cxnLst>
                  <a:cxn ang="0">
                    <a:pos x="0" y="219"/>
                  </a:cxn>
                  <a:cxn ang="0">
                    <a:pos x="9" y="197"/>
                  </a:cxn>
                  <a:cxn ang="0">
                    <a:pos x="123" y="0"/>
                  </a:cxn>
                  <a:cxn ang="0">
                    <a:pos x="115" y="21"/>
                  </a:cxn>
                  <a:cxn ang="0">
                    <a:pos x="0" y="219"/>
                  </a:cxn>
                </a:cxnLst>
                <a:rect l="0" t="0" r="r" b="b"/>
                <a:pathLst>
                  <a:path w="123" h="219">
                    <a:moveTo>
                      <a:pt x="0" y="219"/>
                    </a:moveTo>
                    <a:lnTo>
                      <a:pt x="9" y="197"/>
                    </a:lnTo>
                    <a:lnTo>
                      <a:pt x="123" y="0"/>
                    </a:lnTo>
                    <a:lnTo>
                      <a:pt x="115" y="21"/>
                    </a:lnTo>
                    <a:lnTo>
                      <a:pt x="0" y="219"/>
                    </a:lnTo>
                    <a:close/>
                  </a:path>
                </a:pathLst>
              </a:custGeom>
              <a:solidFill>
                <a:srgbClr val="D8D856"/>
              </a:solidFill>
              <a:ln w="9525">
                <a:noFill/>
                <a:round/>
                <a:headEnd/>
                <a:tailEnd/>
              </a:ln>
            </p:spPr>
            <p:txBody>
              <a:bodyPr/>
              <a:lstStyle/>
              <a:p>
                <a:pPr algn="ctr">
                  <a:defRPr/>
                </a:pPr>
                <a:endParaRPr lang="en-US" b="1">
                  <a:latin typeface="+mn-lt"/>
                </a:endParaRPr>
              </a:p>
            </p:txBody>
          </p:sp>
          <p:sp>
            <p:nvSpPr>
              <p:cNvPr id="367" name="Freeform 242"/>
              <p:cNvSpPr>
                <a:spLocks/>
              </p:cNvSpPr>
              <p:nvPr/>
            </p:nvSpPr>
            <p:spPr bwMode="auto">
              <a:xfrm>
                <a:off x="1676" y="3131"/>
                <a:ext cx="61" cy="108"/>
              </a:xfrm>
              <a:custGeom>
                <a:avLst/>
                <a:gdLst/>
                <a:ahLst/>
                <a:cxnLst>
                  <a:cxn ang="0">
                    <a:pos x="0" y="217"/>
                  </a:cxn>
                  <a:cxn ang="0">
                    <a:pos x="8" y="193"/>
                  </a:cxn>
                  <a:cxn ang="0">
                    <a:pos x="122" y="0"/>
                  </a:cxn>
                  <a:cxn ang="0">
                    <a:pos x="114" y="20"/>
                  </a:cxn>
                  <a:cxn ang="0">
                    <a:pos x="0" y="217"/>
                  </a:cxn>
                </a:cxnLst>
                <a:rect l="0" t="0" r="r" b="b"/>
                <a:pathLst>
                  <a:path w="122" h="217">
                    <a:moveTo>
                      <a:pt x="0" y="217"/>
                    </a:moveTo>
                    <a:lnTo>
                      <a:pt x="8" y="193"/>
                    </a:lnTo>
                    <a:lnTo>
                      <a:pt x="122" y="0"/>
                    </a:lnTo>
                    <a:lnTo>
                      <a:pt x="114" y="20"/>
                    </a:lnTo>
                    <a:lnTo>
                      <a:pt x="0" y="217"/>
                    </a:lnTo>
                    <a:close/>
                  </a:path>
                </a:pathLst>
              </a:custGeom>
              <a:solidFill>
                <a:srgbClr val="DADA57"/>
              </a:solidFill>
              <a:ln w="9525">
                <a:noFill/>
                <a:round/>
                <a:headEnd/>
                <a:tailEnd/>
              </a:ln>
            </p:spPr>
            <p:txBody>
              <a:bodyPr/>
              <a:lstStyle/>
              <a:p>
                <a:pPr algn="ctr">
                  <a:defRPr/>
                </a:pPr>
                <a:endParaRPr lang="en-US" b="1">
                  <a:latin typeface="+mn-lt"/>
                </a:endParaRPr>
              </a:p>
            </p:txBody>
          </p:sp>
          <p:sp>
            <p:nvSpPr>
              <p:cNvPr id="368" name="Freeform 243"/>
              <p:cNvSpPr>
                <a:spLocks/>
              </p:cNvSpPr>
              <p:nvPr/>
            </p:nvSpPr>
            <p:spPr bwMode="auto">
              <a:xfrm>
                <a:off x="1677" y="3127"/>
                <a:ext cx="59" cy="106"/>
              </a:xfrm>
              <a:custGeom>
                <a:avLst/>
                <a:gdLst/>
                <a:ahLst/>
                <a:cxnLst>
                  <a:cxn ang="0">
                    <a:pos x="0" y="216"/>
                  </a:cxn>
                  <a:cxn ang="0">
                    <a:pos x="6" y="193"/>
                  </a:cxn>
                  <a:cxn ang="0">
                    <a:pos x="120" y="0"/>
                  </a:cxn>
                  <a:cxn ang="0">
                    <a:pos x="114" y="23"/>
                  </a:cxn>
                  <a:cxn ang="0">
                    <a:pos x="0" y="216"/>
                  </a:cxn>
                </a:cxnLst>
                <a:rect l="0" t="0" r="r" b="b"/>
                <a:pathLst>
                  <a:path w="120" h="216">
                    <a:moveTo>
                      <a:pt x="0" y="216"/>
                    </a:moveTo>
                    <a:lnTo>
                      <a:pt x="6" y="193"/>
                    </a:lnTo>
                    <a:lnTo>
                      <a:pt x="120" y="0"/>
                    </a:lnTo>
                    <a:lnTo>
                      <a:pt x="114" y="23"/>
                    </a:lnTo>
                    <a:lnTo>
                      <a:pt x="0" y="216"/>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369" name="Freeform 244"/>
              <p:cNvSpPr>
                <a:spLocks/>
              </p:cNvSpPr>
              <p:nvPr/>
            </p:nvSpPr>
            <p:spPr bwMode="auto">
              <a:xfrm>
                <a:off x="1677" y="3127"/>
                <a:ext cx="57" cy="106"/>
              </a:xfrm>
              <a:custGeom>
                <a:avLst/>
                <a:gdLst/>
                <a:ahLst/>
                <a:cxnLst>
                  <a:cxn ang="0">
                    <a:pos x="0" y="204"/>
                  </a:cxn>
                  <a:cxn ang="0">
                    <a:pos x="3" y="193"/>
                  </a:cxn>
                  <a:cxn ang="0">
                    <a:pos x="117" y="0"/>
                  </a:cxn>
                  <a:cxn ang="0">
                    <a:pos x="114" y="11"/>
                  </a:cxn>
                  <a:cxn ang="0">
                    <a:pos x="0" y="204"/>
                  </a:cxn>
                </a:cxnLst>
                <a:rect l="0" t="0" r="r" b="b"/>
                <a:pathLst>
                  <a:path w="117" h="204">
                    <a:moveTo>
                      <a:pt x="0" y="204"/>
                    </a:moveTo>
                    <a:lnTo>
                      <a:pt x="3" y="193"/>
                    </a:lnTo>
                    <a:lnTo>
                      <a:pt x="117" y="0"/>
                    </a:lnTo>
                    <a:lnTo>
                      <a:pt x="114" y="11"/>
                    </a:lnTo>
                    <a:lnTo>
                      <a:pt x="0" y="204"/>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370" name="Freeform 245"/>
              <p:cNvSpPr>
                <a:spLocks/>
              </p:cNvSpPr>
              <p:nvPr/>
            </p:nvSpPr>
            <p:spPr bwMode="auto">
              <a:xfrm>
                <a:off x="1677" y="3127"/>
                <a:ext cx="58" cy="106"/>
              </a:xfrm>
              <a:custGeom>
                <a:avLst/>
                <a:gdLst/>
                <a:ahLst/>
                <a:cxnLst>
                  <a:cxn ang="0">
                    <a:pos x="0" y="205"/>
                  </a:cxn>
                  <a:cxn ang="0">
                    <a:pos x="3" y="193"/>
                  </a:cxn>
                  <a:cxn ang="0">
                    <a:pos x="117" y="0"/>
                  </a:cxn>
                  <a:cxn ang="0">
                    <a:pos x="114" y="12"/>
                  </a:cxn>
                  <a:cxn ang="0">
                    <a:pos x="0" y="205"/>
                  </a:cxn>
                </a:cxnLst>
                <a:rect l="0" t="0" r="r" b="b"/>
                <a:pathLst>
                  <a:path w="117" h="205">
                    <a:moveTo>
                      <a:pt x="0" y="205"/>
                    </a:moveTo>
                    <a:lnTo>
                      <a:pt x="3" y="193"/>
                    </a:lnTo>
                    <a:lnTo>
                      <a:pt x="117" y="0"/>
                    </a:lnTo>
                    <a:lnTo>
                      <a:pt x="114" y="12"/>
                    </a:lnTo>
                    <a:lnTo>
                      <a:pt x="0" y="205"/>
                    </a:lnTo>
                    <a:close/>
                  </a:path>
                </a:pathLst>
              </a:custGeom>
              <a:solidFill>
                <a:srgbClr val="DCDC57"/>
              </a:solidFill>
              <a:ln w="9525">
                <a:noFill/>
                <a:round/>
                <a:headEnd/>
                <a:tailEnd/>
              </a:ln>
            </p:spPr>
            <p:txBody>
              <a:bodyPr/>
              <a:lstStyle/>
              <a:p>
                <a:pPr algn="ctr">
                  <a:defRPr/>
                </a:pPr>
                <a:endParaRPr lang="en-US" b="1">
                  <a:latin typeface="+mn-lt"/>
                </a:endParaRPr>
              </a:p>
            </p:txBody>
          </p:sp>
          <p:sp>
            <p:nvSpPr>
              <p:cNvPr id="371" name="Freeform 246"/>
              <p:cNvSpPr>
                <a:spLocks/>
              </p:cNvSpPr>
              <p:nvPr/>
            </p:nvSpPr>
            <p:spPr bwMode="auto">
              <a:xfrm>
                <a:off x="1683" y="3109"/>
                <a:ext cx="56" cy="107"/>
              </a:xfrm>
              <a:custGeom>
                <a:avLst/>
                <a:gdLst/>
                <a:ahLst/>
                <a:cxnLst>
                  <a:cxn ang="0">
                    <a:pos x="0" y="215"/>
                  </a:cxn>
                  <a:cxn ang="0">
                    <a:pos x="6" y="191"/>
                  </a:cxn>
                  <a:cxn ang="0">
                    <a:pos x="119" y="0"/>
                  </a:cxn>
                  <a:cxn ang="0">
                    <a:pos x="114" y="22"/>
                  </a:cxn>
                  <a:cxn ang="0">
                    <a:pos x="0" y="215"/>
                  </a:cxn>
                </a:cxnLst>
                <a:rect l="0" t="0" r="r" b="b"/>
                <a:pathLst>
                  <a:path w="119" h="215">
                    <a:moveTo>
                      <a:pt x="0" y="215"/>
                    </a:moveTo>
                    <a:lnTo>
                      <a:pt x="6" y="191"/>
                    </a:lnTo>
                    <a:lnTo>
                      <a:pt x="119" y="0"/>
                    </a:lnTo>
                    <a:lnTo>
                      <a:pt x="114" y="22"/>
                    </a:lnTo>
                    <a:lnTo>
                      <a:pt x="0" y="215"/>
                    </a:lnTo>
                    <a:close/>
                  </a:path>
                </a:pathLst>
              </a:custGeom>
              <a:solidFill>
                <a:srgbClr val="DDDD58"/>
              </a:solidFill>
              <a:ln w="9525">
                <a:noFill/>
                <a:round/>
                <a:headEnd/>
                <a:tailEnd/>
              </a:ln>
            </p:spPr>
            <p:txBody>
              <a:bodyPr/>
              <a:lstStyle/>
              <a:p>
                <a:pPr algn="ctr">
                  <a:defRPr/>
                </a:pPr>
                <a:endParaRPr lang="en-US" b="1">
                  <a:latin typeface="+mn-lt"/>
                </a:endParaRPr>
              </a:p>
            </p:txBody>
          </p:sp>
          <p:sp>
            <p:nvSpPr>
              <p:cNvPr id="372" name="Freeform 247"/>
              <p:cNvSpPr>
                <a:spLocks/>
              </p:cNvSpPr>
              <p:nvPr/>
            </p:nvSpPr>
            <p:spPr bwMode="auto">
              <a:xfrm>
                <a:off x="1686" y="3097"/>
                <a:ext cx="58" cy="107"/>
              </a:xfrm>
              <a:custGeom>
                <a:avLst/>
                <a:gdLst/>
                <a:ahLst/>
                <a:cxnLst>
                  <a:cxn ang="0">
                    <a:pos x="0" y="213"/>
                  </a:cxn>
                  <a:cxn ang="0">
                    <a:pos x="3" y="187"/>
                  </a:cxn>
                  <a:cxn ang="0">
                    <a:pos x="116" y="0"/>
                  </a:cxn>
                  <a:cxn ang="0">
                    <a:pos x="113" y="22"/>
                  </a:cxn>
                  <a:cxn ang="0">
                    <a:pos x="0" y="213"/>
                  </a:cxn>
                </a:cxnLst>
                <a:rect l="0" t="0" r="r" b="b"/>
                <a:pathLst>
                  <a:path w="116" h="213">
                    <a:moveTo>
                      <a:pt x="0" y="213"/>
                    </a:moveTo>
                    <a:lnTo>
                      <a:pt x="3" y="187"/>
                    </a:lnTo>
                    <a:lnTo>
                      <a:pt x="116" y="0"/>
                    </a:lnTo>
                    <a:lnTo>
                      <a:pt x="113" y="22"/>
                    </a:lnTo>
                    <a:lnTo>
                      <a:pt x="0" y="213"/>
                    </a:lnTo>
                    <a:close/>
                  </a:path>
                </a:pathLst>
              </a:custGeom>
              <a:solidFill>
                <a:srgbClr val="DEDE58"/>
              </a:solidFill>
              <a:ln w="9525">
                <a:noFill/>
                <a:round/>
                <a:headEnd/>
                <a:tailEnd/>
              </a:ln>
            </p:spPr>
            <p:txBody>
              <a:bodyPr/>
              <a:lstStyle/>
              <a:p>
                <a:pPr algn="ctr">
                  <a:defRPr/>
                </a:pPr>
                <a:endParaRPr lang="en-US" b="1">
                  <a:latin typeface="+mn-lt"/>
                </a:endParaRPr>
              </a:p>
            </p:txBody>
          </p:sp>
          <p:sp>
            <p:nvSpPr>
              <p:cNvPr id="373" name="Freeform 248"/>
              <p:cNvSpPr>
                <a:spLocks/>
              </p:cNvSpPr>
              <p:nvPr/>
            </p:nvSpPr>
            <p:spPr bwMode="auto">
              <a:xfrm>
                <a:off x="1688" y="3086"/>
                <a:ext cx="57" cy="105"/>
              </a:xfrm>
              <a:custGeom>
                <a:avLst/>
                <a:gdLst/>
                <a:ahLst/>
                <a:cxnLst>
                  <a:cxn ang="0">
                    <a:pos x="0" y="209"/>
                  </a:cxn>
                  <a:cxn ang="0">
                    <a:pos x="3" y="185"/>
                  </a:cxn>
                  <a:cxn ang="0">
                    <a:pos x="116" y="0"/>
                  </a:cxn>
                  <a:cxn ang="0">
                    <a:pos x="113" y="22"/>
                  </a:cxn>
                  <a:cxn ang="0">
                    <a:pos x="0" y="209"/>
                  </a:cxn>
                </a:cxnLst>
                <a:rect l="0" t="0" r="r" b="b"/>
                <a:pathLst>
                  <a:path w="116" h="209">
                    <a:moveTo>
                      <a:pt x="0" y="209"/>
                    </a:moveTo>
                    <a:lnTo>
                      <a:pt x="3" y="185"/>
                    </a:lnTo>
                    <a:lnTo>
                      <a:pt x="116" y="0"/>
                    </a:lnTo>
                    <a:lnTo>
                      <a:pt x="113" y="22"/>
                    </a:lnTo>
                    <a:lnTo>
                      <a:pt x="0" y="209"/>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374" name="Freeform 249"/>
              <p:cNvSpPr>
                <a:spLocks/>
              </p:cNvSpPr>
              <p:nvPr/>
            </p:nvSpPr>
            <p:spPr bwMode="auto">
              <a:xfrm>
                <a:off x="1689" y="3075"/>
                <a:ext cx="57" cy="105"/>
              </a:xfrm>
              <a:custGeom>
                <a:avLst/>
                <a:gdLst/>
                <a:ahLst/>
                <a:cxnLst>
                  <a:cxn ang="0">
                    <a:pos x="0" y="208"/>
                  </a:cxn>
                  <a:cxn ang="0">
                    <a:pos x="3" y="182"/>
                  </a:cxn>
                  <a:cxn ang="0">
                    <a:pos x="114" y="0"/>
                  </a:cxn>
                  <a:cxn ang="0">
                    <a:pos x="113" y="23"/>
                  </a:cxn>
                  <a:cxn ang="0">
                    <a:pos x="0" y="208"/>
                  </a:cxn>
                </a:cxnLst>
                <a:rect l="0" t="0" r="r" b="b"/>
                <a:pathLst>
                  <a:path w="114" h="208">
                    <a:moveTo>
                      <a:pt x="0" y="208"/>
                    </a:moveTo>
                    <a:lnTo>
                      <a:pt x="3" y="182"/>
                    </a:lnTo>
                    <a:lnTo>
                      <a:pt x="114" y="0"/>
                    </a:lnTo>
                    <a:lnTo>
                      <a:pt x="113" y="23"/>
                    </a:lnTo>
                    <a:lnTo>
                      <a:pt x="0" y="208"/>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375" name="Freeform 250"/>
              <p:cNvSpPr>
                <a:spLocks/>
              </p:cNvSpPr>
              <p:nvPr/>
            </p:nvSpPr>
            <p:spPr bwMode="auto">
              <a:xfrm>
                <a:off x="1689" y="3063"/>
                <a:ext cx="56" cy="103"/>
              </a:xfrm>
              <a:custGeom>
                <a:avLst/>
                <a:gdLst/>
                <a:ahLst/>
                <a:cxnLst>
                  <a:cxn ang="0">
                    <a:pos x="0" y="206"/>
                  </a:cxn>
                  <a:cxn ang="0">
                    <a:pos x="0" y="180"/>
                  </a:cxn>
                  <a:cxn ang="0">
                    <a:pos x="113" y="0"/>
                  </a:cxn>
                  <a:cxn ang="0">
                    <a:pos x="111" y="24"/>
                  </a:cxn>
                  <a:cxn ang="0">
                    <a:pos x="0" y="206"/>
                  </a:cxn>
                </a:cxnLst>
                <a:rect l="0" t="0" r="r" b="b"/>
                <a:pathLst>
                  <a:path w="113" h="206">
                    <a:moveTo>
                      <a:pt x="0" y="206"/>
                    </a:moveTo>
                    <a:lnTo>
                      <a:pt x="0" y="180"/>
                    </a:lnTo>
                    <a:lnTo>
                      <a:pt x="113" y="0"/>
                    </a:lnTo>
                    <a:lnTo>
                      <a:pt x="111" y="24"/>
                    </a:lnTo>
                    <a:lnTo>
                      <a:pt x="0" y="206"/>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376" name="Freeform 251"/>
              <p:cNvSpPr>
                <a:spLocks/>
              </p:cNvSpPr>
              <p:nvPr/>
            </p:nvSpPr>
            <p:spPr bwMode="auto">
              <a:xfrm>
                <a:off x="1689" y="3052"/>
                <a:ext cx="56" cy="101"/>
              </a:xfrm>
              <a:custGeom>
                <a:avLst/>
                <a:gdLst/>
                <a:ahLst/>
                <a:cxnLst>
                  <a:cxn ang="0">
                    <a:pos x="0" y="202"/>
                  </a:cxn>
                  <a:cxn ang="0">
                    <a:pos x="0" y="178"/>
                  </a:cxn>
                  <a:cxn ang="0">
                    <a:pos x="111" y="0"/>
                  </a:cxn>
                  <a:cxn ang="0">
                    <a:pos x="113" y="22"/>
                  </a:cxn>
                  <a:cxn ang="0">
                    <a:pos x="0" y="202"/>
                  </a:cxn>
                </a:cxnLst>
                <a:rect l="0" t="0" r="r" b="b"/>
                <a:pathLst>
                  <a:path w="113" h="202">
                    <a:moveTo>
                      <a:pt x="0" y="202"/>
                    </a:moveTo>
                    <a:lnTo>
                      <a:pt x="0" y="178"/>
                    </a:lnTo>
                    <a:lnTo>
                      <a:pt x="111" y="0"/>
                    </a:lnTo>
                    <a:lnTo>
                      <a:pt x="113" y="22"/>
                    </a:lnTo>
                    <a:lnTo>
                      <a:pt x="0" y="202"/>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377" name="Freeform 252"/>
              <p:cNvSpPr>
                <a:spLocks/>
              </p:cNvSpPr>
              <p:nvPr/>
            </p:nvSpPr>
            <p:spPr bwMode="auto">
              <a:xfrm>
                <a:off x="1689" y="3040"/>
                <a:ext cx="57" cy="101"/>
              </a:xfrm>
              <a:custGeom>
                <a:avLst/>
                <a:gdLst/>
                <a:ahLst/>
                <a:cxnLst>
                  <a:cxn ang="0">
                    <a:pos x="3" y="202"/>
                  </a:cxn>
                  <a:cxn ang="0">
                    <a:pos x="0" y="176"/>
                  </a:cxn>
                  <a:cxn ang="0">
                    <a:pos x="113" y="0"/>
                  </a:cxn>
                  <a:cxn ang="0">
                    <a:pos x="114" y="24"/>
                  </a:cxn>
                  <a:cxn ang="0">
                    <a:pos x="3" y="202"/>
                  </a:cxn>
                </a:cxnLst>
                <a:rect l="0" t="0" r="r" b="b"/>
                <a:pathLst>
                  <a:path w="114" h="202">
                    <a:moveTo>
                      <a:pt x="3" y="202"/>
                    </a:moveTo>
                    <a:lnTo>
                      <a:pt x="0" y="176"/>
                    </a:lnTo>
                    <a:lnTo>
                      <a:pt x="113" y="0"/>
                    </a:lnTo>
                    <a:lnTo>
                      <a:pt x="114" y="24"/>
                    </a:lnTo>
                    <a:lnTo>
                      <a:pt x="3" y="202"/>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378" name="Freeform 253"/>
              <p:cNvSpPr>
                <a:spLocks/>
              </p:cNvSpPr>
              <p:nvPr/>
            </p:nvSpPr>
            <p:spPr bwMode="auto">
              <a:xfrm>
                <a:off x="1688" y="3029"/>
                <a:ext cx="57" cy="99"/>
              </a:xfrm>
              <a:custGeom>
                <a:avLst/>
                <a:gdLst/>
                <a:ahLst/>
                <a:cxnLst>
                  <a:cxn ang="0">
                    <a:pos x="3" y="198"/>
                  </a:cxn>
                  <a:cxn ang="0">
                    <a:pos x="0" y="174"/>
                  </a:cxn>
                  <a:cxn ang="0">
                    <a:pos x="113" y="0"/>
                  </a:cxn>
                  <a:cxn ang="0">
                    <a:pos x="116" y="22"/>
                  </a:cxn>
                  <a:cxn ang="0">
                    <a:pos x="3" y="198"/>
                  </a:cxn>
                </a:cxnLst>
                <a:rect l="0" t="0" r="r" b="b"/>
                <a:pathLst>
                  <a:path w="116" h="198">
                    <a:moveTo>
                      <a:pt x="3" y="198"/>
                    </a:moveTo>
                    <a:lnTo>
                      <a:pt x="0" y="174"/>
                    </a:lnTo>
                    <a:lnTo>
                      <a:pt x="113" y="0"/>
                    </a:lnTo>
                    <a:lnTo>
                      <a:pt x="116" y="22"/>
                    </a:lnTo>
                    <a:lnTo>
                      <a:pt x="3" y="198"/>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379" name="Freeform 254"/>
              <p:cNvSpPr>
                <a:spLocks/>
              </p:cNvSpPr>
              <p:nvPr/>
            </p:nvSpPr>
            <p:spPr bwMode="auto">
              <a:xfrm>
                <a:off x="1686" y="3022"/>
                <a:ext cx="58" cy="105"/>
              </a:xfrm>
              <a:custGeom>
                <a:avLst/>
                <a:gdLst/>
                <a:ahLst/>
                <a:cxnLst>
                  <a:cxn ang="0">
                    <a:pos x="3" y="197"/>
                  </a:cxn>
                  <a:cxn ang="0">
                    <a:pos x="0" y="171"/>
                  </a:cxn>
                  <a:cxn ang="0">
                    <a:pos x="113" y="0"/>
                  </a:cxn>
                  <a:cxn ang="0">
                    <a:pos x="116" y="23"/>
                  </a:cxn>
                  <a:cxn ang="0">
                    <a:pos x="3" y="197"/>
                  </a:cxn>
                </a:cxnLst>
                <a:rect l="0" t="0" r="r" b="b"/>
                <a:pathLst>
                  <a:path w="116" h="197">
                    <a:moveTo>
                      <a:pt x="3" y="197"/>
                    </a:moveTo>
                    <a:lnTo>
                      <a:pt x="0" y="171"/>
                    </a:lnTo>
                    <a:lnTo>
                      <a:pt x="113" y="0"/>
                    </a:lnTo>
                    <a:lnTo>
                      <a:pt x="116" y="23"/>
                    </a:lnTo>
                    <a:lnTo>
                      <a:pt x="3" y="197"/>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380" name="Freeform 255"/>
              <p:cNvSpPr>
                <a:spLocks/>
              </p:cNvSpPr>
              <p:nvPr/>
            </p:nvSpPr>
            <p:spPr bwMode="auto">
              <a:xfrm>
                <a:off x="1683" y="3007"/>
                <a:ext cx="56" cy="96"/>
              </a:xfrm>
              <a:custGeom>
                <a:avLst/>
                <a:gdLst/>
                <a:ahLst/>
                <a:cxnLst>
                  <a:cxn ang="0">
                    <a:pos x="6" y="193"/>
                  </a:cxn>
                  <a:cxn ang="0">
                    <a:pos x="0" y="169"/>
                  </a:cxn>
                  <a:cxn ang="0">
                    <a:pos x="114" y="0"/>
                  </a:cxn>
                  <a:cxn ang="0">
                    <a:pos x="119" y="22"/>
                  </a:cxn>
                  <a:cxn ang="0">
                    <a:pos x="6" y="193"/>
                  </a:cxn>
                </a:cxnLst>
                <a:rect l="0" t="0" r="r" b="b"/>
                <a:pathLst>
                  <a:path w="119" h="193">
                    <a:moveTo>
                      <a:pt x="6" y="193"/>
                    </a:moveTo>
                    <a:lnTo>
                      <a:pt x="0" y="169"/>
                    </a:lnTo>
                    <a:lnTo>
                      <a:pt x="114" y="0"/>
                    </a:lnTo>
                    <a:lnTo>
                      <a:pt x="119" y="22"/>
                    </a:lnTo>
                    <a:lnTo>
                      <a:pt x="6" y="193"/>
                    </a:lnTo>
                    <a:close/>
                  </a:path>
                </a:pathLst>
              </a:custGeom>
              <a:solidFill>
                <a:srgbClr val="DEDE58"/>
              </a:solidFill>
              <a:ln w="9525">
                <a:noFill/>
                <a:round/>
                <a:headEnd/>
                <a:tailEnd/>
              </a:ln>
            </p:spPr>
            <p:txBody>
              <a:bodyPr/>
              <a:lstStyle/>
              <a:p>
                <a:pPr algn="ctr">
                  <a:defRPr/>
                </a:pPr>
                <a:endParaRPr lang="en-US" b="1">
                  <a:latin typeface="+mn-lt"/>
                </a:endParaRPr>
              </a:p>
            </p:txBody>
          </p:sp>
          <p:sp>
            <p:nvSpPr>
              <p:cNvPr id="381" name="Freeform 256"/>
              <p:cNvSpPr>
                <a:spLocks/>
              </p:cNvSpPr>
              <p:nvPr/>
            </p:nvSpPr>
            <p:spPr bwMode="auto">
              <a:xfrm>
                <a:off x="1677" y="2996"/>
                <a:ext cx="59" cy="95"/>
              </a:xfrm>
              <a:custGeom>
                <a:avLst/>
                <a:gdLst/>
                <a:ahLst/>
                <a:cxnLst>
                  <a:cxn ang="0">
                    <a:pos x="6" y="189"/>
                  </a:cxn>
                  <a:cxn ang="0">
                    <a:pos x="0" y="167"/>
                  </a:cxn>
                  <a:cxn ang="0">
                    <a:pos x="114" y="0"/>
                  </a:cxn>
                  <a:cxn ang="0">
                    <a:pos x="120" y="20"/>
                  </a:cxn>
                  <a:cxn ang="0">
                    <a:pos x="6" y="189"/>
                  </a:cxn>
                </a:cxnLst>
                <a:rect l="0" t="0" r="r" b="b"/>
                <a:pathLst>
                  <a:path w="120" h="189">
                    <a:moveTo>
                      <a:pt x="6" y="189"/>
                    </a:moveTo>
                    <a:lnTo>
                      <a:pt x="0" y="167"/>
                    </a:lnTo>
                    <a:lnTo>
                      <a:pt x="114" y="0"/>
                    </a:lnTo>
                    <a:lnTo>
                      <a:pt x="120" y="20"/>
                    </a:lnTo>
                    <a:lnTo>
                      <a:pt x="6" y="189"/>
                    </a:lnTo>
                    <a:close/>
                  </a:path>
                </a:pathLst>
              </a:custGeom>
              <a:solidFill>
                <a:srgbClr val="DDDD58"/>
              </a:solidFill>
              <a:ln w="9525">
                <a:noFill/>
                <a:round/>
                <a:headEnd/>
                <a:tailEnd/>
              </a:ln>
            </p:spPr>
            <p:txBody>
              <a:bodyPr/>
              <a:lstStyle/>
              <a:p>
                <a:pPr algn="ctr">
                  <a:defRPr/>
                </a:pPr>
                <a:endParaRPr lang="en-US" b="1">
                  <a:latin typeface="+mn-lt"/>
                </a:endParaRPr>
              </a:p>
            </p:txBody>
          </p:sp>
          <p:sp>
            <p:nvSpPr>
              <p:cNvPr id="382" name="Freeform 257"/>
              <p:cNvSpPr>
                <a:spLocks/>
              </p:cNvSpPr>
              <p:nvPr/>
            </p:nvSpPr>
            <p:spPr bwMode="auto">
              <a:xfrm>
                <a:off x="1677" y="3001"/>
                <a:ext cx="58" cy="90"/>
              </a:xfrm>
              <a:custGeom>
                <a:avLst/>
                <a:gdLst/>
                <a:ahLst/>
                <a:cxnLst>
                  <a:cxn ang="0">
                    <a:pos x="3" y="180"/>
                  </a:cxn>
                  <a:cxn ang="0">
                    <a:pos x="0" y="169"/>
                  </a:cxn>
                  <a:cxn ang="0">
                    <a:pos x="114" y="0"/>
                  </a:cxn>
                  <a:cxn ang="0">
                    <a:pos x="117" y="11"/>
                  </a:cxn>
                  <a:cxn ang="0">
                    <a:pos x="3" y="180"/>
                  </a:cxn>
                </a:cxnLst>
                <a:rect l="0" t="0" r="r" b="b"/>
                <a:pathLst>
                  <a:path w="117" h="180">
                    <a:moveTo>
                      <a:pt x="3" y="180"/>
                    </a:moveTo>
                    <a:lnTo>
                      <a:pt x="0" y="169"/>
                    </a:lnTo>
                    <a:lnTo>
                      <a:pt x="114" y="0"/>
                    </a:lnTo>
                    <a:lnTo>
                      <a:pt x="117" y="11"/>
                    </a:lnTo>
                    <a:lnTo>
                      <a:pt x="3" y="180"/>
                    </a:lnTo>
                    <a:close/>
                  </a:path>
                </a:pathLst>
              </a:custGeom>
              <a:solidFill>
                <a:srgbClr val="DDDD58"/>
              </a:solidFill>
              <a:ln w="9525">
                <a:noFill/>
                <a:round/>
                <a:headEnd/>
                <a:tailEnd/>
              </a:ln>
            </p:spPr>
            <p:txBody>
              <a:bodyPr/>
              <a:lstStyle/>
              <a:p>
                <a:pPr algn="ctr">
                  <a:defRPr/>
                </a:pPr>
                <a:endParaRPr lang="en-US" b="1">
                  <a:latin typeface="+mn-lt"/>
                </a:endParaRPr>
              </a:p>
            </p:txBody>
          </p:sp>
          <p:sp>
            <p:nvSpPr>
              <p:cNvPr id="383" name="Freeform 258"/>
              <p:cNvSpPr>
                <a:spLocks/>
              </p:cNvSpPr>
              <p:nvPr/>
            </p:nvSpPr>
            <p:spPr bwMode="auto">
              <a:xfrm>
                <a:off x="1677" y="2996"/>
                <a:ext cx="57" cy="89"/>
              </a:xfrm>
              <a:custGeom>
                <a:avLst/>
                <a:gdLst/>
                <a:ahLst/>
                <a:cxnLst>
                  <a:cxn ang="0">
                    <a:pos x="3" y="178"/>
                  </a:cxn>
                  <a:cxn ang="0">
                    <a:pos x="0" y="167"/>
                  </a:cxn>
                  <a:cxn ang="0">
                    <a:pos x="114" y="0"/>
                  </a:cxn>
                  <a:cxn ang="0">
                    <a:pos x="117" y="9"/>
                  </a:cxn>
                  <a:cxn ang="0">
                    <a:pos x="3" y="178"/>
                  </a:cxn>
                </a:cxnLst>
                <a:rect l="0" t="0" r="r" b="b"/>
                <a:pathLst>
                  <a:path w="117" h="178">
                    <a:moveTo>
                      <a:pt x="3" y="178"/>
                    </a:moveTo>
                    <a:lnTo>
                      <a:pt x="0" y="167"/>
                    </a:lnTo>
                    <a:lnTo>
                      <a:pt x="114" y="0"/>
                    </a:lnTo>
                    <a:lnTo>
                      <a:pt x="117" y="9"/>
                    </a:lnTo>
                    <a:lnTo>
                      <a:pt x="3" y="178"/>
                    </a:lnTo>
                    <a:close/>
                  </a:path>
                </a:pathLst>
              </a:custGeom>
              <a:solidFill>
                <a:srgbClr val="DCDC57"/>
              </a:solidFill>
              <a:ln w="9525">
                <a:noFill/>
                <a:round/>
                <a:headEnd/>
                <a:tailEnd/>
              </a:ln>
            </p:spPr>
            <p:txBody>
              <a:bodyPr/>
              <a:lstStyle/>
              <a:p>
                <a:pPr algn="ctr">
                  <a:defRPr/>
                </a:pPr>
                <a:endParaRPr lang="en-US" b="1">
                  <a:latin typeface="+mn-lt"/>
                </a:endParaRPr>
              </a:p>
            </p:txBody>
          </p:sp>
          <p:sp>
            <p:nvSpPr>
              <p:cNvPr id="384" name="Freeform 259"/>
              <p:cNvSpPr>
                <a:spLocks/>
              </p:cNvSpPr>
              <p:nvPr/>
            </p:nvSpPr>
            <p:spPr bwMode="auto">
              <a:xfrm>
                <a:off x="1676" y="2985"/>
                <a:ext cx="61" cy="95"/>
              </a:xfrm>
              <a:custGeom>
                <a:avLst/>
                <a:gdLst/>
                <a:ahLst/>
                <a:cxnLst>
                  <a:cxn ang="0">
                    <a:pos x="8" y="190"/>
                  </a:cxn>
                  <a:cxn ang="0">
                    <a:pos x="0" y="166"/>
                  </a:cxn>
                  <a:cxn ang="0">
                    <a:pos x="114" y="0"/>
                  </a:cxn>
                  <a:cxn ang="0">
                    <a:pos x="122" y="23"/>
                  </a:cxn>
                  <a:cxn ang="0">
                    <a:pos x="8" y="190"/>
                  </a:cxn>
                </a:cxnLst>
                <a:rect l="0" t="0" r="r" b="b"/>
                <a:pathLst>
                  <a:path w="122" h="190">
                    <a:moveTo>
                      <a:pt x="8" y="190"/>
                    </a:moveTo>
                    <a:lnTo>
                      <a:pt x="0" y="166"/>
                    </a:lnTo>
                    <a:lnTo>
                      <a:pt x="114" y="0"/>
                    </a:lnTo>
                    <a:lnTo>
                      <a:pt x="122" y="23"/>
                    </a:lnTo>
                    <a:lnTo>
                      <a:pt x="8" y="190"/>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385" name="Freeform 260"/>
              <p:cNvSpPr>
                <a:spLocks/>
              </p:cNvSpPr>
              <p:nvPr/>
            </p:nvSpPr>
            <p:spPr bwMode="auto">
              <a:xfrm>
                <a:off x="1671" y="2969"/>
                <a:ext cx="62" cy="106"/>
              </a:xfrm>
              <a:custGeom>
                <a:avLst/>
                <a:gdLst/>
                <a:ahLst/>
                <a:cxnLst>
                  <a:cxn ang="0">
                    <a:pos x="9" y="186"/>
                  </a:cxn>
                  <a:cxn ang="0">
                    <a:pos x="0" y="163"/>
                  </a:cxn>
                  <a:cxn ang="0">
                    <a:pos x="115" y="0"/>
                  </a:cxn>
                  <a:cxn ang="0">
                    <a:pos x="123" y="20"/>
                  </a:cxn>
                  <a:cxn ang="0">
                    <a:pos x="9" y="186"/>
                  </a:cxn>
                </a:cxnLst>
                <a:rect l="0" t="0" r="r" b="b"/>
                <a:pathLst>
                  <a:path w="123" h="186">
                    <a:moveTo>
                      <a:pt x="9" y="186"/>
                    </a:moveTo>
                    <a:lnTo>
                      <a:pt x="0" y="163"/>
                    </a:lnTo>
                    <a:lnTo>
                      <a:pt x="115" y="0"/>
                    </a:lnTo>
                    <a:lnTo>
                      <a:pt x="123" y="20"/>
                    </a:lnTo>
                    <a:lnTo>
                      <a:pt x="9" y="186"/>
                    </a:lnTo>
                    <a:close/>
                  </a:path>
                </a:pathLst>
              </a:custGeom>
              <a:solidFill>
                <a:srgbClr val="DADA57"/>
              </a:solidFill>
              <a:ln w="9525">
                <a:noFill/>
                <a:round/>
                <a:headEnd/>
                <a:tailEnd/>
              </a:ln>
            </p:spPr>
            <p:txBody>
              <a:bodyPr/>
              <a:lstStyle/>
              <a:p>
                <a:pPr algn="ctr">
                  <a:defRPr/>
                </a:pPr>
                <a:endParaRPr lang="en-US" b="1">
                  <a:latin typeface="+mn-lt"/>
                </a:endParaRPr>
              </a:p>
            </p:txBody>
          </p:sp>
          <p:sp>
            <p:nvSpPr>
              <p:cNvPr id="386" name="Freeform 261"/>
              <p:cNvSpPr>
                <a:spLocks/>
              </p:cNvSpPr>
              <p:nvPr/>
            </p:nvSpPr>
            <p:spPr bwMode="auto">
              <a:xfrm>
                <a:off x="1674" y="2981"/>
                <a:ext cx="59" cy="95"/>
              </a:xfrm>
              <a:custGeom>
                <a:avLst/>
                <a:gdLst/>
                <a:ahLst/>
                <a:cxnLst>
                  <a:cxn ang="0">
                    <a:pos x="5" y="175"/>
                  </a:cxn>
                  <a:cxn ang="0">
                    <a:pos x="0" y="163"/>
                  </a:cxn>
                  <a:cxn ang="0">
                    <a:pos x="116" y="0"/>
                  </a:cxn>
                  <a:cxn ang="0">
                    <a:pos x="119" y="9"/>
                  </a:cxn>
                  <a:cxn ang="0">
                    <a:pos x="5" y="175"/>
                  </a:cxn>
                </a:cxnLst>
                <a:rect l="0" t="0" r="r" b="b"/>
                <a:pathLst>
                  <a:path w="119" h="175">
                    <a:moveTo>
                      <a:pt x="5" y="175"/>
                    </a:moveTo>
                    <a:lnTo>
                      <a:pt x="0" y="163"/>
                    </a:lnTo>
                    <a:lnTo>
                      <a:pt x="116" y="0"/>
                    </a:lnTo>
                    <a:lnTo>
                      <a:pt x="119" y="9"/>
                    </a:lnTo>
                    <a:lnTo>
                      <a:pt x="5" y="175"/>
                    </a:lnTo>
                    <a:close/>
                  </a:path>
                </a:pathLst>
              </a:custGeom>
              <a:solidFill>
                <a:srgbClr val="DADA57"/>
              </a:solidFill>
              <a:ln w="9525">
                <a:noFill/>
                <a:round/>
                <a:headEnd/>
                <a:tailEnd/>
              </a:ln>
            </p:spPr>
            <p:txBody>
              <a:bodyPr/>
              <a:lstStyle/>
              <a:p>
                <a:pPr algn="ctr">
                  <a:defRPr/>
                </a:pPr>
                <a:endParaRPr lang="en-US" b="1">
                  <a:latin typeface="+mn-lt"/>
                </a:endParaRPr>
              </a:p>
            </p:txBody>
          </p:sp>
          <p:sp>
            <p:nvSpPr>
              <p:cNvPr id="387" name="Freeform 262"/>
              <p:cNvSpPr>
                <a:spLocks/>
              </p:cNvSpPr>
              <p:nvPr/>
            </p:nvSpPr>
            <p:spPr bwMode="auto">
              <a:xfrm>
                <a:off x="1671" y="2969"/>
                <a:ext cx="61" cy="106"/>
              </a:xfrm>
              <a:custGeom>
                <a:avLst/>
                <a:gdLst/>
                <a:ahLst/>
                <a:cxnLst>
                  <a:cxn ang="0">
                    <a:pos x="4" y="174"/>
                  </a:cxn>
                  <a:cxn ang="0">
                    <a:pos x="0" y="163"/>
                  </a:cxn>
                  <a:cxn ang="0">
                    <a:pos x="115" y="0"/>
                  </a:cxn>
                  <a:cxn ang="0">
                    <a:pos x="120" y="11"/>
                  </a:cxn>
                  <a:cxn ang="0">
                    <a:pos x="4" y="174"/>
                  </a:cxn>
                </a:cxnLst>
                <a:rect l="0" t="0" r="r" b="b"/>
                <a:pathLst>
                  <a:path w="120" h="174">
                    <a:moveTo>
                      <a:pt x="4" y="174"/>
                    </a:moveTo>
                    <a:lnTo>
                      <a:pt x="0" y="163"/>
                    </a:lnTo>
                    <a:lnTo>
                      <a:pt x="115" y="0"/>
                    </a:lnTo>
                    <a:lnTo>
                      <a:pt x="120" y="11"/>
                    </a:lnTo>
                    <a:lnTo>
                      <a:pt x="4" y="174"/>
                    </a:lnTo>
                    <a:close/>
                  </a:path>
                </a:pathLst>
              </a:custGeom>
              <a:solidFill>
                <a:srgbClr val="D9D956"/>
              </a:solidFill>
              <a:ln w="9525">
                <a:noFill/>
                <a:round/>
                <a:headEnd/>
                <a:tailEnd/>
              </a:ln>
            </p:spPr>
            <p:txBody>
              <a:bodyPr/>
              <a:lstStyle/>
              <a:p>
                <a:pPr algn="ctr">
                  <a:defRPr/>
                </a:pPr>
                <a:endParaRPr lang="en-US" b="1">
                  <a:latin typeface="+mn-lt"/>
                </a:endParaRPr>
              </a:p>
            </p:txBody>
          </p:sp>
          <p:sp>
            <p:nvSpPr>
              <p:cNvPr id="388" name="Freeform 263"/>
              <p:cNvSpPr>
                <a:spLocks/>
              </p:cNvSpPr>
              <p:nvPr/>
            </p:nvSpPr>
            <p:spPr bwMode="auto">
              <a:xfrm>
                <a:off x="1664" y="2969"/>
                <a:ext cx="62" cy="98"/>
              </a:xfrm>
              <a:custGeom>
                <a:avLst/>
                <a:gdLst/>
                <a:ahLst/>
                <a:cxnLst>
                  <a:cxn ang="0">
                    <a:pos x="10" y="183"/>
                  </a:cxn>
                  <a:cxn ang="0">
                    <a:pos x="0" y="161"/>
                  </a:cxn>
                  <a:cxn ang="0">
                    <a:pos x="118" y="0"/>
                  </a:cxn>
                  <a:cxn ang="0">
                    <a:pos x="125" y="20"/>
                  </a:cxn>
                  <a:cxn ang="0">
                    <a:pos x="10" y="183"/>
                  </a:cxn>
                </a:cxnLst>
                <a:rect l="0" t="0" r="r" b="b"/>
                <a:pathLst>
                  <a:path w="125" h="183">
                    <a:moveTo>
                      <a:pt x="10" y="183"/>
                    </a:moveTo>
                    <a:lnTo>
                      <a:pt x="0" y="161"/>
                    </a:lnTo>
                    <a:lnTo>
                      <a:pt x="118" y="0"/>
                    </a:lnTo>
                    <a:lnTo>
                      <a:pt x="125" y="20"/>
                    </a:lnTo>
                    <a:lnTo>
                      <a:pt x="10" y="183"/>
                    </a:lnTo>
                    <a:close/>
                  </a:path>
                </a:pathLst>
              </a:custGeom>
              <a:solidFill>
                <a:srgbClr val="D8D856"/>
              </a:solidFill>
              <a:ln w="9525">
                <a:noFill/>
                <a:round/>
                <a:headEnd/>
                <a:tailEnd/>
              </a:ln>
            </p:spPr>
            <p:txBody>
              <a:bodyPr/>
              <a:lstStyle/>
              <a:p>
                <a:pPr algn="ctr">
                  <a:defRPr/>
                </a:pPr>
                <a:endParaRPr lang="en-US" b="1">
                  <a:latin typeface="+mn-lt"/>
                </a:endParaRPr>
              </a:p>
            </p:txBody>
          </p:sp>
          <p:sp>
            <p:nvSpPr>
              <p:cNvPr id="389" name="Freeform 264"/>
              <p:cNvSpPr>
                <a:spLocks/>
              </p:cNvSpPr>
              <p:nvPr/>
            </p:nvSpPr>
            <p:spPr bwMode="auto">
              <a:xfrm>
                <a:off x="1661" y="2956"/>
                <a:ext cx="64" cy="90"/>
              </a:xfrm>
              <a:custGeom>
                <a:avLst/>
                <a:gdLst/>
                <a:ahLst/>
                <a:cxnLst>
                  <a:cxn ang="0">
                    <a:pos x="10" y="180"/>
                  </a:cxn>
                  <a:cxn ang="0">
                    <a:pos x="0" y="160"/>
                  </a:cxn>
                  <a:cxn ang="0">
                    <a:pos x="117" y="0"/>
                  </a:cxn>
                  <a:cxn ang="0">
                    <a:pos x="128" y="19"/>
                  </a:cxn>
                  <a:cxn ang="0">
                    <a:pos x="10" y="180"/>
                  </a:cxn>
                </a:cxnLst>
                <a:rect l="0" t="0" r="r" b="b"/>
                <a:pathLst>
                  <a:path w="128" h="180">
                    <a:moveTo>
                      <a:pt x="10" y="180"/>
                    </a:moveTo>
                    <a:lnTo>
                      <a:pt x="0" y="160"/>
                    </a:lnTo>
                    <a:lnTo>
                      <a:pt x="117" y="0"/>
                    </a:lnTo>
                    <a:lnTo>
                      <a:pt x="128" y="19"/>
                    </a:lnTo>
                    <a:lnTo>
                      <a:pt x="10" y="180"/>
                    </a:lnTo>
                    <a:close/>
                  </a:path>
                </a:pathLst>
              </a:custGeom>
              <a:solidFill>
                <a:srgbClr val="D7D756"/>
              </a:solidFill>
              <a:ln w="9525">
                <a:noFill/>
                <a:round/>
                <a:headEnd/>
                <a:tailEnd/>
              </a:ln>
            </p:spPr>
            <p:txBody>
              <a:bodyPr/>
              <a:lstStyle/>
              <a:p>
                <a:pPr algn="ctr">
                  <a:defRPr/>
                </a:pPr>
                <a:endParaRPr lang="en-US" b="1">
                  <a:latin typeface="+mn-lt"/>
                </a:endParaRPr>
              </a:p>
            </p:txBody>
          </p:sp>
          <p:sp>
            <p:nvSpPr>
              <p:cNvPr id="390" name="Freeform 265"/>
              <p:cNvSpPr>
                <a:spLocks/>
              </p:cNvSpPr>
              <p:nvPr/>
            </p:nvSpPr>
            <p:spPr bwMode="auto">
              <a:xfrm>
                <a:off x="1664" y="2960"/>
                <a:ext cx="61" cy="86"/>
              </a:xfrm>
              <a:custGeom>
                <a:avLst/>
                <a:gdLst/>
                <a:ahLst/>
                <a:cxnLst>
                  <a:cxn ang="0">
                    <a:pos x="4" y="171"/>
                  </a:cxn>
                  <a:cxn ang="0">
                    <a:pos x="0" y="160"/>
                  </a:cxn>
                  <a:cxn ang="0">
                    <a:pos x="117" y="0"/>
                  </a:cxn>
                  <a:cxn ang="0">
                    <a:pos x="122" y="10"/>
                  </a:cxn>
                  <a:cxn ang="0">
                    <a:pos x="4" y="171"/>
                  </a:cxn>
                </a:cxnLst>
                <a:rect l="0" t="0" r="r" b="b"/>
                <a:pathLst>
                  <a:path w="122" h="171">
                    <a:moveTo>
                      <a:pt x="4" y="171"/>
                    </a:moveTo>
                    <a:lnTo>
                      <a:pt x="0" y="160"/>
                    </a:lnTo>
                    <a:lnTo>
                      <a:pt x="117" y="0"/>
                    </a:lnTo>
                    <a:lnTo>
                      <a:pt x="122" y="10"/>
                    </a:lnTo>
                    <a:lnTo>
                      <a:pt x="4" y="171"/>
                    </a:lnTo>
                    <a:close/>
                  </a:path>
                </a:pathLst>
              </a:custGeom>
              <a:solidFill>
                <a:srgbClr val="D7D756"/>
              </a:solidFill>
              <a:ln w="9525">
                <a:noFill/>
                <a:round/>
                <a:headEnd/>
                <a:tailEnd/>
              </a:ln>
            </p:spPr>
            <p:txBody>
              <a:bodyPr/>
              <a:lstStyle/>
              <a:p>
                <a:pPr algn="ctr">
                  <a:defRPr/>
                </a:pPr>
                <a:endParaRPr lang="en-US" b="1">
                  <a:latin typeface="+mn-lt"/>
                </a:endParaRPr>
              </a:p>
            </p:txBody>
          </p:sp>
          <p:sp>
            <p:nvSpPr>
              <p:cNvPr id="391" name="Freeform 266"/>
              <p:cNvSpPr>
                <a:spLocks/>
              </p:cNvSpPr>
              <p:nvPr/>
            </p:nvSpPr>
            <p:spPr bwMode="auto">
              <a:xfrm>
                <a:off x="1661" y="2956"/>
                <a:ext cx="62" cy="84"/>
              </a:xfrm>
              <a:custGeom>
                <a:avLst/>
                <a:gdLst/>
                <a:ahLst/>
                <a:cxnLst>
                  <a:cxn ang="0">
                    <a:pos x="6" y="169"/>
                  </a:cxn>
                  <a:cxn ang="0">
                    <a:pos x="0" y="160"/>
                  </a:cxn>
                  <a:cxn ang="0">
                    <a:pos x="117" y="0"/>
                  </a:cxn>
                  <a:cxn ang="0">
                    <a:pos x="123" y="9"/>
                  </a:cxn>
                  <a:cxn ang="0">
                    <a:pos x="6" y="169"/>
                  </a:cxn>
                </a:cxnLst>
                <a:rect l="0" t="0" r="r" b="b"/>
                <a:pathLst>
                  <a:path w="123" h="169">
                    <a:moveTo>
                      <a:pt x="6" y="169"/>
                    </a:moveTo>
                    <a:lnTo>
                      <a:pt x="0" y="160"/>
                    </a:lnTo>
                    <a:lnTo>
                      <a:pt x="117" y="0"/>
                    </a:lnTo>
                    <a:lnTo>
                      <a:pt x="123" y="9"/>
                    </a:lnTo>
                    <a:lnTo>
                      <a:pt x="6" y="169"/>
                    </a:lnTo>
                    <a:close/>
                  </a:path>
                </a:pathLst>
              </a:custGeom>
              <a:solidFill>
                <a:srgbClr val="D6D655"/>
              </a:solidFill>
              <a:ln w="9525">
                <a:noFill/>
                <a:round/>
                <a:headEnd/>
                <a:tailEnd/>
              </a:ln>
            </p:spPr>
            <p:txBody>
              <a:bodyPr/>
              <a:lstStyle/>
              <a:p>
                <a:pPr algn="ctr">
                  <a:defRPr/>
                </a:pPr>
                <a:endParaRPr lang="en-US" b="1">
                  <a:latin typeface="+mn-lt"/>
                </a:endParaRPr>
              </a:p>
            </p:txBody>
          </p:sp>
          <p:sp>
            <p:nvSpPr>
              <p:cNvPr id="392" name="Freeform 267"/>
              <p:cNvSpPr>
                <a:spLocks/>
              </p:cNvSpPr>
              <p:nvPr/>
            </p:nvSpPr>
            <p:spPr bwMode="auto">
              <a:xfrm>
                <a:off x="1652" y="2946"/>
                <a:ext cx="68" cy="89"/>
              </a:xfrm>
              <a:custGeom>
                <a:avLst/>
                <a:gdLst/>
                <a:ahLst/>
                <a:cxnLst>
                  <a:cxn ang="0">
                    <a:pos x="11" y="178"/>
                  </a:cxn>
                  <a:cxn ang="0">
                    <a:pos x="0" y="155"/>
                  </a:cxn>
                  <a:cxn ang="0">
                    <a:pos x="119" y="0"/>
                  </a:cxn>
                  <a:cxn ang="0">
                    <a:pos x="128" y="18"/>
                  </a:cxn>
                  <a:cxn ang="0">
                    <a:pos x="11" y="178"/>
                  </a:cxn>
                </a:cxnLst>
                <a:rect l="0" t="0" r="r" b="b"/>
                <a:pathLst>
                  <a:path w="128" h="178">
                    <a:moveTo>
                      <a:pt x="11" y="178"/>
                    </a:moveTo>
                    <a:lnTo>
                      <a:pt x="0" y="155"/>
                    </a:lnTo>
                    <a:lnTo>
                      <a:pt x="119" y="0"/>
                    </a:lnTo>
                    <a:lnTo>
                      <a:pt x="128" y="18"/>
                    </a:lnTo>
                    <a:lnTo>
                      <a:pt x="11" y="178"/>
                    </a:lnTo>
                    <a:close/>
                  </a:path>
                </a:pathLst>
              </a:custGeom>
              <a:solidFill>
                <a:srgbClr val="D5D555"/>
              </a:solidFill>
              <a:ln w="9525">
                <a:noFill/>
                <a:round/>
                <a:headEnd/>
                <a:tailEnd/>
              </a:ln>
            </p:spPr>
            <p:txBody>
              <a:bodyPr/>
              <a:lstStyle/>
              <a:p>
                <a:pPr algn="ctr">
                  <a:defRPr/>
                </a:pPr>
                <a:endParaRPr lang="en-US" b="1">
                  <a:latin typeface="+mn-lt"/>
                </a:endParaRPr>
              </a:p>
            </p:txBody>
          </p:sp>
          <p:sp>
            <p:nvSpPr>
              <p:cNvPr id="393" name="Freeform 268"/>
              <p:cNvSpPr>
                <a:spLocks/>
              </p:cNvSpPr>
              <p:nvPr/>
            </p:nvSpPr>
            <p:spPr bwMode="auto">
              <a:xfrm>
                <a:off x="1660" y="2952"/>
                <a:ext cx="60" cy="83"/>
              </a:xfrm>
              <a:custGeom>
                <a:avLst/>
                <a:gdLst/>
                <a:ahLst/>
                <a:cxnLst>
                  <a:cxn ang="0">
                    <a:pos x="4" y="167"/>
                  </a:cxn>
                  <a:cxn ang="0">
                    <a:pos x="0" y="159"/>
                  </a:cxn>
                  <a:cxn ang="0">
                    <a:pos x="118" y="0"/>
                  </a:cxn>
                  <a:cxn ang="0">
                    <a:pos x="121" y="7"/>
                  </a:cxn>
                  <a:cxn ang="0">
                    <a:pos x="4" y="167"/>
                  </a:cxn>
                </a:cxnLst>
                <a:rect l="0" t="0" r="r" b="b"/>
                <a:pathLst>
                  <a:path w="121" h="167">
                    <a:moveTo>
                      <a:pt x="4" y="167"/>
                    </a:moveTo>
                    <a:lnTo>
                      <a:pt x="0" y="159"/>
                    </a:lnTo>
                    <a:lnTo>
                      <a:pt x="118" y="0"/>
                    </a:lnTo>
                    <a:lnTo>
                      <a:pt x="121" y="7"/>
                    </a:lnTo>
                    <a:lnTo>
                      <a:pt x="4" y="167"/>
                    </a:lnTo>
                    <a:close/>
                  </a:path>
                </a:pathLst>
              </a:custGeom>
              <a:solidFill>
                <a:srgbClr val="D5D555"/>
              </a:solidFill>
              <a:ln w="9525">
                <a:noFill/>
                <a:round/>
                <a:headEnd/>
                <a:tailEnd/>
              </a:ln>
            </p:spPr>
            <p:txBody>
              <a:bodyPr/>
              <a:lstStyle/>
              <a:p>
                <a:pPr algn="ctr">
                  <a:defRPr/>
                </a:pPr>
                <a:endParaRPr lang="en-US" b="1">
                  <a:latin typeface="+mn-lt"/>
                </a:endParaRPr>
              </a:p>
            </p:txBody>
          </p:sp>
          <p:sp>
            <p:nvSpPr>
              <p:cNvPr id="394" name="Freeform 269"/>
              <p:cNvSpPr>
                <a:spLocks/>
              </p:cNvSpPr>
              <p:nvPr/>
            </p:nvSpPr>
            <p:spPr bwMode="auto">
              <a:xfrm>
                <a:off x="1657" y="2949"/>
                <a:ext cx="56" cy="83"/>
              </a:xfrm>
              <a:custGeom>
                <a:avLst/>
                <a:gdLst/>
                <a:ahLst/>
                <a:cxnLst>
                  <a:cxn ang="0">
                    <a:pos x="4" y="165"/>
                  </a:cxn>
                  <a:cxn ang="0">
                    <a:pos x="0" y="158"/>
                  </a:cxn>
                  <a:cxn ang="0">
                    <a:pos x="119" y="0"/>
                  </a:cxn>
                  <a:cxn ang="0">
                    <a:pos x="122" y="6"/>
                  </a:cxn>
                  <a:cxn ang="0">
                    <a:pos x="4" y="165"/>
                  </a:cxn>
                </a:cxnLst>
                <a:rect l="0" t="0" r="r" b="b"/>
                <a:pathLst>
                  <a:path w="122" h="165">
                    <a:moveTo>
                      <a:pt x="4" y="165"/>
                    </a:moveTo>
                    <a:lnTo>
                      <a:pt x="0" y="158"/>
                    </a:lnTo>
                    <a:lnTo>
                      <a:pt x="119" y="0"/>
                    </a:lnTo>
                    <a:lnTo>
                      <a:pt x="122" y="6"/>
                    </a:lnTo>
                    <a:lnTo>
                      <a:pt x="4" y="165"/>
                    </a:lnTo>
                    <a:close/>
                  </a:path>
                </a:pathLst>
              </a:custGeom>
              <a:solidFill>
                <a:srgbClr val="D4D454"/>
              </a:solidFill>
              <a:ln w="9525">
                <a:noFill/>
                <a:round/>
                <a:headEnd/>
                <a:tailEnd/>
              </a:ln>
            </p:spPr>
            <p:txBody>
              <a:bodyPr/>
              <a:lstStyle/>
              <a:p>
                <a:pPr algn="ctr">
                  <a:defRPr/>
                </a:pPr>
                <a:endParaRPr lang="en-US" b="1">
                  <a:latin typeface="+mn-lt"/>
                </a:endParaRPr>
              </a:p>
            </p:txBody>
          </p:sp>
          <p:sp>
            <p:nvSpPr>
              <p:cNvPr id="395" name="Freeform 270"/>
              <p:cNvSpPr>
                <a:spLocks/>
              </p:cNvSpPr>
              <p:nvPr/>
            </p:nvSpPr>
            <p:spPr bwMode="auto">
              <a:xfrm>
                <a:off x="1652" y="2946"/>
                <a:ext cx="61" cy="82"/>
              </a:xfrm>
              <a:custGeom>
                <a:avLst/>
                <a:gdLst/>
                <a:ahLst/>
                <a:cxnLst>
                  <a:cxn ang="0">
                    <a:pos x="3" y="163"/>
                  </a:cxn>
                  <a:cxn ang="0">
                    <a:pos x="0" y="155"/>
                  </a:cxn>
                  <a:cxn ang="0">
                    <a:pos x="119" y="0"/>
                  </a:cxn>
                  <a:cxn ang="0">
                    <a:pos x="122" y="5"/>
                  </a:cxn>
                  <a:cxn ang="0">
                    <a:pos x="3" y="163"/>
                  </a:cxn>
                </a:cxnLst>
                <a:rect l="0" t="0" r="r" b="b"/>
                <a:pathLst>
                  <a:path w="122" h="163">
                    <a:moveTo>
                      <a:pt x="3" y="163"/>
                    </a:moveTo>
                    <a:lnTo>
                      <a:pt x="0" y="155"/>
                    </a:lnTo>
                    <a:lnTo>
                      <a:pt x="119" y="0"/>
                    </a:lnTo>
                    <a:lnTo>
                      <a:pt x="122" y="5"/>
                    </a:lnTo>
                    <a:lnTo>
                      <a:pt x="3" y="163"/>
                    </a:lnTo>
                    <a:close/>
                  </a:path>
                </a:pathLst>
              </a:custGeom>
              <a:solidFill>
                <a:srgbClr val="D3D354"/>
              </a:solidFill>
              <a:ln w="9525">
                <a:noFill/>
                <a:round/>
                <a:headEnd/>
                <a:tailEnd/>
              </a:ln>
            </p:spPr>
            <p:txBody>
              <a:bodyPr/>
              <a:lstStyle/>
              <a:p>
                <a:pPr algn="ctr">
                  <a:defRPr/>
                </a:pPr>
                <a:endParaRPr lang="en-US" b="1">
                  <a:latin typeface="+mn-lt"/>
                </a:endParaRPr>
              </a:p>
            </p:txBody>
          </p:sp>
          <p:sp>
            <p:nvSpPr>
              <p:cNvPr id="396" name="Freeform 271"/>
              <p:cNvSpPr>
                <a:spLocks/>
              </p:cNvSpPr>
              <p:nvPr/>
            </p:nvSpPr>
            <p:spPr bwMode="auto">
              <a:xfrm>
                <a:off x="1650" y="2937"/>
                <a:ext cx="65" cy="87"/>
              </a:xfrm>
              <a:custGeom>
                <a:avLst/>
                <a:gdLst/>
                <a:ahLst/>
                <a:cxnLst>
                  <a:cxn ang="0">
                    <a:pos x="13" y="174"/>
                  </a:cxn>
                  <a:cxn ang="0">
                    <a:pos x="0" y="154"/>
                  </a:cxn>
                  <a:cxn ang="0">
                    <a:pos x="119" y="0"/>
                  </a:cxn>
                  <a:cxn ang="0">
                    <a:pos x="132" y="19"/>
                  </a:cxn>
                  <a:cxn ang="0">
                    <a:pos x="13" y="174"/>
                  </a:cxn>
                </a:cxnLst>
                <a:rect l="0" t="0" r="r" b="b"/>
                <a:pathLst>
                  <a:path w="132" h="174">
                    <a:moveTo>
                      <a:pt x="13" y="174"/>
                    </a:moveTo>
                    <a:lnTo>
                      <a:pt x="0" y="154"/>
                    </a:lnTo>
                    <a:lnTo>
                      <a:pt x="119" y="0"/>
                    </a:lnTo>
                    <a:lnTo>
                      <a:pt x="132" y="19"/>
                    </a:lnTo>
                    <a:lnTo>
                      <a:pt x="13" y="174"/>
                    </a:lnTo>
                    <a:close/>
                  </a:path>
                </a:pathLst>
              </a:custGeom>
              <a:solidFill>
                <a:srgbClr val="D2D254"/>
              </a:solidFill>
              <a:ln w="9525">
                <a:noFill/>
                <a:round/>
                <a:headEnd/>
                <a:tailEnd/>
              </a:ln>
            </p:spPr>
            <p:txBody>
              <a:bodyPr/>
              <a:lstStyle/>
              <a:p>
                <a:pPr algn="ctr">
                  <a:defRPr/>
                </a:pPr>
                <a:endParaRPr lang="en-US" b="1">
                  <a:latin typeface="+mn-lt"/>
                </a:endParaRPr>
              </a:p>
            </p:txBody>
          </p:sp>
          <p:sp>
            <p:nvSpPr>
              <p:cNvPr id="397" name="Freeform 272"/>
              <p:cNvSpPr>
                <a:spLocks/>
              </p:cNvSpPr>
              <p:nvPr/>
            </p:nvSpPr>
            <p:spPr bwMode="auto">
              <a:xfrm>
                <a:off x="1652" y="2942"/>
                <a:ext cx="62" cy="82"/>
              </a:xfrm>
              <a:custGeom>
                <a:avLst/>
                <a:gdLst/>
                <a:ahLst/>
                <a:cxnLst>
                  <a:cxn ang="0">
                    <a:pos x="6" y="165"/>
                  </a:cxn>
                  <a:cxn ang="0">
                    <a:pos x="0" y="156"/>
                  </a:cxn>
                  <a:cxn ang="0">
                    <a:pos x="118" y="0"/>
                  </a:cxn>
                  <a:cxn ang="0">
                    <a:pos x="125" y="10"/>
                  </a:cxn>
                  <a:cxn ang="0">
                    <a:pos x="6" y="165"/>
                  </a:cxn>
                </a:cxnLst>
                <a:rect l="0" t="0" r="r" b="b"/>
                <a:pathLst>
                  <a:path w="125" h="165">
                    <a:moveTo>
                      <a:pt x="6" y="165"/>
                    </a:moveTo>
                    <a:lnTo>
                      <a:pt x="0" y="156"/>
                    </a:lnTo>
                    <a:lnTo>
                      <a:pt x="118" y="0"/>
                    </a:lnTo>
                    <a:lnTo>
                      <a:pt x="125" y="10"/>
                    </a:lnTo>
                    <a:lnTo>
                      <a:pt x="6" y="165"/>
                    </a:lnTo>
                    <a:close/>
                  </a:path>
                </a:pathLst>
              </a:custGeom>
              <a:solidFill>
                <a:srgbClr val="D2D254"/>
              </a:solidFill>
              <a:ln w="9525">
                <a:noFill/>
                <a:round/>
                <a:headEnd/>
                <a:tailEnd/>
              </a:ln>
            </p:spPr>
            <p:txBody>
              <a:bodyPr/>
              <a:lstStyle/>
              <a:p>
                <a:pPr algn="ctr">
                  <a:defRPr/>
                </a:pPr>
                <a:endParaRPr lang="en-US" b="1">
                  <a:latin typeface="+mn-lt"/>
                </a:endParaRPr>
              </a:p>
            </p:txBody>
          </p:sp>
          <p:sp>
            <p:nvSpPr>
              <p:cNvPr id="398" name="Freeform 273"/>
              <p:cNvSpPr>
                <a:spLocks/>
              </p:cNvSpPr>
              <p:nvPr/>
            </p:nvSpPr>
            <p:spPr bwMode="auto">
              <a:xfrm>
                <a:off x="1650" y="2937"/>
                <a:ext cx="62" cy="86"/>
              </a:xfrm>
              <a:custGeom>
                <a:avLst/>
                <a:gdLst/>
                <a:ahLst/>
                <a:cxnLst>
                  <a:cxn ang="0">
                    <a:pos x="7" y="165"/>
                  </a:cxn>
                  <a:cxn ang="0">
                    <a:pos x="0" y="154"/>
                  </a:cxn>
                  <a:cxn ang="0">
                    <a:pos x="119" y="0"/>
                  </a:cxn>
                  <a:cxn ang="0">
                    <a:pos x="125" y="9"/>
                  </a:cxn>
                  <a:cxn ang="0">
                    <a:pos x="7" y="165"/>
                  </a:cxn>
                </a:cxnLst>
                <a:rect l="0" t="0" r="r" b="b"/>
                <a:pathLst>
                  <a:path w="125" h="165">
                    <a:moveTo>
                      <a:pt x="7" y="165"/>
                    </a:moveTo>
                    <a:lnTo>
                      <a:pt x="0" y="154"/>
                    </a:lnTo>
                    <a:lnTo>
                      <a:pt x="119" y="0"/>
                    </a:lnTo>
                    <a:lnTo>
                      <a:pt x="125" y="9"/>
                    </a:lnTo>
                    <a:lnTo>
                      <a:pt x="7" y="165"/>
                    </a:lnTo>
                    <a:close/>
                  </a:path>
                </a:pathLst>
              </a:custGeom>
              <a:solidFill>
                <a:srgbClr val="D1D153"/>
              </a:solidFill>
              <a:ln w="9525">
                <a:noFill/>
                <a:round/>
                <a:headEnd/>
                <a:tailEnd/>
              </a:ln>
            </p:spPr>
            <p:txBody>
              <a:bodyPr/>
              <a:lstStyle/>
              <a:p>
                <a:pPr algn="ctr">
                  <a:defRPr/>
                </a:pPr>
                <a:endParaRPr lang="en-US" b="1">
                  <a:latin typeface="+mn-lt"/>
                </a:endParaRPr>
              </a:p>
            </p:txBody>
          </p:sp>
          <p:sp>
            <p:nvSpPr>
              <p:cNvPr id="399" name="Freeform 274"/>
              <p:cNvSpPr>
                <a:spLocks/>
              </p:cNvSpPr>
              <p:nvPr/>
            </p:nvSpPr>
            <p:spPr bwMode="auto">
              <a:xfrm>
                <a:off x="1636" y="2916"/>
                <a:ext cx="73" cy="106"/>
              </a:xfrm>
              <a:custGeom>
                <a:avLst/>
                <a:gdLst/>
                <a:ahLst/>
                <a:cxnLst>
                  <a:cxn ang="0">
                    <a:pos x="27" y="189"/>
                  </a:cxn>
                  <a:cxn ang="0">
                    <a:pos x="0" y="152"/>
                  </a:cxn>
                  <a:cxn ang="0">
                    <a:pos x="122" y="0"/>
                  </a:cxn>
                  <a:cxn ang="0">
                    <a:pos x="146" y="35"/>
                  </a:cxn>
                  <a:cxn ang="0">
                    <a:pos x="27" y="189"/>
                  </a:cxn>
                </a:cxnLst>
                <a:rect l="0" t="0" r="r" b="b"/>
                <a:pathLst>
                  <a:path w="146" h="189">
                    <a:moveTo>
                      <a:pt x="27" y="189"/>
                    </a:moveTo>
                    <a:lnTo>
                      <a:pt x="0" y="152"/>
                    </a:lnTo>
                    <a:lnTo>
                      <a:pt x="122" y="0"/>
                    </a:lnTo>
                    <a:lnTo>
                      <a:pt x="146" y="35"/>
                    </a:lnTo>
                    <a:lnTo>
                      <a:pt x="27" y="189"/>
                    </a:lnTo>
                    <a:close/>
                  </a:path>
                </a:pathLst>
              </a:custGeom>
              <a:solidFill>
                <a:srgbClr val="D0D053"/>
              </a:solidFill>
              <a:ln w="9525">
                <a:noFill/>
                <a:round/>
                <a:headEnd/>
                <a:tailEnd/>
              </a:ln>
            </p:spPr>
            <p:txBody>
              <a:bodyPr/>
              <a:lstStyle/>
              <a:p>
                <a:pPr algn="ctr">
                  <a:defRPr/>
                </a:pPr>
                <a:endParaRPr lang="en-US" b="1">
                  <a:latin typeface="+mn-lt"/>
                </a:endParaRPr>
              </a:p>
            </p:txBody>
          </p:sp>
          <p:sp>
            <p:nvSpPr>
              <p:cNvPr id="400" name="Freeform 275"/>
              <p:cNvSpPr>
                <a:spLocks/>
              </p:cNvSpPr>
              <p:nvPr/>
            </p:nvSpPr>
            <p:spPr bwMode="auto">
              <a:xfrm>
                <a:off x="1646" y="2932"/>
                <a:ext cx="63" cy="91"/>
              </a:xfrm>
              <a:custGeom>
                <a:avLst/>
                <a:gdLst/>
                <a:ahLst/>
                <a:cxnLst>
                  <a:cxn ang="0">
                    <a:pos x="7" y="163"/>
                  </a:cxn>
                  <a:cxn ang="0">
                    <a:pos x="0" y="154"/>
                  </a:cxn>
                  <a:cxn ang="0">
                    <a:pos x="120" y="0"/>
                  </a:cxn>
                  <a:cxn ang="0">
                    <a:pos x="126" y="9"/>
                  </a:cxn>
                  <a:cxn ang="0">
                    <a:pos x="7" y="163"/>
                  </a:cxn>
                </a:cxnLst>
                <a:rect l="0" t="0" r="r" b="b"/>
                <a:pathLst>
                  <a:path w="126" h="163">
                    <a:moveTo>
                      <a:pt x="7" y="163"/>
                    </a:moveTo>
                    <a:lnTo>
                      <a:pt x="0" y="154"/>
                    </a:lnTo>
                    <a:lnTo>
                      <a:pt x="120" y="0"/>
                    </a:lnTo>
                    <a:lnTo>
                      <a:pt x="126" y="9"/>
                    </a:lnTo>
                    <a:lnTo>
                      <a:pt x="7" y="163"/>
                    </a:lnTo>
                    <a:close/>
                  </a:path>
                </a:pathLst>
              </a:custGeom>
              <a:solidFill>
                <a:srgbClr val="D0D053"/>
              </a:solidFill>
              <a:ln w="9525">
                <a:noFill/>
                <a:round/>
                <a:headEnd/>
                <a:tailEnd/>
              </a:ln>
            </p:spPr>
            <p:txBody>
              <a:bodyPr/>
              <a:lstStyle/>
              <a:p>
                <a:pPr algn="ctr">
                  <a:defRPr/>
                </a:pPr>
                <a:endParaRPr lang="en-US" b="1">
                  <a:latin typeface="+mn-lt"/>
                </a:endParaRPr>
              </a:p>
            </p:txBody>
          </p:sp>
          <p:sp>
            <p:nvSpPr>
              <p:cNvPr id="401" name="Freeform 276"/>
              <p:cNvSpPr>
                <a:spLocks/>
              </p:cNvSpPr>
              <p:nvPr/>
            </p:nvSpPr>
            <p:spPr bwMode="auto">
              <a:xfrm>
                <a:off x="1640" y="2928"/>
                <a:ext cx="68" cy="95"/>
              </a:xfrm>
              <a:custGeom>
                <a:avLst/>
                <a:gdLst/>
                <a:ahLst/>
                <a:cxnLst>
                  <a:cxn ang="0">
                    <a:pos x="7" y="164"/>
                  </a:cxn>
                  <a:cxn ang="0">
                    <a:pos x="0" y="154"/>
                  </a:cxn>
                  <a:cxn ang="0">
                    <a:pos x="121" y="0"/>
                  </a:cxn>
                  <a:cxn ang="0">
                    <a:pos x="127" y="10"/>
                  </a:cxn>
                  <a:cxn ang="0">
                    <a:pos x="7" y="164"/>
                  </a:cxn>
                </a:cxnLst>
                <a:rect l="0" t="0" r="r" b="b"/>
                <a:pathLst>
                  <a:path w="127" h="164">
                    <a:moveTo>
                      <a:pt x="7" y="164"/>
                    </a:moveTo>
                    <a:lnTo>
                      <a:pt x="0" y="154"/>
                    </a:lnTo>
                    <a:lnTo>
                      <a:pt x="121" y="0"/>
                    </a:lnTo>
                    <a:lnTo>
                      <a:pt x="127" y="10"/>
                    </a:lnTo>
                    <a:lnTo>
                      <a:pt x="7" y="164"/>
                    </a:lnTo>
                    <a:close/>
                  </a:path>
                </a:pathLst>
              </a:custGeom>
              <a:solidFill>
                <a:srgbClr val="CFCF52"/>
              </a:solidFill>
              <a:ln w="9525">
                <a:noFill/>
                <a:round/>
                <a:headEnd/>
                <a:tailEnd/>
              </a:ln>
            </p:spPr>
            <p:txBody>
              <a:bodyPr/>
              <a:lstStyle/>
              <a:p>
                <a:pPr algn="ctr">
                  <a:defRPr/>
                </a:pPr>
                <a:endParaRPr lang="en-US" b="1">
                  <a:latin typeface="+mn-lt"/>
                </a:endParaRPr>
              </a:p>
            </p:txBody>
          </p:sp>
          <p:sp>
            <p:nvSpPr>
              <p:cNvPr id="402" name="Freeform 277"/>
              <p:cNvSpPr>
                <a:spLocks/>
              </p:cNvSpPr>
              <p:nvPr/>
            </p:nvSpPr>
            <p:spPr bwMode="auto">
              <a:xfrm>
                <a:off x="1639" y="2916"/>
                <a:ext cx="64" cy="106"/>
              </a:xfrm>
              <a:custGeom>
                <a:avLst/>
                <a:gdLst/>
                <a:ahLst/>
                <a:cxnLst>
                  <a:cxn ang="0">
                    <a:pos x="7" y="161"/>
                  </a:cxn>
                  <a:cxn ang="0">
                    <a:pos x="0" y="152"/>
                  </a:cxn>
                  <a:cxn ang="0">
                    <a:pos x="122" y="0"/>
                  </a:cxn>
                  <a:cxn ang="0">
                    <a:pos x="128" y="7"/>
                  </a:cxn>
                  <a:cxn ang="0">
                    <a:pos x="7" y="161"/>
                  </a:cxn>
                </a:cxnLst>
                <a:rect l="0" t="0" r="r" b="b"/>
                <a:pathLst>
                  <a:path w="128" h="161">
                    <a:moveTo>
                      <a:pt x="7" y="161"/>
                    </a:moveTo>
                    <a:lnTo>
                      <a:pt x="0" y="152"/>
                    </a:lnTo>
                    <a:lnTo>
                      <a:pt x="122" y="0"/>
                    </a:lnTo>
                    <a:lnTo>
                      <a:pt x="128" y="7"/>
                    </a:lnTo>
                    <a:lnTo>
                      <a:pt x="7" y="161"/>
                    </a:lnTo>
                    <a:close/>
                  </a:path>
                </a:pathLst>
              </a:custGeom>
              <a:solidFill>
                <a:srgbClr val="CECE52"/>
              </a:solidFill>
              <a:ln w="9525">
                <a:noFill/>
                <a:round/>
                <a:headEnd/>
                <a:tailEnd/>
              </a:ln>
            </p:spPr>
            <p:txBody>
              <a:bodyPr/>
              <a:lstStyle/>
              <a:p>
                <a:pPr algn="ctr">
                  <a:defRPr/>
                </a:pPr>
                <a:endParaRPr lang="en-US" b="1">
                  <a:latin typeface="+mn-lt"/>
                </a:endParaRPr>
              </a:p>
            </p:txBody>
          </p:sp>
          <p:sp>
            <p:nvSpPr>
              <p:cNvPr id="403" name="Freeform 278"/>
              <p:cNvSpPr>
                <a:spLocks/>
              </p:cNvSpPr>
              <p:nvPr/>
            </p:nvSpPr>
            <p:spPr bwMode="auto">
              <a:xfrm>
                <a:off x="1636" y="2916"/>
                <a:ext cx="64" cy="94"/>
              </a:xfrm>
              <a:custGeom>
                <a:avLst/>
                <a:gdLst/>
                <a:ahLst/>
                <a:cxnLst>
                  <a:cxn ang="0">
                    <a:pos x="6" y="161"/>
                  </a:cxn>
                  <a:cxn ang="0">
                    <a:pos x="0" y="152"/>
                  </a:cxn>
                  <a:cxn ang="0">
                    <a:pos x="122" y="0"/>
                  </a:cxn>
                  <a:cxn ang="0">
                    <a:pos x="128" y="9"/>
                  </a:cxn>
                  <a:cxn ang="0">
                    <a:pos x="6" y="161"/>
                  </a:cxn>
                </a:cxnLst>
                <a:rect l="0" t="0" r="r" b="b"/>
                <a:pathLst>
                  <a:path w="128" h="161">
                    <a:moveTo>
                      <a:pt x="6" y="161"/>
                    </a:moveTo>
                    <a:lnTo>
                      <a:pt x="0" y="152"/>
                    </a:lnTo>
                    <a:lnTo>
                      <a:pt x="122" y="0"/>
                    </a:lnTo>
                    <a:lnTo>
                      <a:pt x="128" y="9"/>
                    </a:lnTo>
                    <a:lnTo>
                      <a:pt x="6" y="161"/>
                    </a:lnTo>
                    <a:close/>
                  </a:path>
                </a:pathLst>
              </a:custGeom>
              <a:solidFill>
                <a:srgbClr val="CDCD51"/>
              </a:solidFill>
              <a:ln w="9525">
                <a:noFill/>
                <a:round/>
                <a:headEnd/>
                <a:tailEnd/>
              </a:ln>
            </p:spPr>
            <p:txBody>
              <a:bodyPr/>
              <a:lstStyle/>
              <a:p>
                <a:pPr algn="ctr">
                  <a:defRPr/>
                </a:pPr>
                <a:endParaRPr lang="en-US" b="1">
                  <a:latin typeface="+mn-lt"/>
                </a:endParaRPr>
              </a:p>
            </p:txBody>
          </p:sp>
          <p:sp>
            <p:nvSpPr>
              <p:cNvPr id="404" name="Freeform 279"/>
              <p:cNvSpPr>
                <a:spLocks/>
              </p:cNvSpPr>
              <p:nvPr/>
            </p:nvSpPr>
            <p:spPr bwMode="auto">
              <a:xfrm>
                <a:off x="1620" y="2904"/>
                <a:ext cx="77" cy="91"/>
              </a:xfrm>
              <a:custGeom>
                <a:avLst/>
                <a:gdLst/>
                <a:ahLst/>
                <a:cxnLst>
                  <a:cxn ang="0">
                    <a:pos x="31" y="184"/>
                  </a:cxn>
                  <a:cxn ang="0">
                    <a:pos x="0" y="149"/>
                  </a:cxn>
                  <a:cxn ang="0">
                    <a:pos x="125" y="0"/>
                  </a:cxn>
                  <a:cxn ang="0">
                    <a:pos x="153" y="32"/>
                  </a:cxn>
                  <a:cxn ang="0">
                    <a:pos x="31" y="184"/>
                  </a:cxn>
                </a:cxnLst>
                <a:rect l="0" t="0" r="r" b="b"/>
                <a:pathLst>
                  <a:path w="153" h="184">
                    <a:moveTo>
                      <a:pt x="31" y="184"/>
                    </a:moveTo>
                    <a:lnTo>
                      <a:pt x="0" y="149"/>
                    </a:lnTo>
                    <a:lnTo>
                      <a:pt x="125" y="0"/>
                    </a:lnTo>
                    <a:lnTo>
                      <a:pt x="153" y="32"/>
                    </a:lnTo>
                    <a:lnTo>
                      <a:pt x="31" y="184"/>
                    </a:lnTo>
                    <a:close/>
                  </a:path>
                </a:pathLst>
              </a:custGeom>
              <a:solidFill>
                <a:srgbClr val="CCCC51"/>
              </a:solidFill>
              <a:ln w="9525">
                <a:noFill/>
                <a:round/>
                <a:headEnd/>
                <a:tailEnd/>
              </a:ln>
            </p:spPr>
            <p:txBody>
              <a:bodyPr/>
              <a:lstStyle/>
              <a:p>
                <a:pPr algn="ctr">
                  <a:defRPr/>
                </a:pPr>
                <a:endParaRPr lang="en-US" b="1">
                  <a:latin typeface="+mn-lt"/>
                </a:endParaRPr>
              </a:p>
            </p:txBody>
          </p:sp>
          <p:sp>
            <p:nvSpPr>
              <p:cNvPr id="405" name="Freeform 280"/>
              <p:cNvSpPr>
                <a:spLocks/>
              </p:cNvSpPr>
              <p:nvPr/>
            </p:nvSpPr>
            <p:spPr bwMode="auto">
              <a:xfrm>
                <a:off x="1633" y="2916"/>
                <a:ext cx="64" cy="89"/>
              </a:xfrm>
              <a:custGeom>
                <a:avLst/>
                <a:gdLst/>
                <a:ahLst/>
                <a:cxnLst>
                  <a:cxn ang="0">
                    <a:pos x="7" y="158"/>
                  </a:cxn>
                  <a:cxn ang="0">
                    <a:pos x="0" y="150"/>
                  </a:cxn>
                  <a:cxn ang="0">
                    <a:pos x="122" y="0"/>
                  </a:cxn>
                  <a:cxn ang="0">
                    <a:pos x="129" y="6"/>
                  </a:cxn>
                  <a:cxn ang="0">
                    <a:pos x="7" y="158"/>
                  </a:cxn>
                </a:cxnLst>
                <a:rect l="0" t="0" r="r" b="b"/>
                <a:pathLst>
                  <a:path w="129" h="158">
                    <a:moveTo>
                      <a:pt x="7" y="158"/>
                    </a:moveTo>
                    <a:lnTo>
                      <a:pt x="0" y="150"/>
                    </a:lnTo>
                    <a:lnTo>
                      <a:pt x="122" y="0"/>
                    </a:lnTo>
                    <a:lnTo>
                      <a:pt x="129" y="6"/>
                    </a:lnTo>
                    <a:lnTo>
                      <a:pt x="7" y="158"/>
                    </a:lnTo>
                    <a:close/>
                  </a:path>
                </a:pathLst>
              </a:custGeom>
              <a:solidFill>
                <a:srgbClr val="CCCC51"/>
              </a:solidFill>
              <a:ln w="9525">
                <a:noFill/>
                <a:round/>
                <a:headEnd/>
                <a:tailEnd/>
              </a:ln>
            </p:spPr>
            <p:txBody>
              <a:bodyPr/>
              <a:lstStyle/>
              <a:p>
                <a:pPr algn="ctr">
                  <a:defRPr/>
                </a:pPr>
                <a:endParaRPr lang="en-US" b="1">
                  <a:latin typeface="+mn-lt"/>
                </a:endParaRPr>
              </a:p>
            </p:txBody>
          </p:sp>
          <p:sp>
            <p:nvSpPr>
              <p:cNvPr id="406" name="Freeform 281"/>
              <p:cNvSpPr>
                <a:spLocks/>
              </p:cNvSpPr>
              <p:nvPr/>
            </p:nvSpPr>
            <p:spPr bwMode="auto">
              <a:xfrm>
                <a:off x="1627" y="2913"/>
                <a:ext cx="68" cy="79"/>
              </a:xfrm>
              <a:custGeom>
                <a:avLst/>
                <a:gdLst/>
                <a:ahLst/>
                <a:cxnLst>
                  <a:cxn ang="0">
                    <a:pos x="6" y="157"/>
                  </a:cxn>
                  <a:cxn ang="0">
                    <a:pos x="0" y="150"/>
                  </a:cxn>
                  <a:cxn ang="0">
                    <a:pos x="124" y="0"/>
                  </a:cxn>
                  <a:cxn ang="0">
                    <a:pos x="128" y="7"/>
                  </a:cxn>
                  <a:cxn ang="0">
                    <a:pos x="6" y="157"/>
                  </a:cxn>
                </a:cxnLst>
                <a:rect l="0" t="0" r="r" b="b"/>
                <a:pathLst>
                  <a:path w="128" h="157">
                    <a:moveTo>
                      <a:pt x="6" y="157"/>
                    </a:moveTo>
                    <a:lnTo>
                      <a:pt x="0" y="150"/>
                    </a:lnTo>
                    <a:lnTo>
                      <a:pt x="124" y="0"/>
                    </a:lnTo>
                    <a:lnTo>
                      <a:pt x="128" y="7"/>
                    </a:lnTo>
                    <a:lnTo>
                      <a:pt x="6" y="157"/>
                    </a:lnTo>
                    <a:close/>
                  </a:path>
                </a:pathLst>
              </a:custGeom>
              <a:solidFill>
                <a:srgbClr val="CBCB50"/>
              </a:solidFill>
              <a:ln w="9525">
                <a:noFill/>
                <a:round/>
                <a:headEnd/>
                <a:tailEnd/>
              </a:ln>
            </p:spPr>
            <p:txBody>
              <a:bodyPr/>
              <a:lstStyle/>
              <a:p>
                <a:pPr algn="ctr">
                  <a:defRPr/>
                </a:pPr>
                <a:endParaRPr lang="en-US" b="1">
                  <a:latin typeface="+mn-lt"/>
                </a:endParaRPr>
              </a:p>
            </p:txBody>
          </p:sp>
          <p:sp>
            <p:nvSpPr>
              <p:cNvPr id="407" name="Freeform 282"/>
              <p:cNvSpPr>
                <a:spLocks/>
              </p:cNvSpPr>
              <p:nvPr/>
            </p:nvSpPr>
            <p:spPr bwMode="auto">
              <a:xfrm>
                <a:off x="1627" y="2910"/>
                <a:ext cx="65" cy="78"/>
              </a:xfrm>
              <a:custGeom>
                <a:avLst/>
                <a:gdLst/>
                <a:ahLst/>
                <a:cxnLst>
                  <a:cxn ang="0">
                    <a:pos x="6" y="156"/>
                  </a:cxn>
                  <a:cxn ang="0">
                    <a:pos x="0" y="149"/>
                  </a:cxn>
                  <a:cxn ang="0">
                    <a:pos x="124" y="0"/>
                  </a:cxn>
                  <a:cxn ang="0">
                    <a:pos x="130" y="6"/>
                  </a:cxn>
                  <a:cxn ang="0">
                    <a:pos x="6" y="156"/>
                  </a:cxn>
                </a:cxnLst>
                <a:rect l="0" t="0" r="r" b="b"/>
                <a:pathLst>
                  <a:path w="130" h="156">
                    <a:moveTo>
                      <a:pt x="6" y="156"/>
                    </a:moveTo>
                    <a:lnTo>
                      <a:pt x="0" y="149"/>
                    </a:lnTo>
                    <a:lnTo>
                      <a:pt x="124" y="0"/>
                    </a:lnTo>
                    <a:lnTo>
                      <a:pt x="130" y="6"/>
                    </a:lnTo>
                    <a:lnTo>
                      <a:pt x="6" y="156"/>
                    </a:lnTo>
                    <a:close/>
                  </a:path>
                </a:pathLst>
              </a:custGeom>
              <a:solidFill>
                <a:srgbClr val="CACA50"/>
              </a:solidFill>
              <a:ln w="9525">
                <a:noFill/>
                <a:round/>
                <a:headEnd/>
                <a:tailEnd/>
              </a:ln>
            </p:spPr>
            <p:txBody>
              <a:bodyPr/>
              <a:lstStyle/>
              <a:p>
                <a:pPr algn="ctr">
                  <a:defRPr/>
                </a:pPr>
                <a:endParaRPr lang="en-US" b="1">
                  <a:latin typeface="+mn-lt"/>
                </a:endParaRPr>
              </a:p>
            </p:txBody>
          </p:sp>
          <p:sp>
            <p:nvSpPr>
              <p:cNvPr id="408" name="Freeform 283"/>
              <p:cNvSpPr>
                <a:spLocks/>
              </p:cNvSpPr>
              <p:nvPr/>
            </p:nvSpPr>
            <p:spPr bwMode="auto">
              <a:xfrm>
                <a:off x="1623" y="2906"/>
                <a:ext cx="65" cy="78"/>
              </a:xfrm>
              <a:custGeom>
                <a:avLst/>
                <a:gdLst/>
                <a:ahLst/>
                <a:cxnLst>
                  <a:cxn ang="0">
                    <a:pos x="6" y="156"/>
                  </a:cxn>
                  <a:cxn ang="0">
                    <a:pos x="0" y="148"/>
                  </a:cxn>
                  <a:cxn ang="0">
                    <a:pos x="123" y="0"/>
                  </a:cxn>
                  <a:cxn ang="0">
                    <a:pos x="130" y="7"/>
                  </a:cxn>
                  <a:cxn ang="0">
                    <a:pos x="6" y="156"/>
                  </a:cxn>
                </a:cxnLst>
                <a:rect l="0" t="0" r="r" b="b"/>
                <a:pathLst>
                  <a:path w="130" h="156">
                    <a:moveTo>
                      <a:pt x="6" y="156"/>
                    </a:moveTo>
                    <a:lnTo>
                      <a:pt x="0" y="148"/>
                    </a:lnTo>
                    <a:lnTo>
                      <a:pt x="123" y="0"/>
                    </a:lnTo>
                    <a:lnTo>
                      <a:pt x="130" y="7"/>
                    </a:lnTo>
                    <a:lnTo>
                      <a:pt x="6" y="156"/>
                    </a:lnTo>
                    <a:close/>
                  </a:path>
                </a:pathLst>
              </a:custGeom>
              <a:solidFill>
                <a:srgbClr val="C9C94F"/>
              </a:solidFill>
              <a:ln w="9525">
                <a:noFill/>
                <a:round/>
                <a:headEnd/>
                <a:tailEnd/>
              </a:ln>
            </p:spPr>
            <p:txBody>
              <a:bodyPr/>
              <a:lstStyle/>
              <a:p>
                <a:pPr algn="ctr">
                  <a:defRPr/>
                </a:pPr>
                <a:endParaRPr lang="en-US" b="1">
                  <a:latin typeface="+mn-lt"/>
                </a:endParaRPr>
              </a:p>
            </p:txBody>
          </p:sp>
          <p:sp>
            <p:nvSpPr>
              <p:cNvPr id="409" name="Freeform 284"/>
              <p:cNvSpPr>
                <a:spLocks/>
              </p:cNvSpPr>
              <p:nvPr/>
            </p:nvSpPr>
            <p:spPr bwMode="auto">
              <a:xfrm>
                <a:off x="1620" y="2904"/>
                <a:ext cx="65" cy="77"/>
              </a:xfrm>
              <a:custGeom>
                <a:avLst/>
                <a:gdLst/>
                <a:ahLst/>
                <a:cxnLst>
                  <a:cxn ang="0">
                    <a:pos x="6" y="154"/>
                  </a:cxn>
                  <a:cxn ang="0">
                    <a:pos x="0" y="149"/>
                  </a:cxn>
                  <a:cxn ang="0">
                    <a:pos x="125" y="0"/>
                  </a:cxn>
                  <a:cxn ang="0">
                    <a:pos x="129" y="6"/>
                  </a:cxn>
                  <a:cxn ang="0">
                    <a:pos x="6" y="154"/>
                  </a:cxn>
                </a:cxnLst>
                <a:rect l="0" t="0" r="r" b="b"/>
                <a:pathLst>
                  <a:path w="129" h="154">
                    <a:moveTo>
                      <a:pt x="6" y="154"/>
                    </a:moveTo>
                    <a:lnTo>
                      <a:pt x="0" y="149"/>
                    </a:lnTo>
                    <a:lnTo>
                      <a:pt x="125" y="0"/>
                    </a:lnTo>
                    <a:lnTo>
                      <a:pt x="129" y="6"/>
                    </a:lnTo>
                    <a:lnTo>
                      <a:pt x="6" y="154"/>
                    </a:lnTo>
                    <a:close/>
                  </a:path>
                </a:pathLst>
              </a:custGeom>
              <a:solidFill>
                <a:srgbClr val="C8C84F"/>
              </a:solidFill>
              <a:ln w="9525">
                <a:noFill/>
                <a:round/>
                <a:headEnd/>
                <a:tailEnd/>
              </a:ln>
            </p:spPr>
            <p:txBody>
              <a:bodyPr/>
              <a:lstStyle/>
              <a:p>
                <a:pPr algn="ctr">
                  <a:defRPr/>
                </a:pPr>
                <a:endParaRPr lang="en-US" b="1">
                  <a:latin typeface="+mn-lt"/>
                </a:endParaRPr>
              </a:p>
            </p:txBody>
          </p:sp>
          <p:sp>
            <p:nvSpPr>
              <p:cNvPr id="410" name="Freeform 285"/>
              <p:cNvSpPr>
                <a:spLocks/>
              </p:cNvSpPr>
              <p:nvPr/>
            </p:nvSpPr>
            <p:spPr bwMode="auto">
              <a:xfrm>
                <a:off x="1603" y="2889"/>
                <a:ext cx="81" cy="89"/>
              </a:xfrm>
              <a:custGeom>
                <a:avLst/>
                <a:gdLst/>
                <a:ahLst/>
                <a:cxnLst>
                  <a:cxn ang="0">
                    <a:pos x="36" y="179"/>
                  </a:cxn>
                  <a:cxn ang="0">
                    <a:pos x="0" y="145"/>
                  </a:cxn>
                  <a:cxn ang="0">
                    <a:pos x="130" y="0"/>
                  </a:cxn>
                  <a:cxn ang="0">
                    <a:pos x="161" y="30"/>
                  </a:cxn>
                  <a:cxn ang="0">
                    <a:pos x="36" y="179"/>
                  </a:cxn>
                </a:cxnLst>
                <a:rect l="0" t="0" r="r" b="b"/>
                <a:pathLst>
                  <a:path w="161" h="179">
                    <a:moveTo>
                      <a:pt x="36" y="179"/>
                    </a:moveTo>
                    <a:lnTo>
                      <a:pt x="0" y="145"/>
                    </a:lnTo>
                    <a:lnTo>
                      <a:pt x="130" y="0"/>
                    </a:lnTo>
                    <a:lnTo>
                      <a:pt x="161" y="30"/>
                    </a:lnTo>
                    <a:lnTo>
                      <a:pt x="36" y="179"/>
                    </a:lnTo>
                    <a:close/>
                  </a:path>
                </a:pathLst>
              </a:custGeom>
              <a:solidFill>
                <a:srgbClr val="C7C74F"/>
              </a:solidFill>
              <a:ln w="9525">
                <a:noFill/>
                <a:round/>
                <a:headEnd/>
                <a:tailEnd/>
              </a:ln>
            </p:spPr>
            <p:txBody>
              <a:bodyPr/>
              <a:lstStyle/>
              <a:p>
                <a:pPr algn="ctr">
                  <a:defRPr/>
                </a:pPr>
                <a:endParaRPr lang="en-US" b="1">
                  <a:latin typeface="+mn-lt"/>
                </a:endParaRPr>
              </a:p>
            </p:txBody>
          </p:sp>
          <p:sp>
            <p:nvSpPr>
              <p:cNvPr id="411" name="Freeform 286"/>
              <p:cNvSpPr>
                <a:spLocks/>
              </p:cNvSpPr>
              <p:nvPr/>
            </p:nvSpPr>
            <p:spPr bwMode="auto">
              <a:xfrm>
                <a:off x="1615" y="2901"/>
                <a:ext cx="68" cy="77"/>
              </a:xfrm>
              <a:custGeom>
                <a:avLst/>
                <a:gdLst/>
                <a:ahLst/>
                <a:cxnLst>
                  <a:cxn ang="0">
                    <a:pos x="6" y="154"/>
                  </a:cxn>
                  <a:cxn ang="0">
                    <a:pos x="0" y="148"/>
                  </a:cxn>
                  <a:cxn ang="0">
                    <a:pos x="125" y="0"/>
                  </a:cxn>
                  <a:cxn ang="0">
                    <a:pos x="131" y="5"/>
                  </a:cxn>
                  <a:cxn ang="0">
                    <a:pos x="6" y="154"/>
                  </a:cxn>
                </a:cxnLst>
                <a:rect l="0" t="0" r="r" b="b"/>
                <a:pathLst>
                  <a:path w="131" h="154">
                    <a:moveTo>
                      <a:pt x="6" y="154"/>
                    </a:moveTo>
                    <a:lnTo>
                      <a:pt x="0" y="148"/>
                    </a:lnTo>
                    <a:lnTo>
                      <a:pt x="125" y="0"/>
                    </a:lnTo>
                    <a:lnTo>
                      <a:pt x="131" y="5"/>
                    </a:lnTo>
                    <a:lnTo>
                      <a:pt x="6" y="154"/>
                    </a:lnTo>
                    <a:close/>
                  </a:path>
                </a:pathLst>
              </a:custGeom>
              <a:solidFill>
                <a:srgbClr val="C7C74F"/>
              </a:solidFill>
              <a:ln w="9525">
                <a:noFill/>
                <a:round/>
                <a:headEnd/>
                <a:tailEnd/>
              </a:ln>
            </p:spPr>
            <p:txBody>
              <a:bodyPr/>
              <a:lstStyle/>
              <a:p>
                <a:pPr algn="ctr">
                  <a:defRPr/>
                </a:pPr>
                <a:endParaRPr lang="en-US" b="1">
                  <a:latin typeface="+mn-lt"/>
                </a:endParaRPr>
              </a:p>
            </p:txBody>
          </p:sp>
          <p:sp>
            <p:nvSpPr>
              <p:cNvPr id="412" name="Freeform 287"/>
              <p:cNvSpPr>
                <a:spLocks/>
              </p:cNvSpPr>
              <p:nvPr/>
            </p:nvSpPr>
            <p:spPr bwMode="auto">
              <a:xfrm>
                <a:off x="1614" y="2898"/>
                <a:ext cx="67" cy="77"/>
              </a:xfrm>
              <a:custGeom>
                <a:avLst/>
                <a:gdLst/>
                <a:ahLst/>
                <a:cxnLst>
                  <a:cxn ang="0">
                    <a:pos x="7" y="154"/>
                  </a:cxn>
                  <a:cxn ang="0">
                    <a:pos x="0" y="148"/>
                  </a:cxn>
                  <a:cxn ang="0">
                    <a:pos x="127" y="0"/>
                  </a:cxn>
                  <a:cxn ang="0">
                    <a:pos x="132" y="6"/>
                  </a:cxn>
                  <a:cxn ang="0">
                    <a:pos x="7" y="154"/>
                  </a:cxn>
                </a:cxnLst>
                <a:rect l="0" t="0" r="r" b="b"/>
                <a:pathLst>
                  <a:path w="132" h="154">
                    <a:moveTo>
                      <a:pt x="7" y="154"/>
                    </a:moveTo>
                    <a:lnTo>
                      <a:pt x="0" y="148"/>
                    </a:lnTo>
                    <a:lnTo>
                      <a:pt x="127" y="0"/>
                    </a:lnTo>
                    <a:lnTo>
                      <a:pt x="132" y="6"/>
                    </a:lnTo>
                    <a:lnTo>
                      <a:pt x="7" y="154"/>
                    </a:lnTo>
                    <a:close/>
                  </a:path>
                </a:pathLst>
              </a:custGeom>
              <a:solidFill>
                <a:srgbClr val="C6C64E"/>
              </a:solidFill>
              <a:ln w="9525">
                <a:noFill/>
                <a:round/>
                <a:headEnd/>
                <a:tailEnd/>
              </a:ln>
            </p:spPr>
            <p:txBody>
              <a:bodyPr/>
              <a:lstStyle/>
              <a:p>
                <a:pPr algn="ctr">
                  <a:defRPr/>
                </a:pPr>
                <a:endParaRPr lang="en-US" b="1">
                  <a:latin typeface="+mn-lt"/>
                </a:endParaRPr>
              </a:p>
            </p:txBody>
          </p:sp>
          <p:sp>
            <p:nvSpPr>
              <p:cNvPr id="413" name="Freeform 288"/>
              <p:cNvSpPr>
                <a:spLocks/>
              </p:cNvSpPr>
              <p:nvPr/>
            </p:nvSpPr>
            <p:spPr bwMode="auto">
              <a:xfrm>
                <a:off x="1612" y="2896"/>
                <a:ext cx="65" cy="73"/>
              </a:xfrm>
              <a:custGeom>
                <a:avLst/>
                <a:gdLst/>
                <a:ahLst/>
                <a:cxnLst>
                  <a:cxn ang="0">
                    <a:pos x="4" y="152"/>
                  </a:cxn>
                  <a:cxn ang="0">
                    <a:pos x="0" y="147"/>
                  </a:cxn>
                  <a:cxn ang="0">
                    <a:pos x="126" y="0"/>
                  </a:cxn>
                  <a:cxn ang="0">
                    <a:pos x="131" y="4"/>
                  </a:cxn>
                  <a:cxn ang="0">
                    <a:pos x="4" y="152"/>
                  </a:cxn>
                </a:cxnLst>
                <a:rect l="0" t="0" r="r" b="b"/>
                <a:pathLst>
                  <a:path w="131" h="152">
                    <a:moveTo>
                      <a:pt x="4" y="152"/>
                    </a:moveTo>
                    <a:lnTo>
                      <a:pt x="0" y="147"/>
                    </a:lnTo>
                    <a:lnTo>
                      <a:pt x="126" y="0"/>
                    </a:lnTo>
                    <a:lnTo>
                      <a:pt x="131" y="4"/>
                    </a:lnTo>
                    <a:lnTo>
                      <a:pt x="4" y="152"/>
                    </a:lnTo>
                    <a:close/>
                  </a:path>
                </a:pathLst>
              </a:custGeom>
              <a:solidFill>
                <a:srgbClr val="C5C54E"/>
              </a:solidFill>
              <a:ln w="9525">
                <a:noFill/>
                <a:round/>
                <a:headEnd/>
                <a:tailEnd/>
              </a:ln>
            </p:spPr>
            <p:txBody>
              <a:bodyPr/>
              <a:lstStyle/>
              <a:p>
                <a:pPr algn="ctr">
                  <a:defRPr/>
                </a:pPr>
                <a:endParaRPr lang="en-US" b="1">
                  <a:latin typeface="+mn-lt"/>
                </a:endParaRPr>
              </a:p>
            </p:txBody>
          </p:sp>
          <p:sp>
            <p:nvSpPr>
              <p:cNvPr id="414" name="Freeform 289"/>
              <p:cNvSpPr>
                <a:spLocks/>
              </p:cNvSpPr>
              <p:nvPr/>
            </p:nvSpPr>
            <p:spPr bwMode="auto">
              <a:xfrm>
                <a:off x="1609" y="2893"/>
                <a:ext cx="66" cy="75"/>
              </a:xfrm>
              <a:custGeom>
                <a:avLst/>
                <a:gdLst/>
                <a:ahLst/>
                <a:cxnLst>
                  <a:cxn ang="0">
                    <a:pos x="6" y="152"/>
                  </a:cxn>
                  <a:cxn ang="0">
                    <a:pos x="0" y="146"/>
                  </a:cxn>
                  <a:cxn ang="0">
                    <a:pos x="126" y="0"/>
                  </a:cxn>
                  <a:cxn ang="0">
                    <a:pos x="132" y="5"/>
                  </a:cxn>
                  <a:cxn ang="0">
                    <a:pos x="6" y="152"/>
                  </a:cxn>
                </a:cxnLst>
                <a:rect l="0" t="0" r="r" b="b"/>
                <a:pathLst>
                  <a:path w="132" h="152">
                    <a:moveTo>
                      <a:pt x="6" y="152"/>
                    </a:moveTo>
                    <a:lnTo>
                      <a:pt x="0" y="146"/>
                    </a:lnTo>
                    <a:lnTo>
                      <a:pt x="126" y="0"/>
                    </a:lnTo>
                    <a:lnTo>
                      <a:pt x="132" y="5"/>
                    </a:lnTo>
                    <a:lnTo>
                      <a:pt x="6" y="152"/>
                    </a:lnTo>
                    <a:close/>
                  </a:path>
                </a:pathLst>
              </a:custGeom>
              <a:solidFill>
                <a:srgbClr val="C4C44D"/>
              </a:solidFill>
              <a:ln w="9525">
                <a:noFill/>
                <a:round/>
                <a:headEnd/>
                <a:tailEnd/>
              </a:ln>
            </p:spPr>
            <p:txBody>
              <a:bodyPr/>
              <a:lstStyle/>
              <a:p>
                <a:pPr algn="ctr">
                  <a:defRPr/>
                </a:pPr>
                <a:endParaRPr lang="en-US" b="1">
                  <a:latin typeface="+mn-lt"/>
                </a:endParaRPr>
              </a:p>
            </p:txBody>
          </p:sp>
          <p:sp>
            <p:nvSpPr>
              <p:cNvPr id="415" name="Freeform 290"/>
              <p:cNvSpPr>
                <a:spLocks/>
              </p:cNvSpPr>
              <p:nvPr/>
            </p:nvSpPr>
            <p:spPr bwMode="auto">
              <a:xfrm>
                <a:off x="1603" y="2892"/>
                <a:ext cx="68" cy="74"/>
              </a:xfrm>
              <a:custGeom>
                <a:avLst/>
                <a:gdLst/>
                <a:ahLst/>
                <a:cxnLst>
                  <a:cxn ang="0">
                    <a:pos x="7" y="150"/>
                  </a:cxn>
                  <a:cxn ang="0">
                    <a:pos x="0" y="145"/>
                  </a:cxn>
                  <a:cxn ang="0">
                    <a:pos x="129" y="0"/>
                  </a:cxn>
                  <a:cxn ang="0">
                    <a:pos x="133" y="4"/>
                  </a:cxn>
                  <a:cxn ang="0">
                    <a:pos x="7" y="150"/>
                  </a:cxn>
                </a:cxnLst>
                <a:rect l="0" t="0" r="r" b="b"/>
                <a:pathLst>
                  <a:path w="133" h="150">
                    <a:moveTo>
                      <a:pt x="7" y="150"/>
                    </a:moveTo>
                    <a:lnTo>
                      <a:pt x="0" y="145"/>
                    </a:lnTo>
                    <a:lnTo>
                      <a:pt x="129" y="0"/>
                    </a:lnTo>
                    <a:lnTo>
                      <a:pt x="133" y="4"/>
                    </a:lnTo>
                    <a:lnTo>
                      <a:pt x="7" y="150"/>
                    </a:lnTo>
                    <a:close/>
                  </a:path>
                </a:pathLst>
              </a:custGeom>
              <a:solidFill>
                <a:srgbClr val="C3C34D"/>
              </a:solidFill>
              <a:ln w="9525">
                <a:noFill/>
                <a:round/>
                <a:headEnd/>
                <a:tailEnd/>
              </a:ln>
            </p:spPr>
            <p:txBody>
              <a:bodyPr/>
              <a:lstStyle/>
              <a:p>
                <a:pPr algn="ctr">
                  <a:defRPr/>
                </a:pPr>
                <a:endParaRPr lang="en-US" b="1">
                  <a:latin typeface="+mn-lt"/>
                </a:endParaRPr>
              </a:p>
            </p:txBody>
          </p:sp>
          <p:sp>
            <p:nvSpPr>
              <p:cNvPr id="416" name="Freeform 291"/>
              <p:cNvSpPr>
                <a:spLocks/>
              </p:cNvSpPr>
              <p:nvPr/>
            </p:nvSpPr>
            <p:spPr bwMode="auto">
              <a:xfrm>
                <a:off x="1603" y="2889"/>
                <a:ext cx="68" cy="75"/>
              </a:xfrm>
              <a:custGeom>
                <a:avLst/>
                <a:gdLst/>
                <a:ahLst/>
                <a:cxnLst>
                  <a:cxn ang="0">
                    <a:pos x="6" y="151"/>
                  </a:cxn>
                  <a:cxn ang="0">
                    <a:pos x="0" y="145"/>
                  </a:cxn>
                  <a:cxn ang="0">
                    <a:pos x="130" y="0"/>
                  </a:cxn>
                  <a:cxn ang="0">
                    <a:pos x="135" y="6"/>
                  </a:cxn>
                  <a:cxn ang="0">
                    <a:pos x="6" y="151"/>
                  </a:cxn>
                </a:cxnLst>
                <a:rect l="0" t="0" r="r" b="b"/>
                <a:pathLst>
                  <a:path w="135" h="151">
                    <a:moveTo>
                      <a:pt x="6" y="151"/>
                    </a:moveTo>
                    <a:lnTo>
                      <a:pt x="0" y="145"/>
                    </a:lnTo>
                    <a:lnTo>
                      <a:pt x="130" y="0"/>
                    </a:lnTo>
                    <a:lnTo>
                      <a:pt x="135" y="6"/>
                    </a:lnTo>
                    <a:lnTo>
                      <a:pt x="6" y="151"/>
                    </a:lnTo>
                    <a:close/>
                  </a:path>
                </a:pathLst>
              </a:custGeom>
              <a:solidFill>
                <a:srgbClr val="C2C24D"/>
              </a:solidFill>
              <a:ln w="9525">
                <a:noFill/>
                <a:round/>
                <a:headEnd/>
                <a:tailEnd/>
              </a:ln>
            </p:spPr>
            <p:txBody>
              <a:bodyPr/>
              <a:lstStyle/>
              <a:p>
                <a:pPr algn="ctr">
                  <a:defRPr/>
                </a:pPr>
                <a:endParaRPr lang="en-US" b="1">
                  <a:latin typeface="+mn-lt"/>
                </a:endParaRPr>
              </a:p>
            </p:txBody>
          </p:sp>
          <p:sp>
            <p:nvSpPr>
              <p:cNvPr id="417" name="Freeform 292"/>
              <p:cNvSpPr>
                <a:spLocks/>
              </p:cNvSpPr>
              <p:nvPr/>
            </p:nvSpPr>
            <p:spPr bwMode="auto">
              <a:xfrm>
                <a:off x="1584" y="2863"/>
                <a:ext cx="80" cy="106"/>
              </a:xfrm>
              <a:custGeom>
                <a:avLst/>
                <a:gdLst/>
                <a:ahLst/>
                <a:cxnLst>
                  <a:cxn ang="0">
                    <a:pos x="37" y="170"/>
                  </a:cxn>
                  <a:cxn ang="0">
                    <a:pos x="0" y="142"/>
                  </a:cxn>
                  <a:cxn ang="0">
                    <a:pos x="133" y="0"/>
                  </a:cxn>
                  <a:cxn ang="0">
                    <a:pos x="167" y="25"/>
                  </a:cxn>
                  <a:cxn ang="0">
                    <a:pos x="37" y="170"/>
                  </a:cxn>
                </a:cxnLst>
                <a:rect l="0" t="0" r="r" b="b"/>
                <a:pathLst>
                  <a:path w="167" h="170">
                    <a:moveTo>
                      <a:pt x="37" y="170"/>
                    </a:moveTo>
                    <a:lnTo>
                      <a:pt x="0" y="142"/>
                    </a:lnTo>
                    <a:lnTo>
                      <a:pt x="133" y="0"/>
                    </a:lnTo>
                    <a:lnTo>
                      <a:pt x="167" y="25"/>
                    </a:lnTo>
                    <a:lnTo>
                      <a:pt x="37" y="170"/>
                    </a:lnTo>
                    <a:close/>
                  </a:path>
                </a:pathLst>
              </a:custGeom>
              <a:solidFill>
                <a:srgbClr val="C1C14D"/>
              </a:solidFill>
              <a:ln w="9525">
                <a:noFill/>
                <a:round/>
                <a:headEnd/>
                <a:tailEnd/>
              </a:ln>
            </p:spPr>
            <p:txBody>
              <a:bodyPr/>
              <a:lstStyle/>
              <a:p>
                <a:pPr algn="ctr">
                  <a:defRPr/>
                </a:pPr>
                <a:endParaRPr lang="en-US" b="1">
                  <a:latin typeface="+mn-lt"/>
                </a:endParaRPr>
              </a:p>
            </p:txBody>
          </p:sp>
          <p:sp>
            <p:nvSpPr>
              <p:cNvPr id="418" name="Freeform 293"/>
              <p:cNvSpPr>
                <a:spLocks/>
              </p:cNvSpPr>
              <p:nvPr/>
            </p:nvSpPr>
            <p:spPr bwMode="auto">
              <a:xfrm>
                <a:off x="1600" y="2886"/>
                <a:ext cx="68" cy="75"/>
              </a:xfrm>
              <a:custGeom>
                <a:avLst/>
                <a:gdLst/>
                <a:ahLst/>
                <a:cxnLst>
                  <a:cxn ang="0">
                    <a:pos x="6" y="150"/>
                  </a:cxn>
                  <a:cxn ang="0">
                    <a:pos x="0" y="145"/>
                  </a:cxn>
                  <a:cxn ang="0">
                    <a:pos x="128" y="0"/>
                  </a:cxn>
                  <a:cxn ang="0">
                    <a:pos x="136" y="5"/>
                  </a:cxn>
                  <a:cxn ang="0">
                    <a:pos x="6" y="150"/>
                  </a:cxn>
                </a:cxnLst>
                <a:rect l="0" t="0" r="r" b="b"/>
                <a:pathLst>
                  <a:path w="136" h="150">
                    <a:moveTo>
                      <a:pt x="6" y="150"/>
                    </a:moveTo>
                    <a:lnTo>
                      <a:pt x="0" y="145"/>
                    </a:lnTo>
                    <a:lnTo>
                      <a:pt x="128" y="0"/>
                    </a:lnTo>
                    <a:lnTo>
                      <a:pt x="136" y="5"/>
                    </a:lnTo>
                    <a:lnTo>
                      <a:pt x="6" y="150"/>
                    </a:lnTo>
                    <a:close/>
                  </a:path>
                </a:pathLst>
              </a:custGeom>
              <a:solidFill>
                <a:srgbClr val="C1C14D"/>
              </a:solidFill>
              <a:ln w="9525">
                <a:noFill/>
                <a:round/>
                <a:headEnd/>
                <a:tailEnd/>
              </a:ln>
            </p:spPr>
            <p:txBody>
              <a:bodyPr/>
              <a:lstStyle/>
              <a:p>
                <a:pPr algn="ctr">
                  <a:defRPr/>
                </a:pPr>
                <a:endParaRPr lang="en-US" b="1">
                  <a:latin typeface="+mn-lt"/>
                </a:endParaRPr>
              </a:p>
            </p:txBody>
          </p:sp>
          <p:sp>
            <p:nvSpPr>
              <p:cNvPr id="419" name="Freeform 294"/>
              <p:cNvSpPr>
                <a:spLocks/>
              </p:cNvSpPr>
              <p:nvPr/>
            </p:nvSpPr>
            <p:spPr bwMode="auto">
              <a:xfrm>
                <a:off x="1596" y="2883"/>
                <a:ext cx="68" cy="75"/>
              </a:xfrm>
              <a:custGeom>
                <a:avLst/>
                <a:gdLst/>
                <a:ahLst/>
                <a:cxnLst>
                  <a:cxn ang="0">
                    <a:pos x="8" y="151"/>
                  </a:cxn>
                  <a:cxn ang="0">
                    <a:pos x="0" y="145"/>
                  </a:cxn>
                  <a:cxn ang="0">
                    <a:pos x="130" y="0"/>
                  </a:cxn>
                  <a:cxn ang="0">
                    <a:pos x="136" y="6"/>
                  </a:cxn>
                  <a:cxn ang="0">
                    <a:pos x="8" y="151"/>
                  </a:cxn>
                </a:cxnLst>
                <a:rect l="0" t="0" r="r" b="b"/>
                <a:pathLst>
                  <a:path w="136" h="151">
                    <a:moveTo>
                      <a:pt x="8" y="151"/>
                    </a:moveTo>
                    <a:lnTo>
                      <a:pt x="0" y="145"/>
                    </a:lnTo>
                    <a:lnTo>
                      <a:pt x="130" y="0"/>
                    </a:lnTo>
                    <a:lnTo>
                      <a:pt x="136" y="6"/>
                    </a:lnTo>
                    <a:lnTo>
                      <a:pt x="8" y="151"/>
                    </a:lnTo>
                    <a:close/>
                  </a:path>
                </a:pathLst>
              </a:custGeom>
              <a:solidFill>
                <a:srgbClr val="C0C04C"/>
              </a:solidFill>
              <a:ln w="9525">
                <a:noFill/>
                <a:round/>
                <a:headEnd/>
                <a:tailEnd/>
              </a:ln>
            </p:spPr>
            <p:txBody>
              <a:bodyPr/>
              <a:lstStyle/>
              <a:p>
                <a:pPr algn="ctr">
                  <a:defRPr/>
                </a:pPr>
                <a:endParaRPr lang="en-US" b="1">
                  <a:latin typeface="+mn-lt"/>
                </a:endParaRPr>
              </a:p>
            </p:txBody>
          </p:sp>
          <p:sp>
            <p:nvSpPr>
              <p:cNvPr id="420" name="Freeform 295"/>
              <p:cNvSpPr>
                <a:spLocks/>
              </p:cNvSpPr>
              <p:nvPr/>
            </p:nvSpPr>
            <p:spPr bwMode="auto">
              <a:xfrm>
                <a:off x="1590" y="2881"/>
                <a:ext cx="68" cy="75"/>
              </a:xfrm>
              <a:custGeom>
                <a:avLst/>
                <a:gdLst/>
                <a:ahLst/>
                <a:cxnLst>
                  <a:cxn ang="0">
                    <a:pos x="7" y="148"/>
                  </a:cxn>
                  <a:cxn ang="0">
                    <a:pos x="0" y="143"/>
                  </a:cxn>
                  <a:cxn ang="0">
                    <a:pos x="131" y="0"/>
                  </a:cxn>
                  <a:cxn ang="0">
                    <a:pos x="137" y="3"/>
                  </a:cxn>
                  <a:cxn ang="0">
                    <a:pos x="7" y="148"/>
                  </a:cxn>
                </a:cxnLst>
                <a:rect l="0" t="0" r="r" b="b"/>
                <a:pathLst>
                  <a:path w="137" h="148">
                    <a:moveTo>
                      <a:pt x="7" y="148"/>
                    </a:moveTo>
                    <a:lnTo>
                      <a:pt x="0" y="143"/>
                    </a:lnTo>
                    <a:lnTo>
                      <a:pt x="131" y="0"/>
                    </a:lnTo>
                    <a:lnTo>
                      <a:pt x="137" y="3"/>
                    </a:lnTo>
                    <a:lnTo>
                      <a:pt x="7" y="148"/>
                    </a:lnTo>
                    <a:close/>
                  </a:path>
                </a:pathLst>
              </a:custGeom>
              <a:solidFill>
                <a:srgbClr val="BFBF4C"/>
              </a:solidFill>
              <a:ln w="9525">
                <a:noFill/>
                <a:round/>
                <a:headEnd/>
                <a:tailEnd/>
              </a:ln>
            </p:spPr>
            <p:txBody>
              <a:bodyPr/>
              <a:lstStyle/>
              <a:p>
                <a:pPr algn="ctr">
                  <a:defRPr/>
                </a:pPr>
                <a:endParaRPr lang="en-US" b="1">
                  <a:latin typeface="+mn-lt"/>
                </a:endParaRPr>
              </a:p>
            </p:txBody>
          </p:sp>
          <p:sp>
            <p:nvSpPr>
              <p:cNvPr id="421" name="Freeform 296"/>
              <p:cNvSpPr>
                <a:spLocks/>
              </p:cNvSpPr>
              <p:nvPr/>
            </p:nvSpPr>
            <p:spPr bwMode="auto">
              <a:xfrm>
                <a:off x="1588" y="2879"/>
                <a:ext cx="69" cy="74"/>
              </a:xfrm>
              <a:custGeom>
                <a:avLst/>
                <a:gdLst/>
                <a:ahLst/>
                <a:cxnLst>
                  <a:cxn ang="0">
                    <a:pos x="8" y="149"/>
                  </a:cxn>
                  <a:cxn ang="0">
                    <a:pos x="0" y="143"/>
                  </a:cxn>
                  <a:cxn ang="0">
                    <a:pos x="131" y="0"/>
                  </a:cxn>
                  <a:cxn ang="0">
                    <a:pos x="139" y="6"/>
                  </a:cxn>
                  <a:cxn ang="0">
                    <a:pos x="8" y="149"/>
                  </a:cxn>
                </a:cxnLst>
                <a:rect l="0" t="0" r="r" b="b"/>
                <a:pathLst>
                  <a:path w="139" h="149">
                    <a:moveTo>
                      <a:pt x="8" y="149"/>
                    </a:moveTo>
                    <a:lnTo>
                      <a:pt x="0" y="143"/>
                    </a:lnTo>
                    <a:lnTo>
                      <a:pt x="131" y="0"/>
                    </a:lnTo>
                    <a:lnTo>
                      <a:pt x="139" y="6"/>
                    </a:lnTo>
                    <a:lnTo>
                      <a:pt x="8" y="149"/>
                    </a:lnTo>
                    <a:close/>
                  </a:path>
                </a:pathLst>
              </a:custGeom>
              <a:solidFill>
                <a:srgbClr val="BEBE4B"/>
              </a:solidFill>
              <a:ln w="9525">
                <a:noFill/>
                <a:round/>
                <a:headEnd/>
                <a:tailEnd/>
              </a:ln>
            </p:spPr>
            <p:txBody>
              <a:bodyPr/>
              <a:lstStyle/>
              <a:p>
                <a:pPr algn="ctr">
                  <a:defRPr/>
                </a:pPr>
                <a:endParaRPr lang="en-US" b="1">
                  <a:latin typeface="+mn-lt"/>
                </a:endParaRPr>
              </a:p>
            </p:txBody>
          </p:sp>
          <p:sp>
            <p:nvSpPr>
              <p:cNvPr id="422" name="Freeform 297"/>
              <p:cNvSpPr>
                <a:spLocks/>
              </p:cNvSpPr>
              <p:nvPr/>
            </p:nvSpPr>
            <p:spPr bwMode="auto">
              <a:xfrm>
                <a:off x="1584" y="2863"/>
                <a:ext cx="68" cy="53"/>
              </a:xfrm>
              <a:custGeom>
                <a:avLst/>
                <a:gdLst/>
                <a:ahLst/>
                <a:cxnLst>
                  <a:cxn ang="0">
                    <a:pos x="8" y="148"/>
                  </a:cxn>
                  <a:cxn ang="0">
                    <a:pos x="0" y="142"/>
                  </a:cxn>
                  <a:cxn ang="0">
                    <a:pos x="133" y="0"/>
                  </a:cxn>
                  <a:cxn ang="0">
                    <a:pos x="139" y="5"/>
                  </a:cxn>
                  <a:cxn ang="0">
                    <a:pos x="8" y="148"/>
                  </a:cxn>
                </a:cxnLst>
                <a:rect l="0" t="0" r="r" b="b"/>
                <a:pathLst>
                  <a:path w="139" h="148">
                    <a:moveTo>
                      <a:pt x="8" y="148"/>
                    </a:moveTo>
                    <a:lnTo>
                      <a:pt x="0" y="142"/>
                    </a:lnTo>
                    <a:lnTo>
                      <a:pt x="133" y="0"/>
                    </a:lnTo>
                    <a:lnTo>
                      <a:pt x="139" y="5"/>
                    </a:lnTo>
                    <a:lnTo>
                      <a:pt x="8" y="148"/>
                    </a:lnTo>
                    <a:close/>
                  </a:path>
                </a:pathLst>
              </a:custGeom>
              <a:solidFill>
                <a:srgbClr val="BDBD4B"/>
              </a:solidFill>
              <a:ln w="9525">
                <a:noFill/>
                <a:round/>
                <a:headEnd/>
                <a:tailEnd/>
              </a:ln>
            </p:spPr>
            <p:txBody>
              <a:bodyPr/>
              <a:lstStyle/>
              <a:p>
                <a:pPr algn="ctr">
                  <a:defRPr/>
                </a:pPr>
                <a:endParaRPr lang="en-US" b="1">
                  <a:latin typeface="+mn-lt"/>
                </a:endParaRPr>
              </a:p>
            </p:txBody>
          </p:sp>
          <p:sp>
            <p:nvSpPr>
              <p:cNvPr id="423" name="Freeform 298"/>
              <p:cNvSpPr>
                <a:spLocks/>
              </p:cNvSpPr>
              <p:nvPr/>
            </p:nvSpPr>
            <p:spPr bwMode="auto">
              <a:xfrm>
                <a:off x="1565" y="2863"/>
                <a:ext cx="85" cy="94"/>
              </a:xfrm>
              <a:custGeom>
                <a:avLst/>
                <a:gdLst/>
                <a:ahLst/>
                <a:cxnLst>
                  <a:cxn ang="0">
                    <a:pos x="38" y="165"/>
                  </a:cxn>
                  <a:cxn ang="0">
                    <a:pos x="0" y="139"/>
                  </a:cxn>
                  <a:cxn ang="0">
                    <a:pos x="134" y="0"/>
                  </a:cxn>
                  <a:cxn ang="0">
                    <a:pos x="171" y="23"/>
                  </a:cxn>
                  <a:cxn ang="0">
                    <a:pos x="38" y="165"/>
                  </a:cxn>
                </a:cxnLst>
                <a:rect l="0" t="0" r="r" b="b"/>
                <a:pathLst>
                  <a:path w="171" h="165">
                    <a:moveTo>
                      <a:pt x="38" y="165"/>
                    </a:moveTo>
                    <a:lnTo>
                      <a:pt x="0" y="139"/>
                    </a:lnTo>
                    <a:lnTo>
                      <a:pt x="134" y="0"/>
                    </a:lnTo>
                    <a:lnTo>
                      <a:pt x="171" y="23"/>
                    </a:lnTo>
                    <a:lnTo>
                      <a:pt x="38" y="165"/>
                    </a:lnTo>
                    <a:close/>
                  </a:path>
                </a:pathLst>
              </a:custGeom>
              <a:solidFill>
                <a:srgbClr val="BCBC4B"/>
              </a:solidFill>
              <a:ln w="9525">
                <a:noFill/>
                <a:round/>
                <a:headEnd/>
                <a:tailEnd/>
              </a:ln>
            </p:spPr>
            <p:txBody>
              <a:bodyPr/>
              <a:lstStyle/>
              <a:p>
                <a:pPr algn="ctr">
                  <a:defRPr/>
                </a:pPr>
                <a:endParaRPr lang="en-US" b="1">
                  <a:latin typeface="+mn-lt"/>
                </a:endParaRPr>
              </a:p>
            </p:txBody>
          </p:sp>
          <p:sp>
            <p:nvSpPr>
              <p:cNvPr id="424" name="Freeform 299"/>
              <p:cNvSpPr>
                <a:spLocks/>
              </p:cNvSpPr>
              <p:nvPr/>
            </p:nvSpPr>
            <p:spPr bwMode="auto">
              <a:xfrm>
                <a:off x="1578" y="2863"/>
                <a:ext cx="68" cy="53"/>
              </a:xfrm>
              <a:custGeom>
                <a:avLst/>
                <a:gdLst/>
                <a:ahLst/>
                <a:cxnLst>
                  <a:cxn ang="0">
                    <a:pos x="6" y="146"/>
                  </a:cxn>
                  <a:cxn ang="0">
                    <a:pos x="0" y="143"/>
                  </a:cxn>
                  <a:cxn ang="0">
                    <a:pos x="133" y="0"/>
                  </a:cxn>
                  <a:cxn ang="0">
                    <a:pos x="139" y="4"/>
                  </a:cxn>
                  <a:cxn ang="0">
                    <a:pos x="6" y="146"/>
                  </a:cxn>
                </a:cxnLst>
                <a:rect l="0" t="0" r="r" b="b"/>
                <a:pathLst>
                  <a:path w="139" h="146">
                    <a:moveTo>
                      <a:pt x="6" y="146"/>
                    </a:moveTo>
                    <a:lnTo>
                      <a:pt x="0" y="143"/>
                    </a:lnTo>
                    <a:lnTo>
                      <a:pt x="133" y="0"/>
                    </a:lnTo>
                    <a:lnTo>
                      <a:pt x="139" y="4"/>
                    </a:lnTo>
                    <a:lnTo>
                      <a:pt x="6" y="146"/>
                    </a:lnTo>
                    <a:close/>
                  </a:path>
                </a:pathLst>
              </a:custGeom>
              <a:solidFill>
                <a:srgbClr val="BCBC4B"/>
              </a:solidFill>
              <a:ln w="9525">
                <a:noFill/>
                <a:round/>
                <a:headEnd/>
                <a:tailEnd/>
              </a:ln>
            </p:spPr>
            <p:txBody>
              <a:bodyPr/>
              <a:lstStyle/>
              <a:p>
                <a:pPr algn="ctr">
                  <a:defRPr/>
                </a:pPr>
                <a:endParaRPr lang="en-US" b="1">
                  <a:latin typeface="+mn-lt"/>
                </a:endParaRPr>
              </a:p>
            </p:txBody>
          </p:sp>
          <p:sp>
            <p:nvSpPr>
              <p:cNvPr id="425" name="Freeform 300"/>
              <p:cNvSpPr>
                <a:spLocks/>
              </p:cNvSpPr>
              <p:nvPr/>
            </p:nvSpPr>
            <p:spPr bwMode="auto">
              <a:xfrm>
                <a:off x="1578" y="2863"/>
                <a:ext cx="69" cy="53"/>
              </a:xfrm>
              <a:custGeom>
                <a:avLst/>
                <a:gdLst/>
                <a:ahLst/>
                <a:cxnLst>
                  <a:cxn ang="0">
                    <a:pos x="6" y="147"/>
                  </a:cxn>
                  <a:cxn ang="0">
                    <a:pos x="0" y="141"/>
                  </a:cxn>
                  <a:cxn ang="0">
                    <a:pos x="133" y="0"/>
                  </a:cxn>
                  <a:cxn ang="0">
                    <a:pos x="139" y="4"/>
                  </a:cxn>
                  <a:cxn ang="0">
                    <a:pos x="6" y="147"/>
                  </a:cxn>
                </a:cxnLst>
                <a:rect l="0" t="0" r="r" b="b"/>
                <a:pathLst>
                  <a:path w="139" h="147">
                    <a:moveTo>
                      <a:pt x="6" y="147"/>
                    </a:moveTo>
                    <a:lnTo>
                      <a:pt x="0" y="141"/>
                    </a:lnTo>
                    <a:lnTo>
                      <a:pt x="133" y="0"/>
                    </a:lnTo>
                    <a:lnTo>
                      <a:pt x="139" y="4"/>
                    </a:lnTo>
                    <a:lnTo>
                      <a:pt x="6" y="147"/>
                    </a:lnTo>
                    <a:close/>
                  </a:path>
                </a:pathLst>
              </a:custGeom>
              <a:solidFill>
                <a:srgbClr val="BBBB4A"/>
              </a:solidFill>
              <a:ln w="9525">
                <a:noFill/>
                <a:round/>
                <a:headEnd/>
                <a:tailEnd/>
              </a:ln>
            </p:spPr>
            <p:txBody>
              <a:bodyPr/>
              <a:lstStyle/>
              <a:p>
                <a:pPr algn="ctr">
                  <a:defRPr/>
                </a:pPr>
                <a:endParaRPr lang="en-US" b="1">
                  <a:latin typeface="+mn-lt"/>
                </a:endParaRPr>
              </a:p>
            </p:txBody>
          </p:sp>
          <p:sp>
            <p:nvSpPr>
              <p:cNvPr id="426" name="Freeform 301"/>
              <p:cNvSpPr>
                <a:spLocks/>
              </p:cNvSpPr>
              <p:nvPr/>
            </p:nvSpPr>
            <p:spPr bwMode="auto">
              <a:xfrm>
                <a:off x="1575" y="2863"/>
                <a:ext cx="69" cy="53"/>
              </a:xfrm>
              <a:custGeom>
                <a:avLst/>
                <a:gdLst/>
                <a:ahLst/>
                <a:cxnLst>
                  <a:cxn ang="0">
                    <a:pos x="6" y="145"/>
                  </a:cxn>
                  <a:cxn ang="0">
                    <a:pos x="0" y="141"/>
                  </a:cxn>
                  <a:cxn ang="0">
                    <a:pos x="132" y="0"/>
                  </a:cxn>
                  <a:cxn ang="0">
                    <a:pos x="139" y="4"/>
                  </a:cxn>
                  <a:cxn ang="0">
                    <a:pos x="6" y="145"/>
                  </a:cxn>
                </a:cxnLst>
                <a:rect l="0" t="0" r="r" b="b"/>
                <a:pathLst>
                  <a:path w="139" h="145">
                    <a:moveTo>
                      <a:pt x="6" y="145"/>
                    </a:moveTo>
                    <a:lnTo>
                      <a:pt x="0" y="141"/>
                    </a:lnTo>
                    <a:lnTo>
                      <a:pt x="132" y="0"/>
                    </a:lnTo>
                    <a:lnTo>
                      <a:pt x="139" y="4"/>
                    </a:lnTo>
                    <a:lnTo>
                      <a:pt x="6" y="145"/>
                    </a:lnTo>
                    <a:close/>
                  </a:path>
                </a:pathLst>
              </a:custGeom>
              <a:solidFill>
                <a:srgbClr val="BABA4A"/>
              </a:solidFill>
              <a:ln w="9525">
                <a:noFill/>
                <a:round/>
                <a:headEnd/>
                <a:tailEnd/>
              </a:ln>
            </p:spPr>
            <p:txBody>
              <a:bodyPr/>
              <a:lstStyle/>
              <a:p>
                <a:pPr algn="ctr">
                  <a:defRPr/>
                </a:pPr>
                <a:endParaRPr lang="en-US" b="1">
                  <a:latin typeface="+mn-lt"/>
                </a:endParaRPr>
              </a:p>
            </p:txBody>
          </p:sp>
          <p:sp>
            <p:nvSpPr>
              <p:cNvPr id="427" name="Freeform 302"/>
              <p:cNvSpPr>
                <a:spLocks/>
              </p:cNvSpPr>
              <p:nvPr/>
            </p:nvSpPr>
            <p:spPr bwMode="auto">
              <a:xfrm>
                <a:off x="1571" y="2863"/>
                <a:ext cx="68" cy="53"/>
              </a:xfrm>
              <a:custGeom>
                <a:avLst/>
                <a:gdLst/>
                <a:ahLst/>
                <a:cxnLst>
                  <a:cxn ang="0">
                    <a:pos x="8" y="144"/>
                  </a:cxn>
                  <a:cxn ang="0">
                    <a:pos x="0" y="141"/>
                  </a:cxn>
                  <a:cxn ang="0">
                    <a:pos x="134" y="0"/>
                  </a:cxn>
                  <a:cxn ang="0">
                    <a:pos x="140" y="3"/>
                  </a:cxn>
                  <a:cxn ang="0">
                    <a:pos x="8" y="144"/>
                  </a:cxn>
                </a:cxnLst>
                <a:rect l="0" t="0" r="r" b="b"/>
                <a:pathLst>
                  <a:path w="140" h="144">
                    <a:moveTo>
                      <a:pt x="8" y="144"/>
                    </a:moveTo>
                    <a:lnTo>
                      <a:pt x="0" y="141"/>
                    </a:lnTo>
                    <a:lnTo>
                      <a:pt x="134" y="0"/>
                    </a:lnTo>
                    <a:lnTo>
                      <a:pt x="140" y="3"/>
                    </a:lnTo>
                    <a:lnTo>
                      <a:pt x="8" y="144"/>
                    </a:lnTo>
                    <a:close/>
                  </a:path>
                </a:pathLst>
              </a:custGeom>
              <a:solidFill>
                <a:srgbClr val="B9B949"/>
              </a:solidFill>
              <a:ln w="9525">
                <a:noFill/>
                <a:round/>
                <a:headEnd/>
                <a:tailEnd/>
              </a:ln>
            </p:spPr>
            <p:txBody>
              <a:bodyPr/>
              <a:lstStyle/>
              <a:p>
                <a:pPr algn="ctr">
                  <a:defRPr/>
                </a:pPr>
                <a:endParaRPr lang="en-US" b="1">
                  <a:latin typeface="+mn-lt"/>
                </a:endParaRPr>
              </a:p>
            </p:txBody>
          </p:sp>
          <p:sp>
            <p:nvSpPr>
              <p:cNvPr id="428" name="Freeform 303"/>
              <p:cNvSpPr>
                <a:spLocks/>
              </p:cNvSpPr>
              <p:nvPr/>
            </p:nvSpPr>
            <p:spPr bwMode="auto">
              <a:xfrm>
                <a:off x="1566" y="2863"/>
                <a:ext cx="69" cy="53"/>
              </a:xfrm>
              <a:custGeom>
                <a:avLst/>
                <a:gdLst/>
                <a:ahLst/>
                <a:cxnLst>
                  <a:cxn ang="0">
                    <a:pos x="6" y="145"/>
                  </a:cxn>
                  <a:cxn ang="0">
                    <a:pos x="0" y="141"/>
                  </a:cxn>
                  <a:cxn ang="0">
                    <a:pos x="134" y="0"/>
                  </a:cxn>
                  <a:cxn ang="0">
                    <a:pos x="140" y="4"/>
                  </a:cxn>
                  <a:cxn ang="0">
                    <a:pos x="6" y="145"/>
                  </a:cxn>
                </a:cxnLst>
                <a:rect l="0" t="0" r="r" b="b"/>
                <a:pathLst>
                  <a:path w="140" h="145">
                    <a:moveTo>
                      <a:pt x="6" y="145"/>
                    </a:moveTo>
                    <a:lnTo>
                      <a:pt x="0" y="141"/>
                    </a:lnTo>
                    <a:lnTo>
                      <a:pt x="134" y="0"/>
                    </a:lnTo>
                    <a:lnTo>
                      <a:pt x="140" y="4"/>
                    </a:lnTo>
                    <a:lnTo>
                      <a:pt x="6" y="145"/>
                    </a:lnTo>
                    <a:close/>
                  </a:path>
                </a:pathLst>
              </a:custGeom>
              <a:solidFill>
                <a:srgbClr val="B8B849"/>
              </a:solidFill>
              <a:ln w="9525">
                <a:noFill/>
                <a:round/>
                <a:headEnd/>
                <a:tailEnd/>
              </a:ln>
            </p:spPr>
            <p:txBody>
              <a:bodyPr/>
              <a:lstStyle/>
              <a:p>
                <a:pPr algn="ctr">
                  <a:defRPr/>
                </a:pPr>
                <a:endParaRPr lang="en-US" b="1">
                  <a:latin typeface="+mn-lt"/>
                </a:endParaRPr>
              </a:p>
            </p:txBody>
          </p:sp>
          <p:sp>
            <p:nvSpPr>
              <p:cNvPr id="429" name="Freeform 304"/>
              <p:cNvSpPr>
                <a:spLocks/>
              </p:cNvSpPr>
              <p:nvPr/>
            </p:nvSpPr>
            <p:spPr bwMode="auto">
              <a:xfrm>
                <a:off x="1565" y="2863"/>
                <a:ext cx="70" cy="53"/>
              </a:xfrm>
              <a:custGeom>
                <a:avLst/>
                <a:gdLst/>
                <a:ahLst/>
                <a:cxnLst>
                  <a:cxn ang="0">
                    <a:pos x="6" y="145"/>
                  </a:cxn>
                  <a:cxn ang="0">
                    <a:pos x="0" y="139"/>
                  </a:cxn>
                  <a:cxn ang="0">
                    <a:pos x="134" y="0"/>
                  </a:cxn>
                  <a:cxn ang="0">
                    <a:pos x="140" y="4"/>
                  </a:cxn>
                  <a:cxn ang="0">
                    <a:pos x="6" y="145"/>
                  </a:cxn>
                </a:cxnLst>
                <a:rect l="0" t="0" r="r" b="b"/>
                <a:pathLst>
                  <a:path w="140" h="145">
                    <a:moveTo>
                      <a:pt x="6" y="145"/>
                    </a:moveTo>
                    <a:lnTo>
                      <a:pt x="0" y="139"/>
                    </a:lnTo>
                    <a:lnTo>
                      <a:pt x="134" y="0"/>
                    </a:lnTo>
                    <a:lnTo>
                      <a:pt x="140" y="4"/>
                    </a:lnTo>
                    <a:lnTo>
                      <a:pt x="6" y="145"/>
                    </a:lnTo>
                    <a:close/>
                  </a:path>
                </a:pathLst>
              </a:custGeom>
              <a:solidFill>
                <a:srgbClr val="B7B748"/>
              </a:solidFill>
              <a:ln w="9525">
                <a:noFill/>
                <a:round/>
                <a:headEnd/>
                <a:tailEnd/>
              </a:ln>
            </p:spPr>
            <p:txBody>
              <a:bodyPr/>
              <a:lstStyle/>
              <a:p>
                <a:pPr algn="ctr">
                  <a:defRPr/>
                </a:pPr>
                <a:endParaRPr lang="en-US" b="1">
                  <a:latin typeface="+mn-lt"/>
                </a:endParaRPr>
              </a:p>
            </p:txBody>
          </p:sp>
          <p:sp>
            <p:nvSpPr>
              <p:cNvPr id="430" name="Freeform 305"/>
              <p:cNvSpPr>
                <a:spLocks/>
              </p:cNvSpPr>
              <p:nvPr/>
            </p:nvSpPr>
            <p:spPr bwMode="auto">
              <a:xfrm>
                <a:off x="1541" y="2854"/>
                <a:ext cx="93" cy="80"/>
              </a:xfrm>
              <a:custGeom>
                <a:avLst/>
                <a:gdLst/>
                <a:ahLst/>
                <a:cxnLst>
                  <a:cxn ang="0">
                    <a:pos x="44" y="159"/>
                  </a:cxn>
                  <a:cxn ang="0">
                    <a:pos x="0" y="139"/>
                  </a:cxn>
                  <a:cxn ang="0">
                    <a:pos x="141" y="0"/>
                  </a:cxn>
                  <a:cxn ang="0">
                    <a:pos x="178" y="20"/>
                  </a:cxn>
                  <a:cxn ang="0">
                    <a:pos x="44" y="159"/>
                  </a:cxn>
                </a:cxnLst>
                <a:rect l="0" t="0" r="r" b="b"/>
                <a:pathLst>
                  <a:path w="178" h="159">
                    <a:moveTo>
                      <a:pt x="44" y="159"/>
                    </a:moveTo>
                    <a:lnTo>
                      <a:pt x="0" y="139"/>
                    </a:lnTo>
                    <a:lnTo>
                      <a:pt x="141" y="0"/>
                    </a:lnTo>
                    <a:lnTo>
                      <a:pt x="178" y="20"/>
                    </a:lnTo>
                    <a:lnTo>
                      <a:pt x="44" y="159"/>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431" name="Freeform 306"/>
              <p:cNvSpPr>
                <a:spLocks/>
              </p:cNvSpPr>
              <p:nvPr/>
            </p:nvSpPr>
            <p:spPr bwMode="auto">
              <a:xfrm>
                <a:off x="1561" y="2862"/>
                <a:ext cx="71" cy="54"/>
              </a:xfrm>
              <a:custGeom>
                <a:avLst/>
                <a:gdLst/>
                <a:ahLst/>
                <a:cxnLst>
                  <a:cxn ang="0">
                    <a:pos x="8" y="142"/>
                  </a:cxn>
                  <a:cxn ang="0">
                    <a:pos x="0" y="141"/>
                  </a:cxn>
                  <a:cxn ang="0">
                    <a:pos x="136" y="0"/>
                  </a:cxn>
                  <a:cxn ang="0">
                    <a:pos x="142" y="3"/>
                  </a:cxn>
                  <a:cxn ang="0">
                    <a:pos x="8" y="142"/>
                  </a:cxn>
                </a:cxnLst>
                <a:rect l="0" t="0" r="r" b="b"/>
                <a:pathLst>
                  <a:path w="142" h="142">
                    <a:moveTo>
                      <a:pt x="8" y="142"/>
                    </a:moveTo>
                    <a:lnTo>
                      <a:pt x="0" y="141"/>
                    </a:lnTo>
                    <a:lnTo>
                      <a:pt x="136" y="0"/>
                    </a:lnTo>
                    <a:lnTo>
                      <a:pt x="142" y="3"/>
                    </a:lnTo>
                    <a:lnTo>
                      <a:pt x="8" y="142"/>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432" name="Freeform 307"/>
              <p:cNvSpPr>
                <a:spLocks/>
              </p:cNvSpPr>
              <p:nvPr/>
            </p:nvSpPr>
            <p:spPr bwMode="auto">
              <a:xfrm>
                <a:off x="1558" y="2861"/>
                <a:ext cx="68" cy="55"/>
              </a:xfrm>
              <a:custGeom>
                <a:avLst/>
                <a:gdLst/>
                <a:ahLst/>
                <a:cxnLst>
                  <a:cxn ang="0">
                    <a:pos x="6" y="145"/>
                  </a:cxn>
                  <a:cxn ang="0">
                    <a:pos x="0" y="141"/>
                  </a:cxn>
                  <a:cxn ang="0">
                    <a:pos x="136" y="0"/>
                  </a:cxn>
                  <a:cxn ang="0">
                    <a:pos x="142" y="4"/>
                  </a:cxn>
                  <a:cxn ang="0">
                    <a:pos x="6" y="145"/>
                  </a:cxn>
                </a:cxnLst>
                <a:rect l="0" t="0" r="r" b="b"/>
                <a:pathLst>
                  <a:path w="142" h="145">
                    <a:moveTo>
                      <a:pt x="6" y="145"/>
                    </a:moveTo>
                    <a:lnTo>
                      <a:pt x="0" y="141"/>
                    </a:lnTo>
                    <a:lnTo>
                      <a:pt x="136" y="0"/>
                    </a:lnTo>
                    <a:lnTo>
                      <a:pt x="142" y="4"/>
                    </a:lnTo>
                    <a:lnTo>
                      <a:pt x="6" y="145"/>
                    </a:lnTo>
                    <a:close/>
                  </a:path>
                </a:pathLst>
              </a:custGeom>
              <a:solidFill>
                <a:srgbClr val="B5B547"/>
              </a:solidFill>
              <a:ln w="9525">
                <a:noFill/>
                <a:round/>
                <a:headEnd/>
                <a:tailEnd/>
              </a:ln>
            </p:spPr>
            <p:txBody>
              <a:bodyPr/>
              <a:lstStyle/>
              <a:p>
                <a:pPr algn="ctr">
                  <a:defRPr/>
                </a:pPr>
                <a:endParaRPr lang="en-US" b="1">
                  <a:latin typeface="+mn-lt"/>
                </a:endParaRPr>
              </a:p>
            </p:txBody>
          </p:sp>
          <p:sp>
            <p:nvSpPr>
              <p:cNvPr id="433" name="Freeform 308"/>
              <p:cNvSpPr>
                <a:spLocks/>
              </p:cNvSpPr>
              <p:nvPr/>
            </p:nvSpPr>
            <p:spPr bwMode="auto">
              <a:xfrm>
                <a:off x="1553" y="2860"/>
                <a:ext cx="71" cy="56"/>
              </a:xfrm>
              <a:custGeom>
                <a:avLst/>
                <a:gdLst/>
                <a:ahLst/>
                <a:cxnLst>
                  <a:cxn ang="0">
                    <a:pos x="8" y="143"/>
                  </a:cxn>
                  <a:cxn ang="0">
                    <a:pos x="0" y="139"/>
                  </a:cxn>
                  <a:cxn ang="0">
                    <a:pos x="137" y="0"/>
                  </a:cxn>
                  <a:cxn ang="0">
                    <a:pos x="144" y="2"/>
                  </a:cxn>
                  <a:cxn ang="0">
                    <a:pos x="8" y="143"/>
                  </a:cxn>
                </a:cxnLst>
                <a:rect l="0" t="0" r="r" b="b"/>
                <a:pathLst>
                  <a:path w="144" h="143">
                    <a:moveTo>
                      <a:pt x="8" y="143"/>
                    </a:moveTo>
                    <a:lnTo>
                      <a:pt x="0" y="139"/>
                    </a:lnTo>
                    <a:lnTo>
                      <a:pt x="137" y="0"/>
                    </a:lnTo>
                    <a:lnTo>
                      <a:pt x="144" y="2"/>
                    </a:lnTo>
                    <a:lnTo>
                      <a:pt x="8" y="143"/>
                    </a:lnTo>
                    <a:close/>
                  </a:path>
                </a:pathLst>
              </a:custGeom>
              <a:solidFill>
                <a:srgbClr val="B4B447"/>
              </a:solidFill>
              <a:ln w="9525">
                <a:noFill/>
                <a:round/>
                <a:headEnd/>
                <a:tailEnd/>
              </a:ln>
            </p:spPr>
            <p:txBody>
              <a:bodyPr/>
              <a:lstStyle/>
              <a:p>
                <a:pPr algn="ctr">
                  <a:defRPr/>
                </a:pPr>
                <a:endParaRPr lang="en-US" b="1">
                  <a:latin typeface="+mn-lt"/>
                </a:endParaRPr>
              </a:p>
            </p:txBody>
          </p:sp>
          <p:sp>
            <p:nvSpPr>
              <p:cNvPr id="434" name="Freeform 309"/>
              <p:cNvSpPr>
                <a:spLocks/>
              </p:cNvSpPr>
              <p:nvPr/>
            </p:nvSpPr>
            <p:spPr bwMode="auto">
              <a:xfrm>
                <a:off x="1551" y="2858"/>
                <a:ext cx="72" cy="58"/>
              </a:xfrm>
              <a:custGeom>
                <a:avLst/>
                <a:gdLst/>
                <a:ahLst/>
                <a:cxnLst>
                  <a:cxn ang="0">
                    <a:pos x="6" y="143"/>
                  </a:cxn>
                  <a:cxn ang="0">
                    <a:pos x="0" y="139"/>
                  </a:cxn>
                  <a:cxn ang="0">
                    <a:pos x="137" y="0"/>
                  </a:cxn>
                  <a:cxn ang="0">
                    <a:pos x="143" y="4"/>
                  </a:cxn>
                  <a:cxn ang="0">
                    <a:pos x="6" y="143"/>
                  </a:cxn>
                </a:cxnLst>
                <a:rect l="0" t="0" r="r" b="b"/>
                <a:pathLst>
                  <a:path w="143" h="143">
                    <a:moveTo>
                      <a:pt x="6" y="143"/>
                    </a:moveTo>
                    <a:lnTo>
                      <a:pt x="0" y="139"/>
                    </a:lnTo>
                    <a:lnTo>
                      <a:pt x="137" y="0"/>
                    </a:lnTo>
                    <a:lnTo>
                      <a:pt x="143" y="4"/>
                    </a:lnTo>
                    <a:lnTo>
                      <a:pt x="6" y="143"/>
                    </a:lnTo>
                    <a:close/>
                  </a:path>
                </a:pathLst>
              </a:custGeom>
              <a:solidFill>
                <a:srgbClr val="B3B346"/>
              </a:solidFill>
              <a:ln w="9525">
                <a:noFill/>
                <a:round/>
                <a:headEnd/>
                <a:tailEnd/>
              </a:ln>
            </p:spPr>
            <p:txBody>
              <a:bodyPr/>
              <a:lstStyle/>
              <a:p>
                <a:pPr algn="ctr">
                  <a:defRPr/>
                </a:pPr>
                <a:endParaRPr lang="en-US" b="1">
                  <a:latin typeface="+mn-lt"/>
                </a:endParaRPr>
              </a:p>
            </p:txBody>
          </p:sp>
          <p:sp>
            <p:nvSpPr>
              <p:cNvPr id="435" name="Freeform 310"/>
              <p:cNvSpPr>
                <a:spLocks/>
              </p:cNvSpPr>
              <p:nvPr/>
            </p:nvSpPr>
            <p:spPr bwMode="auto">
              <a:xfrm>
                <a:off x="1547" y="2856"/>
                <a:ext cx="73" cy="60"/>
              </a:xfrm>
              <a:custGeom>
                <a:avLst/>
                <a:gdLst/>
                <a:ahLst/>
                <a:cxnLst>
                  <a:cxn ang="0">
                    <a:pos x="8" y="142"/>
                  </a:cxn>
                  <a:cxn ang="0">
                    <a:pos x="0" y="139"/>
                  </a:cxn>
                  <a:cxn ang="0">
                    <a:pos x="139" y="0"/>
                  </a:cxn>
                  <a:cxn ang="0">
                    <a:pos x="145" y="3"/>
                  </a:cxn>
                  <a:cxn ang="0">
                    <a:pos x="8" y="142"/>
                  </a:cxn>
                </a:cxnLst>
                <a:rect l="0" t="0" r="r" b="b"/>
                <a:pathLst>
                  <a:path w="145" h="142">
                    <a:moveTo>
                      <a:pt x="8" y="142"/>
                    </a:moveTo>
                    <a:lnTo>
                      <a:pt x="0" y="139"/>
                    </a:lnTo>
                    <a:lnTo>
                      <a:pt x="139" y="0"/>
                    </a:lnTo>
                    <a:lnTo>
                      <a:pt x="145" y="3"/>
                    </a:lnTo>
                    <a:lnTo>
                      <a:pt x="8" y="142"/>
                    </a:lnTo>
                    <a:close/>
                  </a:path>
                </a:pathLst>
              </a:custGeom>
              <a:solidFill>
                <a:srgbClr val="B2B246"/>
              </a:solidFill>
              <a:ln w="9525">
                <a:noFill/>
                <a:round/>
                <a:headEnd/>
                <a:tailEnd/>
              </a:ln>
            </p:spPr>
            <p:txBody>
              <a:bodyPr/>
              <a:lstStyle/>
              <a:p>
                <a:pPr algn="ctr">
                  <a:defRPr/>
                </a:pPr>
                <a:endParaRPr lang="en-US" b="1">
                  <a:latin typeface="+mn-lt"/>
                </a:endParaRPr>
              </a:p>
            </p:txBody>
          </p:sp>
          <p:sp>
            <p:nvSpPr>
              <p:cNvPr id="436" name="Freeform 311"/>
              <p:cNvSpPr>
                <a:spLocks/>
              </p:cNvSpPr>
              <p:nvPr/>
            </p:nvSpPr>
            <p:spPr bwMode="auto">
              <a:xfrm>
                <a:off x="1541" y="2854"/>
                <a:ext cx="73" cy="62"/>
              </a:xfrm>
              <a:custGeom>
                <a:avLst/>
                <a:gdLst/>
                <a:ahLst/>
                <a:cxnLst>
                  <a:cxn ang="0">
                    <a:pos x="8" y="143"/>
                  </a:cxn>
                  <a:cxn ang="0">
                    <a:pos x="0" y="139"/>
                  </a:cxn>
                  <a:cxn ang="0">
                    <a:pos x="141" y="0"/>
                  </a:cxn>
                  <a:cxn ang="0">
                    <a:pos x="147" y="4"/>
                  </a:cxn>
                  <a:cxn ang="0">
                    <a:pos x="8" y="143"/>
                  </a:cxn>
                </a:cxnLst>
                <a:rect l="0" t="0" r="r" b="b"/>
                <a:pathLst>
                  <a:path w="147" h="143">
                    <a:moveTo>
                      <a:pt x="8" y="143"/>
                    </a:moveTo>
                    <a:lnTo>
                      <a:pt x="0" y="139"/>
                    </a:lnTo>
                    <a:lnTo>
                      <a:pt x="141" y="0"/>
                    </a:lnTo>
                    <a:lnTo>
                      <a:pt x="147" y="4"/>
                    </a:lnTo>
                    <a:lnTo>
                      <a:pt x="8" y="143"/>
                    </a:lnTo>
                    <a:close/>
                  </a:path>
                </a:pathLst>
              </a:custGeom>
              <a:solidFill>
                <a:srgbClr val="B1B146"/>
              </a:solidFill>
              <a:ln w="9525">
                <a:noFill/>
                <a:round/>
                <a:headEnd/>
                <a:tailEnd/>
              </a:ln>
            </p:spPr>
            <p:txBody>
              <a:bodyPr/>
              <a:lstStyle/>
              <a:p>
                <a:pPr algn="ctr">
                  <a:defRPr/>
                </a:pPr>
                <a:endParaRPr lang="en-US" b="1">
                  <a:latin typeface="+mn-lt"/>
                </a:endParaRPr>
              </a:p>
            </p:txBody>
          </p:sp>
          <p:sp>
            <p:nvSpPr>
              <p:cNvPr id="437" name="Freeform 312"/>
              <p:cNvSpPr>
                <a:spLocks/>
              </p:cNvSpPr>
              <p:nvPr/>
            </p:nvSpPr>
            <p:spPr bwMode="auto">
              <a:xfrm>
                <a:off x="1522" y="2847"/>
                <a:ext cx="91" cy="77"/>
              </a:xfrm>
              <a:custGeom>
                <a:avLst/>
                <a:gdLst/>
                <a:ahLst/>
                <a:cxnLst>
                  <a:cxn ang="0">
                    <a:pos x="43" y="154"/>
                  </a:cxn>
                  <a:cxn ang="0">
                    <a:pos x="0" y="137"/>
                  </a:cxn>
                  <a:cxn ang="0">
                    <a:pos x="144" y="0"/>
                  </a:cxn>
                  <a:cxn ang="0">
                    <a:pos x="184" y="15"/>
                  </a:cxn>
                  <a:cxn ang="0">
                    <a:pos x="43" y="154"/>
                  </a:cxn>
                </a:cxnLst>
                <a:rect l="0" t="0" r="r" b="b"/>
                <a:pathLst>
                  <a:path w="184" h="154">
                    <a:moveTo>
                      <a:pt x="43" y="154"/>
                    </a:moveTo>
                    <a:lnTo>
                      <a:pt x="0" y="137"/>
                    </a:lnTo>
                    <a:lnTo>
                      <a:pt x="144" y="0"/>
                    </a:lnTo>
                    <a:lnTo>
                      <a:pt x="184" y="15"/>
                    </a:lnTo>
                    <a:lnTo>
                      <a:pt x="43" y="154"/>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438" name="Freeform 313"/>
              <p:cNvSpPr>
                <a:spLocks/>
              </p:cNvSpPr>
              <p:nvPr/>
            </p:nvSpPr>
            <p:spPr bwMode="auto">
              <a:xfrm>
                <a:off x="1540" y="2853"/>
                <a:ext cx="73" cy="63"/>
              </a:xfrm>
              <a:custGeom>
                <a:avLst/>
                <a:gdLst/>
                <a:ahLst/>
                <a:cxnLst>
                  <a:cxn ang="0">
                    <a:pos x="6" y="141"/>
                  </a:cxn>
                  <a:cxn ang="0">
                    <a:pos x="0" y="139"/>
                  </a:cxn>
                  <a:cxn ang="0">
                    <a:pos x="139" y="0"/>
                  </a:cxn>
                  <a:cxn ang="0">
                    <a:pos x="147" y="2"/>
                  </a:cxn>
                  <a:cxn ang="0">
                    <a:pos x="6" y="141"/>
                  </a:cxn>
                </a:cxnLst>
                <a:rect l="0" t="0" r="r" b="b"/>
                <a:pathLst>
                  <a:path w="147" h="141">
                    <a:moveTo>
                      <a:pt x="6" y="141"/>
                    </a:moveTo>
                    <a:lnTo>
                      <a:pt x="0" y="139"/>
                    </a:lnTo>
                    <a:lnTo>
                      <a:pt x="139" y="0"/>
                    </a:lnTo>
                    <a:lnTo>
                      <a:pt x="147" y="2"/>
                    </a:lnTo>
                    <a:lnTo>
                      <a:pt x="6" y="141"/>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439" name="Freeform 314"/>
              <p:cNvSpPr>
                <a:spLocks/>
              </p:cNvSpPr>
              <p:nvPr/>
            </p:nvSpPr>
            <p:spPr bwMode="auto">
              <a:xfrm>
                <a:off x="1536" y="2853"/>
                <a:ext cx="74" cy="63"/>
              </a:xfrm>
              <a:custGeom>
                <a:avLst/>
                <a:gdLst/>
                <a:ahLst/>
                <a:cxnLst>
                  <a:cxn ang="0">
                    <a:pos x="8" y="141"/>
                  </a:cxn>
                  <a:cxn ang="0">
                    <a:pos x="0" y="137"/>
                  </a:cxn>
                  <a:cxn ang="0">
                    <a:pos x="141" y="0"/>
                  </a:cxn>
                  <a:cxn ang="0">
                    <a:pos x="147" y="2"/>
                  </a:cxn>
                  <a:cxn ang="0">
                    <a:pos x="8" y="141"/>
                  </a:cxn>
                </a:cxnLst>
                <a:rect l="0" t="0" r="r" b="b"/>
                <a:pathLst>
                  <a:path w="147" h="141">
                    <a:moveTo>
                      <a:pt x="8" y="141"/>
                    </a:moveTo>
                    <a:lnTo>
                      <a:pt x="0" y="137"/>
                    </a:lnTo>
                    <a:lnTo>
                      <a:pt x="141" y="0"/>
                    </a:lnTo>
                    <a:lnTo>
                      <a:pt x="147" y="2"/>
                    </a:lnTo>
                    <a:lnTo>
                      <a:pt x="8" y="141"/>
                    </a:lnTo>
                    <a:close/>
                  </a:path>
                </a:pathLst>
              </a:custGeom>
              <a:solidFill>
                <a:srgbClr val="AFAF45"/>
              </a:solidFill>
              <a:ln w="9525">
                <a:noFill/>
                <a:round/>
                <a:headEnd/>
                <a:tailEnd/>
              </a:ln>
            </p:spPr>
            <p:txBody>
              <a:bodyPr/>
              <a:lstStyle/>
              <a:p>
                <a:pPr algn="ctr">
                  <a:defRPr/>
                </a:pPr>
                <a:endParaRPr lang="en-US" b="1">
                  <a:latin typeface="+mn-lt"/>
                </a:endParaRPr>
              </a:p>
            </p:txBody>
          </p:sp>
          <p:sp>
            <p:nvSpPr>
              <p:cNvPr id="440" name="Freeform 315"/>
              <p:cNvSpPr>
                <a:spLocks/>
              </p:cNvSpPr>
              <p:nvPr/>
            </p:nvSpPr>
            <p:spPr bwMode="auto">
              <a:xfrm>
                <a:off x="1528" y="2851"/>
                <a:ext cx="74" cy="65"/>
              </a:xfrm>
              <a:custGeom>
                <a:avLst/>
                <a:gdLst/>
                <a:ahLst/>
                <a:cxnLst>
                  <a:cxn ang="0">
                    <a:pos x="7" y="141"/>
                  </a:cxn>
                  <a:cxn ang="0">
                    <a:pos x="0" y="140"/>
                  </a:cxn>
                  <a:cxn ang="0">
                    <a:pos x="142" y="0"/>
                  </a:cxn>
                  <a:cxn ang="0">
                    <a:pos x="148" y="4"/>
                  </a:cxn>
                  <a:cxn ang="0">
                    <a:pos x="7" y="141"/>
                  </a:cxn>
                </a:cxnLst>
                <a:rect l="0" t="0" r="r" b="b"/>
                <a:pathLst>
                  <a:path w="148" h="141">
                    <a:moveTo>
                      <a:pt x="7" y="141"/>
                    </a:moveTo>
                    <a:lnTo>
                      <a:pt x="0" y="140"/>
                    </a:lnTo>
                    <a:lnTo>
                      <a:pt x="142" y="0"/>
                    </a:lnTo>
                    <a:lnTo>
                      <a:pt x="148" y="4"/>
                    </a:lnTo>
                    <a:lnTo>
                      <a:pt x="7" y="141"/>
                    </a:lnTo>
                    <a:close/>
                  </a:path>
                </a:pathLst>
              </a:custGeom>
              <a:solidFill>
                <a:srgbClr val="AEAE45"/>
              </a:solidFill>
              <a:ln w="9525">
                <a:noFill/>
                <a:round/>
                <a:headEnd/>
                <a:tailEnd/>
              </a:ln>
            </p:spPr>
            <p:txBody>
              <a:bodyPr/>
              <a:lstStyle/>
              <a:p>
                <a:pPr algn="ctr">
                  <a:defRPr/>
                </a:pPr>
                <a:endParaRPr lang="en-US" b="1">
                  <a:latin typeface="+mn-lt"/>
                </a:endParaRPr>
              </a:p>
            </p:txBody>
          </p:sp>
          <p:sp>
            <p:nvSpPr>
              <p:cNvPr id="441" name="Freeform 316"/>
              <p:cNvSpPr>
                <a:spLocks/>
              </p:cNvSpPr>
              <p:nvPr/>
            </p:nvSpPr>
            <p:spPr bwMode="auto">
              <a:xfrm>
                <a:off x="1528" y="2850"/>
                <a:ext cx="75" cy="66"/>
              </a:xfrm>
              <a:custGeom>
                <a:avLst/>
                <a:gdLst/>
                <a:ahLst/>
                <a:cxnLst>
                  <a:cxn ang="0">
                    <a:pos x="8" y="141"/>
                  </a:cxn>
                  <a:cxn ang="0">
                    <a:pos x="0" y="137"/>
                  </a:cxn>
                  <a:cxn ang="0">
                    <a:pos x="142" y="0"/>
                  </a:cxn>
                  <a:cxn ang="0">
                    <a:pos x="150" y="1"/>
                  </a:cxn>
                  <a:cxn ang="0">
                    <a:pos x="8" y="141"/>
                  </a:cxn>
                </a:cxnLst>
                <a:rect l="0" t="0" r="r" b="b"/>
                <a:pathLst>
                  <a:path w="150" h="141">
                    <a:moveTo>
                      <a:pt x="8" y="141"/>
                    </a:moveTo>
                    <a:lnTo>
                      <a:pt x="0" y="137"/>
                    </a:lnTo>
                    <a:lnTo>
                      <a:pt x="142" y="0"/>
                    </a:lnTo>
                    <a:lnTo>
                      <a:pt x="150" y="1"/>
                    </a:lnTo>
                    <a:lnTo>
                      <a:pt x="8" y="141"/>
                    </a:lnTo>
                    <a:close/>
                  </a:path>
                </a:pathLst>
              </a:custGeom>
              <a:solidFill>
                <a:srgbClr val="ADAD44"/>
              </a:solidFill>
              <a:ln w="9525">
                <a:noFill/>
                <a:round/>
                <a:headEnd/>
                <a:tailEnd/>
              </a:ln>
            </p:spPr>
            <p:txBody>
              <a:bodyPr/>
              <a:lstStyle/>
              <a:p>
                <a:pPr algn="ctr">
                  <a:defRPr/>
                </a:pPr>
                <a:endParaRPr lang="en-US" b="1">
                  <a:latin typeface="+mn-lt"/>
                </a:endParaRPr>
              </a:p>
            </p:txBody>
          </p:sp>
          <p:sp>
            <p:nvSpPr>
              <p:cNvPr id="442" name="Freeform 317"/>
              <p:cNvSpPr>
                <a:spLocks/>
              </p:cNvSpPr>
              <p:nvPr/>
            </p:nvSpPr>
            <p:spPr bwMode="auto">
              <a:xfrm>
                <a:off x="1525" y="2849"/>
                <a:ext cx="75" cy="67"/>
              </a:xfrm>
              <a:custGeom>
                <a:avLst/>
                <a:gdLst/>
                <a:ahLst/>
                <a:cxnLst>
                  <a:cxn ang="0">
                    <a:pos x="6" y="139"/>
                  </a:cxn>
                  <a:cxn ang="0">
                    <a:pos x="0" y="137"/>
                  </a:cxn>
                  <a:cxn ang="0">
                    <a:pos x="142" y="0"/>
                  </a:cxn>
                  <a:cxn ang="0">
                    <a:pos x="148" y="2"/>
                  </a:cxn>
                  <a:cxn ang="0">
                    <a:pos x="6" y="139"/>
                  </a:cxn>
                </a:cxnLst>
                <a:rect l="0" t="0" r="r" b="b"/>
                <a:pathLst>
                  <a:path w="148" h="139">
                    <a:moveTo>
                      <a:pt x="6" y="139"/>
                    </a:moveTo>
                    <a:lnTo>
                      <a:pt x="0" y="137"/>
                    </a:lnTo>
                    <a:lnTo>
                      <a:pt x="142" y="0"/>
                    </a:lnTo>
                    <a:lnTo>
                      <a:pt x="148" y="2"/>
                    </a:lnTo>
                    <a:lnTo>
                      <a:pt x="6" y="139"/>
                    </a:lnTo>
                    <a:close/>
                  </a:path>
                </a:pathLst>
              </a:custGeom>
              <a:solidFill>
                <a:srgbClr val="ACAC44"/>
              </a:solidFill>
              <a:ln w="9525">
                <a:noFill/>
                <a:round/>
                <a:headEnd/>
                <a:tailEnd/>
              </a:ln>
            </p:spPr>
            <p:txBody>
              <a:bodyPr/>
              <a:lstStyle/>
              <a:p>
                <a:pPr algn="ctr">
                  <a:defRPr/>
                </a:pPr>
                <a:endParaRPr lang="en-US" b="1">
                  <a:latin typeface="+mn-lt"/>
                </a:endParaRPr>
              </a:p>
            </p:txBody>
          </p:sp>
          <p:sp>
            <p:nvSpPr>
              <p:cNvPr id="443" name="Freeform 318"/>
              <p:cNvSpPr>
                <a:spLocks/>
              </p:cNvSpPr>
              <p:nvPr/>
            </p:nvSpPr>
            <p:spPr bwMode="auto">
              <a:xfrm>
                <a:off x="1522" y="2847"/>
                <a:ext cx="74" cy="69"/>
              </a:xfrm>
              <a:custGeom>
                <a:avLst/>
                <a:gdLst/>
                <a:ahLst/>
                <a:cxnLst>
                  <a:cxn ang="0">
                    <a:pos x="8" y="141"/>
                  </a:cxn>
                  <a:cxn ang="0">
                    <a:pos x="0" y="137"/>
                  </a:cxn>
                  <a:cxn ang="0">
                    <a:pos x="144" y="0"/>
                  </a:cxn>
                  <a:cxn ang="0">
                    <a:pos x="150" y="4"/>
                  </a:cxn>
                  <a:cxn ang="0">
                    <a:pos x="8" y="141"/>
                  </a:cxn>
                </a:cxnLst>
                <a:rect l="0" t="0" r="r" b="b"/>
                <a:pathLst>
                  <a:path w="150" h="141">
                    <a:moveTo>
                      <a:pt x="8" y="141"/>
                    </a:moveTo>
                    <a:lnTo>
                      <a:pt x="0" y="137"/>
                    </a:lnTo>
                    <a:lnTo>
                      <a:pt x="144" y="0"/>
                    </a:lnTo>
                    <a:lnTo>
                      <a:pt x="150" y="4"/>
                    </a:lnTo>
                    <a:lnTo>
                      <a:pt x="8" y="141"/>
                    </a:lnTo>
                    <a:close/>
                  </a:path>
                </a:pathLst>
              </a:custGeom>
              <a:solidFill>
                <a:srgbClr val="ABAB44"/>
              </a:solidFill>
              <a:ln w="9525">
                <a:noFill/>
                <a:round/>
                <a:headEnd/>
                <a:tailEnd/>
              </a:ln>
            </p:spPr>
            <p:txBody>
              <a:bodyPr/>
              <a:lstStyle/>
              <a:p>
                <a:pPr algn="ctr">
                  <a:defRPr/>
                </a:pPr>
                <a:endParaRPr lang="en-US" b="1">
                  <a:latin typeface="+mn-lt"/>
                </a:endParaRPr>
              </a:p>
            </p:txBody>
          </p:sp>
          <p:sp>
            <p:nvSpPr>
              <p:cNvPr id="444" name="Freeform 319"/>
              <p:cNvSpPr>
                <a:spLocks/>
              </p:cNvSpPr>
              <p:nvPr/>
            </p:nvSpPr>
            <p:spPr bwMode="auto">
              <a:xfrm>
                <a:off x="1498" y="2841"/>
                <a:ext cx="93" cy="74"/>
              </a:xfrm>
              <a:custGeom>
                <a:avLst/>
                <a:gdLst/>
                <a:ahLst/>
                <a:cxnLst>
                  <a:cxn ang="0">
                    <a:pos x="46" y="148"/>
                  </a:cxn>
                  <a:cxn ang="0">
                    <a:pos x="0" y="135"/>
                  </a:cxn>
                  <a:cxn ang="0">
                    <a:pos x="148" y="0"/>
                  </a:cxn>
                  <a:cxn ang="0">
                    <a:pos x="190" y="11"/>
                  </a:cxn>
                  <a:cxn ang="0">
                    <a:pos x="46" y="148"/>
                  </a:cxn>
                </a:cxnLst>
                <a:rect l="0" t="0" r="r" b="b"/>
                <a:pathLst>
                  <a:path w="190" h="148">
                    <a:moveTo>
                      <a:pt x="46" y="148"/>
                    </a:moveTo>
                    <a:lnTo>
                      <a:pt x="0" y="135"/>
                    </a:lnTo>
                    <a:lnTo>
                      <a:pt x="148" y="0"/>
                    </a:lnTo>
                    <a:lnTo>
                      <a:pt x="190" y="11"/>
                    </a:lnTo>
                    <a:lnTo>
                      <a:pt x="46" y="148"/>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445" name="Freeform 320"/>
              <p:cNvSpPr>
                <a:spLocks/>
              </p:cNvSpPr>
              <p:nvPr/>
            </p:nvSpPr>
            <p:spPr bwMode="auto">
              <a:xfrm>
                <a:off x="1516" y="2846"/>
                <a:ext cx="75" cy="69"/>
              </a:xfrm>
              <a:custGeom>
                <a:avLst/>
                <a:gdLst/>
                <a:ahLst/>
                <a:cxnLst>
                  <a:cxn ang="0">
                    <a:pos x="8" y="139"/>
                  </a:cxn>
                  <a:cxn ang="0">
                    <a:pos x="0" y="137"/>
                  </a:cxn>
                  <a:cxn ang="0">
                    <a:pos x="144" y="0"/>
                  </a:cxn>
                  <a:cxn ang="0">
                    <a:pos x="152" y="2"/>
                  </a:cxn>
                  <a:cxn ang="0">
                    <a:pos x="8" y="139"/>
                  </a:cxn>
                </a:cxnLst>
                <a:rect l="0" t="0" r="r" b="b"/>
                <a:pathLst>
                  <a:path w="152" h="139">
                    <a:moveTo>
                      <a:pt x="8" y="139"/>
                    </a:moveTo>
                    <a:lnTo>
                      <a:pt x="0" y="137"/>
                    </a:lnTo>
                    <a:lnTo>
                      <a:pt x="144" y="0"/>
                    </a:lnTo>
                    <a:lnTo>
                      <a:pt x="152" y="2"/>
                    </a:lnTo>
                    <a:lnTo>
                      <a:pt x="8" y="139"/>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446" name="Freeform 321"/>
              <p:cNvSpPr>
                <a:spLocks/>
              </p:cNvSpPr>
              <p:nvPr/>
            </p:nvSpPr>
            <p:spPr bwMode="auto">
              <a:xfrm>
                <a:off x="1514" y="2845"/>
                <a:ext cx="75" cy="69"/>
              </a:xfrm>
              <a:custGeom>
                <a:avLst/>
                <a:gdLst/>
                <a:ahLst/>
                <a:cxnLst>
                  <a:cxn ang="0">
                    <a:pos x="7" y="139"/>
                  </a:cxn>
                  <a:cxn ang="0">
                    <a:pos x="0" y="138"/>
                  </a:cxn>
                  <a:cxn ang="0">
                    <a:pos x="145" y="0"/>
                  </a:cxn>
                  <a:cxn ang="0">
                    <a:pos x="151" y="2"/>
                  </a:cxn>
                  <a:cxn ang="0">
                    <a:pos x="7" y="139"/>
                  </a:cxn>
                </a:cxnLst>
                <a:rect l="0" t="0" r="r" b="b"/>
                <a:pathLst>
                  <a:path w="151" h="139">
                    <a:moveTo>
                      <a:pt x="7" y="139"/>
                    </a:moveTo>
                    <a:lnTo>
                      <a:pt x="0" y="138"/>
                    </a:lnTo>
                    <a:lnTo>
                      <a:pt x="145" y="0"/>
                    </a:lnTo>
                    <a:lnTo>
                      <a:pt x="151" y="2"/>
                    </a:lnTo>
                    <a:lnTo>
                      <a:pt x="7" y="139"/>
                    </a:lnTo>
                    <a:close/>
                  </a:path>
                </a:pathLst>
              </a:custGeom>
              <a:solidFill>
                <a:srgbClr val="A9A943"/>
              </a:solidFill>
              <a:ln w="9525">
                <a:noFill/>
                <a:round/>
                <a:headEnd/>
                <a:tailEnd/>
              </a:ln>
            </p:spPr>
            <p:txBody>
              <a:bodyPr/>
              <a:lstStyle/>
              <a:p>
                <a:pPr algn="ctr">
                  <a:defRPr/>
                </a:pPr>
                <a:endParaRPr lang="en-US" b="1">
                  <a:latin typeface="+mn-lt"/>
                </a:endParaRPr>
              </a:p>
            </p:txBody>
          </p:sp>
          <p:sp>
            <p:nvSpPr>
              <p:cNvPr id="447" name="Freeform 322"/>
              <p:cNvSpPr>
                <a:spLocks/>
              </p:cNvSpPr>
              <p:nvPr/>
            </p:nvSpPr>
            <p:spPr bwMode="auto">
              <a:xfrm>
                <a:off x="1510" y="2844"/>
                <a:ext cx="76" cy="70"/>
              </a:xfrm>
              <a:custGeom>
                <a:avLst/>
                <a:gdLst/>
                <a:ahLst/>
                <a:cxnLst>
                  <a:cxn ang="0">
                    <a:pos x="8" y="140"/>
                  </a:cxn>
                  <a:cxn ang="0">
                    <a:pos x="0" y="138"/>
                  </a:cxn>
                  <a:cxn ang="0">
                    <a:pos x="145" y="0"/>
                  </a:cxn>
                  <a:cxn ang="0">
                    <a:pos x="153" y="2"/>
                  </a:cxn>
                  <a:cxn ang="0">
                    <a:pos x="8" y="140"/>
                  </a:cxn>
                </a:cxnLst>
                <a:rect l="0" t="0" r="r" b="b"/>
                <a:pathLst>
                  <a:path w="153" h="140">
                    <a:moveTo>
                      <a:pt x="8" y="140"/>
                    </a:moveTo>
                    <a:lnTo>
                      <a:pt x="0" y="138"/>
                    </a:lnTo>
                    <a:lnTo>
                      <a:pt x="145" y="0"/>
                    </a:lnTo>
                    <a:lnTo>
                      <a:pt x="153" y="2"/>
                    </a:lnTo>
                    <a:lnTo>
                      <a:pt x="8" y="140"/>
                    </a:lnTo>
                    <a:close/>
                  </a:path>
                </a:pathLst>
              </a:custGeom>
              <a:solidFill>
                <a:srgbClr val="A8A843"/>
              </a:solidFill>
              <a:ln w="9525">
                <a:noFill/>
                <a:round/>
                <a:headEnd/>
                <a:tailEnd/>
              </a:ln>
            </p:spPr>
            <p:txBody>
              <a:bodyPr/>
              <a:lstStyle/>
              <a:p>
                <a:pPr algn="ctr">
                  <a:defRPr/>
                </a:pPr>
                <a:endParaRPr lang="en-US" b="1">
                  <a:latin typeface="+mn-lt"/>
                </a:endParaRPr>
              </a:p>
            </p:txBody>
          </p:sp>
          <p:sp>
            <p:nvSpPr>
              <p:cNvPr id="448" name="Freeform 323"/>
              <p:cNvSpPr>
                <a:spLocks/>
              </p:cNvSpPr>
              <p:nvPr/>
            </p:nvSpPr>
            <p:spPr bwMode="auto">
              <a:xfrm>
                <a:off x="1504" y="2843"/>
                <a:ext cx="80" cy="70"/>
              </a:xfrm>
              <a:custGeom>
                <a:avLst/>
                <a:gdLst/>
                <a:ahLst/>
                <a:cxnLst>
                  <a:cxn ang="0">
                    <a:pos x="8" y="139"/>
                  </a:cxn>
                  <a:cxn ang="0">
                    <a:pos x="0" y="137"/>
                  </a:cxn>
                  <a:cxn ang="0">
                    <a:pos x="147" y="0"/>
                  </a:cxn>
                  <a:cxn ang="0">
                    <a:pos x="153" y="1"/>
                  </a:cxn>
                  <a:cxn ang="0">
                    <a:pos x="8" y="139"/>
                  </a:cxn>
                </a:cxnLst>
                <a:rect l="0" t="0" r="r" b="b"/>
                <a:pathLst>
                  <a:path w="153" h="139">
                    <a:moveTo>
                      <a:pt x="8" y="139"/>
                    </a:moveTo>
                    <a:lnTo>
                      <a:pt x="0" y="137"/>
                    </a:lnTo>
                    <a:lnTo>
                      <a:pt x="147" y="0"/>
                    </a:lnTo>
                    <a:lnTo>
                      <a:pt x="153" y="1"/>
                    </a:lnTo>
                    <a:lnTo>
                      <a:pt x="8" y="139"/>
                    </a:lnTo>
                    <a:close/>
                  </a:path>
                </a:pathLst>
              </a:custGeom>
              <a:solidFill>
                <a:srgbClr val="A7A742"/>
              </a:solidFill>
              <a:ln w="9525">
                <a:noFill/>
                <a:round/>
                <a:headEnd/>
                <a:tailEnd/>
              </a:ln>
            </p:spPr>
            <p:txBody>
              <a:bodyPr/>
              <a:lstStyle/>
              <a:p>
                <a:pPr algn="ctr">
                  <a:defRPr/>
                </a:pPr>
                <a:endParaRPr lang="en-US" b="1">
                  <a:latin typeface="+mn-lt"/>
                </a:endParaRPr>
              </a:p>
            </p:txBody>
          </p:sp>
          <p:sp>
            <p:nvSpPr>
              <p:cNvPr id="449" name="Freeform 324"/>
              <p:cNvSpPr>
                <a:spLocks/>
              </p:cNvSpPr>
              <p:nvPr/>
            </p:nvSpPr>
            <p:spPr bwMode="auto">
              <a:xfrm>
                <a:off x="1502" y="2842"/>
                <a:ext cx="78" cy="70"/>
              </a:xfrm>
              <a:custGeom>
                <a:avLst/>
                <a:gdLst/>
                <a:ahLst/>
                <a:cxnLst>
                  <a:cxn ang="0">
                    <a:pos x="8" y="139"/>
                  </a:cxn>
                  <a:cxn ang="0">
                    <a:pos x="0" y="137"/>
                  </a:cxn>
                  <a:cxn ang="0">
                    <a:pos x="147" y="0"/>
                  </a:cxn>
                  <a:cxn ang="0">
                    <a:pos x="155" y="2"/>
                  </a:cxn>
                  <a:cxn ang="0">
                    <a:pos x="8" y="139"/>
                  </a:cxn>
                </a:cxnLst>
                <a:rect l="0" t="0" r="r" b="b"/>
                <a:pathLst>
                  <a:path w="155" h="139">
                    <a:moveTo>
                      <a:pt x="8" y="139"/>
                    </a:moveTo>
                    <a:lnTo>
                      <a:pt x="0" y="137"/>
                    </a:lnTo>
                    <a:lnTo>
                      <a:pt x="147" y="0"/>
                    </a:lnTo>
                    <a:lnTo>
                      <a:pt x="155" y="2"/>
                    </a:lnTo>
                    <a:lnTo>
                      <a:pt x="8" y="139"/>
                    </a:lnTo>
                    <a:close/>
                  </a:path>
                </a:pathLst>
              </a:custGeom>
              <a:solidFill>
                <a:srgbClr val="A6A642"/>
              </a:solidFill>
              <a:ln w="9525">
                <a:noFill/>
                <a:round/>
                <a:headEnd/>
                <a:tailEnd/>
              </a:ln>
            </p:spPr>
            <p:txBody>
              <a:bodyPr/>
              <a:lstStyle/>
              <a:p>
                <a:pPr algn="ctr">
                  <a:defRPr/>
                </a:pPr>
                <a:endParaRPr lang="en-US" b="1">
                  <a:latin typeface="+mn-lt"/>
                </a:endParaRPr>
              </a:p>
            </p:txBody>
          </p:sp>
          <p:sp>
            <p:nvSpPr>
              <p:cNvPr id="450" name="Freeform 325"/>
              <p:cNvSpPr>
                <a:spLocks/>
              </p:cNvSpPr>
              <p:nvPr/>
            </p:nvSpPr>
            <p:spPr bwMode="auto">
              <a:xfrm>
                <a:off x="1498" y="2841"/>
                <a:ext cx="78" cy="70"/>
              </a:xfrm>
              <a:custGeom>
                <a:avLst/>
                <a:gdLst/>
                <a:ahLst/>
                <a:cxnLst>
                  <a:cxn ang="0">
                    <a:pos x="7" y="139"/>
                  </a:cxn>
                  <a:cxn ang="0">
                    <a:pos x="0" y="135"/>
                  </a:cxn>
                  <a:cxn ang="0">
                    <a:pos x="148" y="0"/>
                  </a:cxn>
                  <a:cxn ang="0">
                    <a:pos x="154" y="2"/>
                  </a:cxn>
                  <a:cxn ang="0">
                    <a:pos x="7" y="139"/>
                  </a:cxn>
                </a:cxnLst>
                <a:rect l="0" t="0" r="r" b="b"/>
                <a:pathLst>
                  <a:path w="154" h="139">
                    <a:moveTo>
                      <a:pt x="7" y="139"/>
                    </a:moveTo>
                    <a:lnTo>
                      <a:pt x="0" y="135"/>
                    </a:lnTo>
                    <a:lnTo>
                      <a:pt x="148" y="0"/>
                    </a:lnTo>
                    <a:lnTo>
                      <a:pt x="154" y="2"/>
                    </a:lnTo>
                    <a:lnTo>
                      <a:pt x="7" y="139"/>
                    </a:lnTo>
                    <a:close/>
                  </a:path>
                </a:pathLst>
              </a:custGeom>
              <a:solidFill>
                <a:srgbClr val="A5A541"/>
              </a:solidFill>
              <a:ln w="9525">
                <a:noFill/>
                <a:round/>
                <a:headEnd/>
                <a:tailEnd/>
              </a:ln>
            </p:spPr>
            <p:txBody>
              <a:bodyPr/>
              <a:lstStyle/>
              <a:p>
                <a:pPr algn="ctr">
                  <a:defRPr/>
                </a:pPr>
                <a:endParaRPr lang="en-US" b="1">
                  <a:latin typeface="+mn-lt"/>
                </a:endParaRPr>
              </a:p>
            </p:txBody>
          </p:sp>
          <p:sp>
            <p:nvSpPr>
              <p:cNvPr id="451" name="Freeform 326"/>
              <p:cNvSpPr>
                <a:spLocks/>
              </p:cNvSpPr>
              <p:nvPr/>
            </p:nvSpPr>
            <p:spPr bwMode="auto">
              <a:xfrm>
                <a:off x="1474" y="2839"/>
                <a:ext cx="98" cy="70"/>
              </a:xfrm>
              <a:custGeom>
                <a:avLst/>
                <a:gdLst/>
                <a:ahLst/>
                <a:cxnLst>
                  <a:cxn ang="0">
                    <a:pos x="48" y="141"/>
                  </a:cxn>
                  <a:cxn ang="0">
                    <a:pos x="0" y="134"/>
                  </a:cxn>
                  <a:cxn ang="0">
                    <a:pos x="151" y="0"/>
                  </a:cxn>
                  <a:cxn ang="0">
                    <a:pos x="196" y="6"/>
                  </a:cxn>
                  <a:cxn ang="0">
                    <a:pos x="48" y="141"/>
                  </a:cxn>
                </a:cxnLst>
                <a:rect l="0" t="0" r="r" b="b"/>
                <a:pathLst>
                  <a:path w="196" h="141">
                    <a:moveTo>
                      <a:pt x="48" y="141"/>
                    </a:moveTo>
                    <a:lnTo>
                      <a:pt x="0" y="134"/>
                    </a:lnTo>
                    <a:lnTo>
                      <a:pt x="151" y="0"/>
                    </a:lnTo>
                    <a:lnTo>
                      <a:pt x="196" y="6"/>
                    </a:lnTo>
                    <a:lnTo>
                      <a:pt x="48" y="141"/>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452" name="Freeform 327"/>
              <p:cNvSpPr>
                <a:spLocks/>
              </p:cNvSpPr>
              <p:nvPr/>
            </p:nvSpPr>
            <p:spPr bwMode="auto">
              <a:xfrm>
                <a:off x="1491" y="2841"/>
                <a:ext cx="80" cy="68"/>
              </a:xfrm>
              <a:custGeom>
                <a:avLst/>
                <a:gdLst/>
                <a:ahLst/>
                <a:cxnLst>
                  <a:cxn ang="0">
                    <a:pos x="8" y="135"/>
                  </a:cxn>
                  <a:cxn ang="0">
                    <a:pos x="0" y="135"/>
                  </a:cxn>
                  <a:cxn ang="0">
                    <a:pos x="148" y="0"/>
                  </a:cxn>
                  <a:cxn ang="0">
                    <a:pos x="156" y="0"/>
                  </a:cxn>
                  <a:cxn ang="0">
                    <a:pos x="8" y="135"/>
                  </a:cxn>
                </a:cxnLst>
                <a:rect l="0" t="0" r="r" b="b"/>
                <a:pathLst>
                  <a:path w="156" h="135">
                    <a:moveTo>
                      <a:pt x="8" y="135"/>
                    </a:moveTo>
                    <a:lnTo>
                      <a:pt x="0" y="135"/>
                    </a:lnTo>
                    <a:lnTo>
                      <a:pt x="148" y="0"/>
                    </a:lnTo>
                    <a:lnTo>
                      <a:pt x="156" y="0"/>
                    </a:lnTo>
                    <a:lnTo>
                      <a:pt x="8" y="135"/>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453" name="Freeform 328"/>
              <p:cNvSpPr>
                <a:spLocks/>
              </p:cNvSpPr>
              <p:nvPr/>
            </p:nvSpPr>
            <p:spPr bwMode="auto">
              <a:xfrm>
                <a:off x="1491" y="2841"/>
                <a:ext cx="80" cy="68"/>
              </a:xfrm>
              <a:custGeom>
                <a:avLst/>
                <a:gdLst/>
                <a:ahLst/>
                <a:cxnLst>
                  <a:cxn ang="0">
                    <a:pos x="8" y="137"/>
                  </a:cxn>
                  <a:cxn ang="0">
                    <a:pos x="0" y="135"/>
                  </a:cxn>
                  <a:cxn ang="0">
                    <a:pos x="149" y="0"/>
                  </a:cxn>
                  <a:cxn ang="0">
                    <a:pos x="156" y="2"/>
                  </a:cxn>
                  <a:cxn ang="0">
                    <a:pos x="8" y="137"/>
                  </a:cxn>
                </a:cxnLst>
                <a:rect l="0" t="0" r="r" b="b"/>
                <a:pathLst>
                  <a:path w="156" h="137">
                    <a:moveTo>
                      <a:pt x="8" y="137"/>
                    </a:moveTo>
                    <a:lnTo>
                      <a:pt x="0" y="135"/>
                    </a:lnTo>
                    <a:lnTo>
                      <a:pt x="149" y="0"/>
                    </a:lnTo>
                    <a:lnTo>
                      <a:pt x="156" y="2"/>
                    </a:lnTo>
                    <a:lnTo>
                      <a:pt x="8" y="137"/>
                    </a:lnTo>
                    <a:close/>
                  </a:path>
                </a:pathLst>
              </a:custGeom>
              <a:solidFill>
                <a:srgbClr val="A3A340"/>
              </a:solidFill>
              <a:ln w="9525">
                <a:noFill/>
                <a:round/>
                <a:headEnd/>
                <a:tailEnd/>
              </a:ln>
            </p:spPr>
            <p:txBody>
              <a:bodyPr/>
              <a:lstStyle/>
              <a:p>
                <a:pPr algn="ctr">
                  <a:defRPr/>
                </a:pPr>
                <a:endParaRPr lang="en-US" b="1">
                  <a:latin typeface="+mn-lt"/>
                </a:endParaRPr>
              </a:p>
            </p:txBody>
          </p:sp>
          <p:sp>
            <p:nvSpPr>
              <p:cNvPr id="454" name="Freeform 329"/>
              <p:cNvSpPr>
                <a:spLocks/>
              </p:cNvSpPr>
              <p:nvPr/>
            </p:nvSpPr>
            <p:spPr bwMode="auto">
              <a:xfrm>
                <a:off x="1486" y="2840"/>
                <a:ext cx="79" cy="68"/>
              </a:xfrm>
              <a:custGeom>
                <a:avLst/>
                <a:gdLst/>
                <a:ahLst/>
                <a:cxnLst>
                  <a:cxn ang="0">
                    <a:pos x="9" y="137"/>
                  </a:cxn>
                  <a:cxn ang="0">
                    <a:pos x="0" y="136"/>
                  </a:cxn>
                  <a:cxn ang="0">
                    <a:pos x="150" y="0"/>
                  </a:cxn>
                  <a:cxn ang="0">
                    <a:pos x="158" y="2"/>
                  </a:cxn>
                  <a:cxn ang="0">
                    <a:pos x="9" y="137"/>
                  </a:cxn>
                </a:cxnLst>
                <a:rect l="0" t="0" r="r" b="b"/>
                <a:pathLst>
                  <a:path w="158" h="137">
                    <a:moveTo>
                      <a:pt x="9" y="137"/>
                    </a:moveTo>
                    <a:lnTo>
                      <a:pt x="0" y="136"/>
                    </a:lnTo>
                    <a:lnTo>
                      <a:pt x="150" y="0"/>
                    </a:lnTo>
                    <a:lnTo>
                      <a:pt x="158" y="2"/>
                    </a:lnTo>
                    <a:lnTo>
                      <a:pt x="9" y="137"/>
                    </a:lnTo>
                    <a:close/>
                  </a:path>
                </a:pathLst>
              </a:custGeom>
              <a:solidFill>
                <a:srgbClr val="A2A240"/>
              </a:solidFill>
              <a:ln w="9525">
                <a:noFill/>
                <a:round/>
                <a:headEnd/>
                <a:tailEnd/>
              </a:ln>
            </p:spPr>
            <p:txBody>
              <a:bodyPr/>
              <a:lstStyle/>
              <a:p>
                <a:pPr algn="ctr">
                  <a:defRPr/>
                </a:pPr>
                <a:endParaRPr lang="en-US" b="1">
                  <a:latin typeface="+mn-lt"/>
                </a:endParaRPr>
              </a:p>
            </p:txBody>
          </p:sp>
          <p:sp>
            <p:nvSpPr>
              <p:cNvPr id="455" name="Freeform 330"/>
              <p:cNvSpPr>
                <a:spLocks/>
              </p:cNvSpPr>
              <p:nvPr/>
            </p:nvSpPr>
            <p:spPr bwMode="auto">
              <a:xfrm>
                <a:off x="1479" y="2840"/>
                <a:ext cx="80" cy="67"/>
              </a:xfrm>
              <a:custGeom>
                <a:avLst/>
                <a:gdLst/>
                <a:ahLst/>
                <a:cxnLst>
                  <a:cxn ang="0">
                    <a:pos x="8" y="136"/>
                  </a:cxn>
                  <a:cxn ang="0">
                    <a:pos x="0" y="136"/>
                  </a:cxn>
                  <a:cxn ang="0">
                    <a:pos x="152" y="0"/>
                  </a:cxn>
                  <a:cxn ang="0">
                    <a:pos x="158" y="0"/>
                  </a:cxn>
                  <a:cxn ang="0">
                    <a:pos x="8" y="136"/>
                  </a:cxn>
                </a:cxnLst>
                <a:rect l="0" t="0" r="r" b="b"/>
                <a:pathLst>
                  <a:path w="158" h="136">
                    <a:moveTo>
                      <a:pt x="8" y="136"/>
                    </a:moveTo>
                    <a:lnTo>
                      <a:pt x="0" y="136"/>
                    </a:lnTo>
                    <a:lnTo>
                      <a:pt x="152" y="0"/>
                    </a:lnTo>
                    <a:lnTo>
                      <a:pt x="158" y="0"/>
                    </a:lnTo>
                    <a:lnTo>
                      <a:pt x="8" y="136"/>
                    </a:lnTo>
                    <a:close/>
                  </a:path>
                </a:pathLst>
              </a:custGeom>
              <a:solidFill>
                <a:srgbClr val="A1A13F"/>
              </a:solidFill>
              <a:ln w="9525">
                <a:noFill/>
                <a:round/>
                <a:headEnd/>
                <a:tailEnd/>
              </a:ln>
            </p:spPr>
            <p:txBody>
              <a:bodyPr/>
              <a:lstStyle/>
              <a:p>
                <a:pPr algn="ctr">
                  <a:defRPr/>
                </a:pPr>
                <a:endParaRPr lang="en-US" b="1">
                  <a:latin typeface="+mn-lt"/>
                </a:endParaRPr>
              </a:p>
            </p:txBody>
          </p:sp>
          <p:sp>
            <p:nvSpPr>
              <p:cNvPr id="456" name="Freeform 331"/>
              <p:cNvSpPr>
                <a:spLocks/>
              </p:cNvSpPr>
              <p:nvPr/>
            </p:nvSpPr>
            <p:spPr bwMode="auto">
              <a:xfrm>
                <a:off x="1479" y="2839"/>
                <a:ext cx="80" cy="68"/>
              </a:xfrm>
              <a:custGeom>
                <a:avLst/>
                <a:gdLst/>
                <a:ahLst/>
                <a:cxnLst>
                  <a:cxn ang="0">
                    <a:pos x="7" y="138"/>
                  </a:cxn>
                  <a:cxn ang="0">
                    <a:pos x="0" y="136"/>
                  </a:cxn>
                  <a:cxn ang="0">
                    <a:pos x="151" y="0"/>
                  </a:cxn>
                  <a:cxn ang="0">
                    <a:pos x="159" y="2"/>
                  </a:cxn>
                  <a:cxn ang="0">
                    <a:pos x="7" y="138"/>
                  </a:cxn>
                </a:cxnLst>
                <a:rect l="0" t="0" r="r" b="b"/>
                <a:pathLst>
                  <a:path w="159" h="138">
                    <a:moveTo>
                      <a:pt x="7" y="138"/>
                    </a:moveTo>
                    <a:lnTo>
                      <a:pt x="0" y="136"/>
                    </a:lnTo>
                    <a:lnTo>
                      <a:pt x="151" y="0"/>
                    </a:lnTo>
                    <a:lnTo>
                      <a:pt x="159" y="2"/>
                    </a:lnTo>
                    <a:lnTo>
                      <a:pt x="7" y="138"/>
                    </a:lnTo>
                    <a:close/>
                  </a:path>
                </a:pathLst>
              </a:custGeom>
              <a:solidFill>
                <a:srgbClr val="A0A03F"/>
              </a:solidFill>
              <a:ln w="9525">
                <a:noFill/>
                <a:round/>
                <a:headEnd/>
                <a:tailEnd/>
              </a:ln>
            </p:spPr>
            <p:txBody>
              <a:bodyPr/>
              <a:lstStyle/>
              <a:p>
                <a:pPr algn="ctr">
                  <a:defRPr/>
                </a:pPr>
                <a:endParaRPr lang="en-US" b="1">
                  <a:latin typeface="+mn-lt"/>
                </a:endParaRPr>
              </a:p>
            </p:txBody>
          </p:sp>
          <p:sp>
            <p:nvSpPr>
              <p:cNvPr id="457" name="Freeform 332"/>
              <p:cNvSpPr>
                <a:spLocks/>
              </p:cNvSpPr>
              <p:nvPr/>
            </p:nvSpPr>
            <p:spPr bwMode="auto">
              <a:xfrm>
                <a:off x="1474" y="2839"/>
                <a:ext cx="80" cy="67"/>
              </a:xfrm>
              <a:custGeom>
                <a:avLst/>
                <a:gdLst/>
                <a:ahLst/>
                <a:cxnLst>
                  <a:cxn ang="0">
                    <a:pos x="8" y="136"/>
                  </a:cxn>
                  <a:cxn ang="0">
                    <a:pos x="0" y="134"/>
                  </a:cxn>
                  <a:cxn ang="0">
                    <a:pos x="151" y="0"/>
                  </a:cxn>
                  <a:cxn ang="0">
                    <a:pos x="159" y="0"/>
                  </a:cxn>
                  <a:cxn ang="0">
                    <a:pos x="8" y="136"/>
                  </a:cxn>
                </a:cxnLst>
                <a:rect l="0" t="0" r="r" b="b"/>
                <a:pathLst>
                  <a:path w="159" h="136">
                    <a:moveTo>
                      <a:pt x="8" y="136"/>
                    </a:moveTo>
                    <a:lnTo>
                      <a:pt x="0" y="134"/>
                    </a:lnTo>
                    <a:lnTo>
                      <a:pt x="151" y="0"/>
                    </a:lnTo>
                    <a:lnTo>
                      <a:pt x="159" y="0"/>
                    </a:lnTo>
                    <a:lnTo>
                      <a:pt x="8" y="136"/>
                    </a:lnTo>
                    <a:close/>
                  </a:path>
                </a:pathLst>
              </a:custGeom>
              <a:solidFill>
                <a:srgbClr val="9F9F3F"/>
              </a:solidFill>
              <a:ln w="9525">
                <a:noFill/>
                <a:round/>
                <a:headEnd/>
                <a:tailEnd/>
              </a:ln>
            </p:spPr>
            <p:txBody>
              <a:bodyPr/>
              <a:lstStyle/>
              <a:p>
                <a:pPr algn="ctr">
                  <a:defRPr/>
                </a:pPr>
                <a:endParaRPr lang="en-US" b="1">
                  <a:latin typeface="+mn-lt"/>
                </a:endParaRPr>
              </a:p>
            </p:txBody>
          </p:sp>
          <p:sp>
            <p:nvSpPr>
              <p:cNvPr id="458" name="Freeform 333"/>
              <p:cNvSpPr>
                <a:spLocks/>
              </p:cNvSpPr>
              <p:nvPr/>
            </p:nvSpPr>
            <p:spPr bwMode="auto">
              <a:xfrm>
                <a:off x="1462" y="2838"/>
                <a:ext cx="88" cy="67"/>
              </a:xfrm>
              <a:custGeom>
                <a:avLst/>
                <a:gdLst/>
                <a:ahLst/>
                <a:cxnLst>
                  <a:cxn ang="0">
                    <a:pos x="25" y="136"/>
                  </a:cxn>
                  <a:cxn ang="0">
                    <a:pos x="0" y="134"/>
                  </a:cxn>
                  <a:cxn ang="0">
                    <a:pos x="155" y="0"/>
                  </a:cxn>
                  <a:cxn ang="0">
                    <a:pos x="176" y="2"/>
                  </a:cxn>
                  <a:cxn ang="0">
                    <a:pos x="25" y="136"/>
                  </a:cxn>
                </a:cxnLst>
                <a:rect l="0" t="0" r="r" b="b"/>
                <a:pathLst>
                  <a:path w="176" h="136">
                    <a:moveTo>
                      <a:pt x="25" y="136"/>
                    </a:moveTo>
                    <a:lnTo>
                      <a:pt x="0" y="134"/>
                    </a:lnTo>
                    <a:lnTo>
                      <a:pt x="155" y="0"/>
                    </a:lnTo>
                    <a:lnTo>
                      <a:pt x="176" y="2"/>
                    </a:lnTo>
                    <a:lnTo>
                      <a:pt x="25" y="136"/>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459" name="Freeform 334"/>
              <p:cNvSpPr>
                <a:spLocks/>
              </p:cNvSpPr>
              <p:nvPr/>
            </p:nvSpPr>
            <p:spPr bwMode="auto">
              <a:xfrm>
                <a:off x="1471" y="2838"/>
                <a:ext cx="79" cy="67"/>
              </a:xfrm>
              <a:custGeom>
                <a:avLst/>
                <a:gdLst/>
                <a:ahLst/>
                <a:cxnLst>
                  <a:cxn ang="0">
                    <a:pos x="6" y="136"/>
                  </a:cxn>
                  <a:cxn ang="0">
                    <a:pos x="0" y="136"/>
                  </a:cxn>
                  <a:cxn ang="0">
                    <a:pos x="153" y="0"/>
                  </a:cxn>
                  <a:cxn ang="0">
                    <a:pos x="157" y="2"/>
                  </a:cxn>
                  <a:cxn ang="0">
                    <a:pos x="6" y="136"/>
                  </a:cxn>
                </a:cxnLst>
                <a:rect l="0" t="0" r="r" b="b"/>
                <a:pathLst>
                  <a:path w="157" h="136">
                    <a:moveTo>
                      <a:pt x="6" y="136"/>
                    </a:moveTo>
                    <a:lnTo>
                      <a:pt x="0" y="136"/>
                    </a:lnTo>
                    <a:lnTo>
                      <a:pt x="153" y="0"/>
                    </a:lnTo>
                    <a:lnTo>
                      <a:pt x="157" y="2"/>
                    </a:lnTo>
                    <a:lnTo>
                      <a:pt x="6" y="136"/>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460" name="Freeform 335"/>
              <p:cNvSpPr>
                <a:spLocks/>
              </p:cNvSpPr>
              <p:nvPr/>
            </p:nvSpPr>
            <p:spPr bwMode="auto">
              <a:xfrm>
                <a:off x="1467" y="2838"/>
                <a:ext cx="80" cy="67"/>
              </a:xfrm>
              <a:custGeom>
                <a:avLst/>
                <a:gdLst/>
                <a:ahLst/>
                <a:cxnLst>
                  <a:cxn ang="0">
                    <a:pos x="6" y="136"/>
                  </a:cxn>
                  <a:cxn ang="0">
                    <a:pos x="0" y="136"/>
                  </a:cxn>
                  <a:cxn ang="0">
                    <a:pos x="152" y="0"/>
                  </a:cxn>
                  <a:cxn ang="0">
                    <a:pos x="159" y="0"/>
                  </a:cxn>
                  <a:cxn ang="0">
                    <a:pos x="6" y="136"/>
                  </a:cxn>
                </a:cxnLst>
                <a:rect l="0" t="0" r="r" b="b"/>
                <a:pathLst>
                  <a:path w="159" h="136">
                    <a:moveTo>
                      <a:pt x="6" y="136"/>
                    </a:moveTo>
                    <a:lnTo>
                      <a:pt x="0" y="136"/>
                    </a:lnTo>
                    <a:lnTo>
                      <a:pt x="152" y="0"/>
                    </a:lnTo>
                    <a:lnTo>
                      <a:pt x="159" y="0"/>
                    </a:lnTo>
                    <a:lnTo>
                      <a:pt x="6" y="136"/>
                    </a:lnTo>
                    <a:close/>
                  </a:path>
                </a:pathLst>
              </a:custGeom>
              <a:solidFill>
                <a:srgbClr val="9D9D3E"/>
              </a:solidFill>
              <a:ln w="9525">
                <a:noFill/>
                <a:round/>
                <a:headEnd/>
                <a:tailEnd/>
              </a:ln>
            </p:spPr>
            <p:txBody>
              <a:bodyPr/>
              <a:lstStyle/>
              <a:p>
                <a:pPr algn="ctr">
                  <a:defRPr/>
                </a:pPr>
                <a:endParaRPr lang="en-US" b="1">
                  <a:latin typeface="+mn-lt"/>
                </a:endParaRPr>
              </a:p>
            </p:txBody>
          </p:sp>
          <p:sp>
            <p:nvSpPr>
              <p:cNvPr id="461" name="Freeform 336"/>
              <p:cNvSpPr>
                <a:spLocks/>
              </p:cNvSpPr>
              <p:nvPr/>
            </p:nvSpPr>
            <p:spPr bwMode="auto">
              <a:xfrm>
                <a:off x="1465" y="2838"/>
                <a:ext cx="81" cy="67"/>
              </a:xfrm>
              <a:custGeom>
                <a:avLst/>
                <a:gdLst/>
                <a:ahLst/>
                <a:cxnLst>
                  <a:cxn ang="0">
                    <a:pos x="7" y="136"/>
                  </a:cxn>
                  <a:cxn ang="0">
                    <a:pos x="0" y="136"/>
                  </a:cxn>
                  <a:cxn ang="0">
                    <a:pos x="155" y="0"/>
                  </a:cxn>
                  <a:cxn ang="0">
                    <a:pos x="159" y="0"/>
                  </a:cxn>
                  <a:cxn ang="0">
                    <a:pos x="7" y="136"/>
                  </a:cxn>
                </a:cxnLst>
                <a:rect l="0" t="0" r="r" b="b"/>
                <a:pathLst>
                  <a:path w="159" h="136">
                    <a:moveTo>
                      <a:pt x="7" y="136"/>
                    </a:moveTo>
                    <a:lnTo>
                      <a:pt x="0" y="136"/>
                    </a:lnTo>
                    <a:lnTo>
                      <a:pt x="155" y="0"/>
                    </a:lnTo>
                    <a:lnTo>
                      <a:pt x="159" y="0"/>
                    </a:lnTo>
                    <a:lnTo>
                      <a:pt x="7" y="136"/>
                    </a:lnTo>
                    <a:close/>
                  </a:path>
                </a:pathLst>
              </a:custGeom>
              <a:solidFill>
                <a:srgbClr val="9C9C3E"/>
              </a:solidFill>
              <a:ln w="9525">
                <a:noFill/>
                <a:round/>
                <a:headEnd/>
                <a:tailEnd/>
              </a:ln>
            </p:spPr>
            <p:txBody>
              <a:bodyPr/>
              <a:lstStyle/>
              <a:p>
                <a:pPr algn="ctr">
                  <a:defRPr/>
                </a:pPr>
                <a:endParaRPr lang="en-US" b="1">
                  <a:latin typeface="+mn-lt"/>
                </a:endParaRPr>
              </a:p>
            </p:txBody>
          </p:sp>
          <p:sp>
            <p:nvSpPr>
              <p:cNvPr id="462" name="Freeform 337"/>
              <p:cNvSpPr>
                <a:spLocks/>
              </p:cNvSpPr>
              <p:nvPr/>
            </p:nvSpPr>
            <p:spPr bwMode="auto">
              <a:xfrm>
                <a:off x="1462" y="2838"/>
                <a:ext cx="80" cy="67"/>
              </a:xfrm>
              <a:custGeom>
                <a:avLst/>
                <a:gdLst/>
                <a:ahLst/>
                <a:cxnLst>
                  <a:cxn ang="0">
                    <a:pos x="6" y="136"/>
                  </a:cxn>
                  <a:cxn ang="0">
                    <a:pos x="0" y="134"/>
                  </a:cxn>
                  <a:cxn ang="0">
                    <a:pos x="155" y="0"/>
                  </a:cxn>
                  <a:cxn ang="0">
                    <a:pos x="161" y="0"/>
                  </a:cxn>
                  <a:cxn ang="0">
                    <a:pos x="6" y="136"/>
                  </a:cxn>
                </a:cxnLst>
                <a:rect l="0" t="0" r="r" b="b"/>
                <a:pathLst>
                  <a:path w="161" h="136">
                    <a:moveTo>
                      <a:pt x="6" y="136"/>
                    </a:moveTo>
                    <a:lnTo>
                      <a:pt x="0" y="134"/>
                    </a:lnTo>
                    <a:lnTo>
                      <a:pt x="155" y="0"/>
                    </a:lnTo>
                    <a:lnTo>
                      <a:pt x="161" y="0"/>
                    </a:lnTo>
                    <a:lnTo>
                      <a:pt x="6" y="136"/>
                    </a:lnTo>
                    <a:close/>
                  </a:path>
                </a:pathLst>
              </a:custGeom>
              <a:solidFill>
                <a:srgbClr val="9B9B3D"/>
              </a:solidFill>
              <a:ln w="9525">
                <a:noFill/>
                <a:round/>
                <a:headEnd/>
                <a:tailEnd/>
              </a:ln>
            </p:spPr>
            <p:txBody>
              <a:bodyPr/>
              <a:lstStyle/>
              <a:p>
                <a:pPr algn="ctr">
                  <a:defRPr/>
                </a:pPr>
                <a:endParaRPr lang="en-US" b="1">
                  <a:latin typeface="+mn-lt"/>
                </a:endParaRPr>
              </a:p>
            </p:txBody>
          </p:sp>
          <p:sp>
            <p:nvSpPr>
              <p:cNvPr id="463" name="Freeform 338"/>
              <p:cNvSpPr>
                <a:spLocks/>
              </p:cNvSpPr>
              <p:nvPr/>
            </p:nvSpPr>
            <p:spPr bwMode="auto">
              <a:xfrm>
                <a:off x="1450" y="2837"/>
                <a:ext cx="89" cy="68"/>
              </a:xfrm>
              <a:custGeom>
                <a:avLst/>
                <a:gdLst/>
                <a:ahLst/>
                <a:cxnLst>
                  <a:cxn ang="0">
                    <a:pos x="25" y="135"/>
                  </a:cxn>
                  <a:cxn ang="0">
                    <a:pos x="0" y="135"/>
                  </a:cxn>
                  <a:cxn ang="0">
                    <a:pos x="156" y="0"/>
                  </a:cxn>
                  <a:cxn ang="0">
                    <a:pos x="180" y="1"/>
                  </a:cxn>
                  <a:cxn ang="0">
                    <a:pos x="25" y="135"/>
                  </a:cxn>
                </a:cxnLst>
                <a:rect l="0" t="0" r="r" b="b"/>
                <a:pathLst>
                  <a:path w="180" h="135">
                    <a:moveTo>
                      <a:pt x="25" y="135"/>
                    </a:moveTo>
                    <a:lnTo>
                      <a:pt x="0" y="135"/>
                    </a:lnTo>
                    <a:lnTo>
                      <a:pt x="156" y="0"/>
                    </a:lnTo>
                    <a:lnTo>
                      <a:pt x="180" y="1"/>
                    </a:lnTo>
                    <a:lnTo>
                      <a:pt x="25" y="135"/>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464" name="Freeform 339"/>
              <p:cNvSpPr>
                <a:spLocks/>
              </p:cNvSpPr>
              <p:nvPr/>
            </p:nvSpPr>
            <p:spPr bwMode="auto">
              <a:xfrm>
                <a:off x="1454" y="2838"/>
                <a:ext cx="81" cy="67"/>
              </a:xfrm>
              <a:custGeom>
                <a:avLst/>
                <a:gdLst/>
                <a:ahLst/>
                <a:cxnLst>
                  <a:cxn ang="0">
                    <a:pos x="8" y="134"/>
                  </a:cxn>
                  <a:cxn ang="0">
                    <a:pos x="0" y="134"/>
                  </a:cxn>
                  <a:cxn ang="0">
                    <a:pos x="155" y="0"/>
                  </a:cxn>
                  <a:cxn ang="0">
                    <a:pos x="163" y="0"/>
                  </a:cxn>
                  <a:cxn ang="0">
                    <a:pos x="8" y="134"/>
                  </a:cxn>
                </a:cxnLst>
                <a:rect l="0" t="0" r="r" b="b"/>
                <a:pathLst>
                  <a:path w="163" h="134">
                    <a:moveTo>
                      <a:pt x="8" y="134"/>
                    </a:moveTo>
                    <a:lnTo>
                      <a:pt x="0" y="134"/>
                    </a:lnTo>
                    <a:lnTo>
                      <a:pt x="155" y="0"/>
                    </a:lnTo>
                    <a:lnTo>
                      <a:pt x="163" y="0"/>
                    </a:lnTo>
                    <a:lnTo>
                      <a:pt x="8" y="134"/>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465" name="Freeform 340"/>
              <p:cNvSpPr>
                <a:spLocks/>
              </p:cNvSpPr>
              <p:nvPr/>
            </p:nvSpPr>
            <p:spPr bwMode="auto">
              <a:xfrm>
                <a:off x="1454" y="2837"/>
                <a:ext cx="81" cy="68"/>
              </a:xfrm>
              <a:custGeom>
                <a:avLst/>
                <a:gdLst/>
                <a:ahLst/>
                <a:cxnLst>
                  <a:cxn ang="0">
                    <a:pos x="9" y="135"/>
                  </a:cxn>
                  <a:cxn ang="0">
                    <a:pos x="0" y="135"/>
                  </a:cxn>
                  <a:cxn ang="0">
                    <a:pos x="156" y="0"/>
                  </a:cxn>
                  <a:cxn ang="0">
                    <a:pos x="164" y="1"/>
                  </a:cxn>
                  <a:cxn ang="0">
                    <a:pos x="9" y="135"/>
                  </a:cxn>
                </a:cxnLst>
                <a:rect l="0" t="0" r="r" b="b"/>
                <a:pathLst>
                  <a:path w="164" h="135">
                    <a:moveTo>
                      <a:pt x="9" y="135"/>
                    </a:moveTo>
                    <a:lnTo>
                      <a:pt x="0" y="135"/>
                    </a:lnTo>
                    <a:lnTo>
                      <a:pt x="156" y="0"/>
                    </a:lnTo>
                    <a:lnTo>
                      <a:pt x="164" y="1"/>
                    </a:lnTo>
                    <a:lnTo>
                      <a:pt x="9" y="135"/>
                    </a:lnTo>
                    <a:close/>
                  </a:path>
                </a:pathLst>
              </a:custGeom>
              <a:solidFill>
                <a:srgbClr val="99993C"/>
              </a:solidFill>
              <a:ln w="9525">
                <a:noFill/>
                <a:round/>
                <a:headEnd/>
                <a:tailEnd/>
              </a:ln>
            </p:spPr>
            <p:txBody>
              <a:bodyPr/>
              <a:lstStyle/>
              <a:p>
                <a:pPr algn="ctr">
                  <a:defRPr/>
                </a:pPr>
                <a:endParaRPr lang="en-US" b="1">
                  <a:latin typeface="+mn-lt"/>
                </a:endParaRPr>
              </a:p>
            </p:txBody>
          </p:sp>
          <p:sp>
            <p:nvSpPr>
              <p:cNvPr id="466" name="Freeform 341"/>
              <p:cNvSpPr>
                <a:spLocks/>
              </p:cNvSpPr>
              <p:nvPr/>
            </p:nvSpPr>
            <p:spPr bwMode="auto">
              <a:xfrm>
                <a:off x="1450" y="2837"/>
                <a:ext cx="80" cy="68"/>
              </a:xfrm>
              <a:custGeom>
                <a:avLst/>
                <a:gdLst/>
                <a:ahLst/>
                <a:cxnLst>
                  <a:cxn ang="0">
                    <a:pos x="8" y="135"/>
                  </a:cxn>
                  <a:cxn ang="0">
                    <a:pos x="0" y="135"/>
                  </a:cxn>
                  <a:cxn ang="0">
                    <a:pos x="156" y="0"/>
                  </a:cxn>
                  <a:cxn ang="0">
                    <a:pos x="164" y="0"/>
                  </a:cxn>
                  <a:cxn ang="0">
                    <a:pos x="8" y="135"/>
                  </a:cxn>
                </a:cxnLst>
                <a:rect l="0" t="0" r="r" b="b"/>
                <a:pathLst>
                  <a:path w="164" h="135">
                    <a:moveTo>
                      <a:pt x="8" y="135"/>
                    </a:moveTo>
                    <a:lnTo>
                      <a:pt x="0" y="135"/>
                    </a:lnTo>
                    <a:lnTo>
                      <a:pt x="156" y="0"/>
                    </a:lnTo>
                    <a:lnTo>
                      <a:pt x="164" y="0"/>
                    </a:lnTo>
                    <a:lnTo>
                      <a:pt x="8" y="135"/>
                    </a:lnTo>
                    <a:close/>
                  </a:path>
                </a:pathLst>
              </a:custGeom>
              <a:solidFill>
                <a:srgbClr val="98983C"/>
              </a:solidFill>
              <a:ln w="9525">
                <a:noFill/>
                <a:round/>
                <a:headEnd/>
                <a:tailEnd/>
              </a:ln>
            </p:spPr>
            <p:txBody>
              <a:bodyPr/>
              <a:lstStyle/>
              <a:p>
                <a:pPr algn="ctr">
                  <a:defRPr/>
                </a:pPr>
                <a:endParaRPr lang="en-US" b="1">
                  <a:latin typeface="+mn-lt"/>
                </a:endParaRPr>
              </a:p>
            </p:txBody>
          </p:sp>
          <p:sp>
            <p:nvSpPr>
              <p:cNvPr id="467" name="Freeform 342"/>
              <p:cNvSpPr>
                <a:spLocks/>
              </p:cNvSpPr>
              <p:nvPr/>
            </p:nvSpPr>
            <p:spPr bwMode="auto">
              <a:xfrm>
                <a:off x="1130" y="2868"/>
                <a:ext cx="743" cy="498"/>
              </a:xfrm>
              <a:custGeom>
                <a:avLst/>
                <a:gdLst/>
                <a:ahLst/>
                <a:cxnLst>
                  <a:cxn ang="0">
                    <a:pos x="457" y="0"/>
                  </a:cxn>
                  <a:cxn ang="0">
                    <a:pos x="384" y="9"/>
                  </a:cxn>
                  <a:cxn ang="0">
                    <a:pos x="295" y="39"/>
                  </a:cxn>
                  <a:cxn ang="0">
                    <a:pos x="213" y="85"/>
                  </a:cxn>
                  <a:cxn ang="0">
                    <a:pos x="140" y="147"/>
                  </a:cxn>
                  <a:cxn ang="0">
                    <a:pos x="82" y="219"/>
                  </a:cxn>
                  <a:cxn ang="0">
                    <a:pos x="58" y="262"/>
                  </a:cxn>
                  <a:cxn ang="0">
                    <a:pos x="38" y="304"/>
                  </a:cxn>
                  <a:cxn ang="0">
                    <a:pos x="21" y="351"/>
                  </a:cxn>
                  <a:cxn ang="0">
                    <a:pos x="9" y="397"/>
                  </a:cxn>
                  <a:cxn ang="0">
                    <a:pos x="3" y="447"/>
                  </a:cxn>
                  <a:cxn ang="0">
                    <a:pos x="0" y="497"/>
                  </a:cxn>
                  <a:cxn ang="0">
                    <a:pos x="3" y="549"/>
                  </a:cxn>
                  <a:cxn ang="0">
                    <a:pos x="9" y="599"/>
                  </a:cxn>
                  <a:cxn ang="0">
                    <a:pos x="21" y="646"/>
                  </a:cxn>
                  <a:cxn ang="0">
                    <a:pos x="38" y="692"/>
                  </a:cxn>
                  <a:cxn ang="0">
                    <a:pos x="58" y="735"/>
                  </a:cxn>
                  <a:cxn ang="0">
                    <a:pos x="82" y="777"/>
                  </a:cxn>
                  <a:cxn ang="0">
                    <a:pos x="140" y="850"/>
                  </a:cxn>
                  <a:cxn ang="0">
                    <a:pos x="213" y="911"/>
                  </a:cxn>
                  <a:cxn ang="0">
                    <a:pos x="295" y="957"/>
                  </a:cxn>
                  <a:cxn ang="0">
                    <a:pos x="384" y="987"/>
                  </a:cxn>
                  <a:cxn ang="0">
                    <a:pos x="457" y="996"/>
                  </a:cxn>
                  <a:cxn ang="0">
                    <a:pos x="506" y="996"/>
                  </a:cxn>
                  <a:cxn ang="0">
                    <a:pos x="579" y="987"/>
                  </a:cxn>
                  <a:cxn ang="0">
                    <a:pos x="668" y="957"/>
                  </a:cxn>
                  <a:cxn ang="0">
                    <a:pos x="750" y="911"/>
                  </a:cxn>
                  <a:cxn ang="0">
                    <a:pos x="823" y="850"/>
                  </a:cxn>
                  <a:cxn ang="0">
                    <a:pos x="881" y="777"/>
                  </a:cxn>
                  <a:cxn ang="0">
                    <a:pos x="905" y="735"/>
                  </a:cxn>
                  <a:cxn ang="0">
                    <a:pos x="925" y="692"/>
                  </a:cxn>
                  <a:cxn ang="0">
                    <a:pos x="942" y="646"/>
                  </a:cxn>
                  <a:cxn ang="0">
                    <a:pos x="954" y="599"/>
                  </a:cxn>
                  <a:cxn ang="0">
                    <a:pos x="960" y="549"/>
                  </a:cxn>
                  <a:cxn ang="0">
                    <a:pos x="963" y="497"/>
                  </a:cxn>
                  <a:cxn ang="0">
                    <a:pos x="960" y="447"/>
                  </a:cxn>
                  <a:cxn ang="0">
                    <a:pos x="954" y="397"/>
                  </a:cxn>
                  <a:cxn ang="0">
                    <a:pos x="942" y="351"/>
                  </a:cxn>
                  <a:cxn ang="0">
                    <a:pos x="925" y="304"/>
                  </a:cxn>
                  <a:cxn ang="0">
                    <a:pos x="905" y="262"/>
                  </a:cxn>
                  <a:cxn ang="0">
                    <a:pos x="881" y="219"/>
                  </a:cxn>
                  <a:cxn ang="0">
                    <a:pos x="823" y="147"/>
                  </a:cxn>
                  <a:cxn ang="0">
                    <a:pos x="750" y="85"/>
                  </a:cxn>
                  <a:cxn ang="0">
                    <a:pos x="668" y="39"/>
                  </a:cxn>
                  <a:cxn ang="0">
                    <a:pos x="579" y="9"/>
                  </a:cxn>
                  <a:cxn ang="0">
                    <a:pos x="506" y="0"/>
                  </a:cxn>
                </a:cxnLst>
                <a:rect l="0" t="0" r="r" b="b"/>
                <a:pathLst>
                  <a:path w="963" h="996">
                    <a:moveTo>
                      <a:pt x="481" y="0"/>
                    </a:moveTo>
                    <a:lnTo>
                      <a:pt x="457" y="0"/>
                    </a:lnTo>
                    <a:lnTo>
                      <a:pt x="432" y="2"/>
                    </a:lnTo>
                    <a:lnTo>
                      <a:pt x="384" y="9"/>
                    </a:lnTo>
                    <a:lnTo>
                      <a:pt x="338" y="22"/>
                    </a:lnTo>
                    <a:lnTo>
                      <a:pt x="295" y="39"/>
                    </a:lnTo>
                    <a:lnTo>
                      <a:pt x="251" y="59"/>
                    </a:lnTo>
                    <a:lnTo>
                      <a:pt x="213" y="85"/>
                    </a:lnTo>
                    <a:lnTo>
                      <a:pt x="176" y="113"/>
                    </a:lnTo>
                    <a:lnTo>
                      <a:pt x="140" y="147"/>
                    </a:lnTo>
                    <a:lnTo>
                      <a:pt x="109" y="182"/>
                    </a:lnTo>
                    <a:lnTo>
                      <a:pt x="82" y="219"/>
                    </a:lnTo>
                    <a:lnTo>
                      <a:pt x="69" y="239"/>
                    </a:lnTo>
                    <a:lnTo>
                      <a:pt x="58" y="262"/>
                    </a:lnTo>
                    <a:lnTo>
                      <a:pt x="48" y="282"/>
                    </a:lnTo>
                    <a:lnTo>
                      <a:pt x="38" y="304"/>
                    </a:lnTo>
                    <a:lnTo>
                      <a:pt x="29" y="327"/>
                    </a:lnTo>
                    <a:lnTo>
                      <a:pt x="21" y="351"/>
                    </a:lnTo>
                    <a:lnTo>
                      <a:pt x="15" y="373"/>
                    </a:lnTo>
                    <a:lnTo>
                      <a:pt x="9" y="397"/>
                    </a:lnTo>
                    <a:lnTo>
                      <a:pt x="6" y="423"/>
                    </a:lnTo>
                    <a:lnTo>
                      <a:pt x="3" y="447"/>
                    </a:lnTo>
                    <a:lnTo>
                      <a:pt x="0" y="473"/>
                    </a:lnTo>
                    <a:lnTo>
                      <a:pt x="0" y="497"/>
                    </a:lnTo>
                    <a:lnTo>
                      <a:pt x="0" y="523"/>
                    </a:lnTo>
                    <a:lnTo>
                      <a:pt x="3" y="549"/>
                    </a:lnTo>
                    <a:lnTo>
                      <a:pt x="6" y="573"/>
                    </a:lnTo>
                    <a:lnTo>
                      <a:pt x="9" y="599"/>
                    </a:lnTo>
                    <a:lnTo>
                      <a:pt x="15" y="623"/>
                    </a:lnTo>
                    <a:lnTo>
                      <a:pt x="21" y="646"/>
                    </a:lnTo>
                    <a:lnTo>
                      <a:pt x="29" y="670"/>
                    </a:lnTo>
                    <a:lnTo>
                      <a:pt x="38" y="692"/>
                    </a:lnTo>
                    <a:lnTo>
                      <a:pt x="48" y="714"/>
                    </a:lnTo>
                    <a:lnTo>
                      <a:pt x="58" y="735"/>
                    </a:lnTo>
                    <a:lnTo>
                      <a:pt x="69" y="757"/>
                    </a:lnTo>
                    <a:lnTo>
                      <a:pt x="82" y="777"/>
                    </a:lnTo>
                    <a:lnTo>
                      <a:pt x="109" y="815"/>
                    </a:lnTo>
                    <a:lnTo>
                      <a:pt x="140" y="850"/>
                    </a:lnTo>
                    <a:lnTo>
                      <a:pt x="176" y="883"/>
                    </a:lnTo>
                    <a:lnTo>
                      <a:pt x="213" y="911"/>
                    </a:lnTo>
                    <a:lnTo>
                      <a:pt x="251" y="937"/>
                    </a:lnTo>
                    <a:lnTo>
                      <a:pt x="295" y="957"/>
                    </a:lnTo>
                    <a:lnTo>
                      <a:pt x="338" y="974"/>
                    </a:lnTo>
                    <a:lnTo>
                      <a:pt x="384" y="987"/>
                    </a:lnTo>
                    <a:lnTo>
                      <a:pt x="432" y="995"/>
                    </a:lnTo>
                    <a:lnTo>
                      <a:pt x="457" y="996"/>
                    </a:lnTo>
                    <a:lnTo>
                      <a:pt x="481" y="996"/>
                    </a:lnTo>
                    <a:lnTo>
                      <a:pt x="506" y="996"/>
                    </a:lnTo>
                    <a:lnTo>
                      <a:pt x="531" y="995"/>
                    </a:lnTo>
                    <a:lnTo>
                      <a:pt x="579" y="987"/>
                    </a:lnTo>
                    <a:lnTo>
                      <a:pt x="625" y="974"/>
                    </a:lnTo>
                    <a:lnTo>
                      <a:pt x="668" y="957"/>
                    </a:lnTo>
                    <a:lnTo>
                      <a:pt x="712" y="937"/>
                    </a:lnTo>
                    <a:lnTo>
                      <a:pt x="750" y="911"/>
                    </a:lnTo>
                    <a:lnTo>
                      <a:pt x="787" y="883"/>
                    </a:lnTo>
                    <a:lnTo>
                      <a:pt x="823" y="850"/>
                    </a:lnTo>
                    <a:lnTo>
                      <a:pt x="854" y="815"/>
                    </a:lnTo>
                    <a:lnTo>
                      <a:pt x="881" y="777"/>
                    </a:lnTo>
                    <a:lnTo>
                      <a:pt x="894" y="757"/>
                    </a:lnTo>
                    <a:lnTo>
                      <a:pt x="905" y="735"/>
                    </a:lnTo>
                    <a:lnTo>
                      <a:pt x="915" y="714"/>
                    </a:lnTo>
                    <a:lnTo>
                      <a:pt x="925" y="692"/>
                    </a:lnTo>
                    <a:lnTo>
                      <a:pt x="934" y="670"/>
                    </a:lnTo>
                    <a:lnTo>
                      <a:pt x="942" y="646"/>
                    </a:lnTo>
                    <a:lnTo>
                      <a:pt x="948" y="623"/>
                    </a:lnTo>
                    <a:lnTo>
                      <a:pt x="954" y="599"/>
                    </a:lnTo>
                    <a:lnTo>
                      <a:pt x="957" y="573"/>
                    </a:lnTo>
                    <a:lnTo>
                      <a:pt x="960" y="549"/>
                    </a:lnTo>
                    <a:lnTo>
                      <a:pt x="963" y="523"/>
                    </a:lnTo>
                    <a:lnTo>
                      <a:pt x="963" y="497"/>
                    </a:lnTo>
                    <a:lnTo>
                      <a:pt x="963" y="473"/>
                    </a:lnTo>
                    <a:lnTo>
                      <a:pt x="960" y="447"/>
                    </a:lnTo>
                    <a:lnTo>
                      <a:pt x="957" y="423"/>
                    </a:lnTo>
                    <a:lnTo>
                      <a:pt x="954" y="397"/>
                    </a:lnTo>
                    <a:lnTo>
                      <a:pt x="948" y="373"/>
                    </a:lnTo>
                    <a:lnTo>
                      <a:pt x="942" y="351"/>
                    </a:lnTo>
                    <a:lnTo>
                      <a:pt x="934" y="327"/>
                    </a:lnTo>
                    <a:lnTo>
                      <a:pt x="925" y="304"/>
                    </a:lnTo>
                    <a:lnTo>
                      <a:pt x="915" y="282"/>
                    </a:lnTo>
                    <a:lnTo>
                      <a:pt x="905" y="262"/>
                    </a:lnTo>
                    <a:lnTo>
                      <a:pt x="894" y="239"/>
                    </a:lnTo>
                    <a:lnTo>
                      <a:pt x="881" y="219"/>
                    </a:lnTo>
                    <a:lnTo>
                      <a:pt x="854" y="182"/>
                    </a:lnTo>
                    <a:lnTo>
                      <a:pt x="823" y="147"/>
                    </a:lnTo>
                    <a:lnTo>
                      <a:pt x="787" y="113"/>
                    </a:lnTo>
                    <a:lnTo>
                      <a:pt x="750" y="85"/>
                    </a:lnTo>
                    <a:lnTo>
                      <a:pt x="712" y="59"/>
                    </a:lnTo>
                    <a:lnTo>
                      <a:pt x="668" y="39"/>
                    </a:lnTo>
                    <a:lnTo>
                      <a:pt x="625" y="22"/>
                    </a:lnTo>
                    <a:lnTo>
                      <a:pt x="579" y="9"/>
                    </a:lnTo>
                    <a:lnTo>
                      <a:pt x="531" y="2"/>
                    </a:lnTo>
                    <a:lnTo>
                      <a:pt x="506" y="0"/>
                    </a:lnTo>
                    <a:lnTo>
                      <a:pt x="481" y="0"/>
                    </a:lnTo>
                    <a:close/>
                  </a:path>
                </a:pathLst>
              </a:custGeom>
              <a:solidFill>
                <a:srgbClr val="FFD200"/>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endParaRPr lang="en-US" sz="1200" b="1">
                  <a:latin typeface="+mn-lt"/>
                </a:endParaRPr>
              </a:p>
              <a:p>
                <a:pPr algn="ctr">
                  <a:defRPr/>
                </a:pPr>
                <a:r>
                  <a:rPr lang="en-US" sz="1400">
                    <a:latin typeface="+mn-lt"/>
                  </a:rPr>
                  <a:t>Admitting</a:t>
                </a:r>
              </a:p>
            </p:txBody>
          </p:sp>
        </p:grpSp>
        <p:grpSp>
          <p:nvGrpSpPr>
            <p:cNvPr id="36" name="Group 487"/>
            <p:cNvGrpSpPr>
              <a:grpSpLocks/>
            </p:cNvGrpSpPr>
            <p:nvPr/>
          </p:nvGrpSpPr>
          <p:grpSpPr bwMode="auto">
            <a:xfrm>
              <a:off x="770" y="2295"/>
              <a:ext cx="756" cy="566"/>
              <a:chOff x="770" y="2295"/>
              <a:chExt cx="756" cy="566"/>
            </a:xfrm>
          </p:grpSpPr>
          <p:sp>
            <p:nvSpPr>
              <p:cNvPr id="184" name="Freeform 345"/>
              <p:cNvSpPr>
                <a:spLocks/>
              </p:cNvSpPr>
              <p:nvPr/>
            </p:nvSpPr>
            <p:spPr bwMode="auto">
              <a:xfrm>
                <a:off x="997" y="2295"/>
                <a:ext cx="93" cy="68"/>
              </a:xfrm>
              <a:custGeom>
                <a:avLst/>
                <a:gdLst/>
                <a:ahLst/>
                <a:cxnLst>
                  <a:cxn ang="0">
                    <a:pos x="24" y="135"/>
                  </a:cxn>
                  <a:cxn ang="0">
                    <a:pos x="0" y="135"/>
                  </a:cxn>
                  <a:cxn ang="0">
                    <a:pos x="159" y="2"/>
                  </a:cxn>
                  <a:cxn ang="0">
                    <a:pos x="180" y="0"/>
                  </a:cxn>
                  <a:cxn ang="0">
                    <a:pos x="24" y="135"/>
                  </a:cxn>
                </a:cxnLst>
                <a:rect l="0" t="0" r="r" b="b"/>
                <a:pathLst>
                  <a:path w="180" h="135">
                    <a:moveTo>
                      <a:pt x="24" y="135"/>
                    </a:moveTo>
                    <a:lnTo>
                      <a:pt x="0" y="135"/>
                    </a:lnTo>
                    <a:lnTo>
                      <a:pt x="159" y="2"/>
                    </a:lnTo>
                    <a:lnTo>
                      <a:pt x="180" y="0"/>
                    </a:lnTo>
                    <a:lnTo>
                      <a:pt x="24" y="135"/>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185" name="Freeform 346"/>
              <p:cNvSpPr>
                <a:spLocks/>
              </p:cNvSpPr>
              <p:nvPr/>
            </p:nvSpPr>
            <p:spPr bwMode="auto">
              <a:xfrm>
                <a:off x="1007" y="2295"/>
                <a:ext cx="82" cy="68"/>
              </a:xfrm>
              <a:custGeom>
                <a:avLst/>
                <a:gdLst/>
                <a:ahLst/>
                <a:cxnLst>
                  <a:cxn ang="0">
                    <a:pos x="7" y="135"/>
                  </a:cxn>
                  <a:cxn ang="0">
                    <a:pos x="0" y="135"/>
                  </a:cxn>
                  <a:cxn ang="0">
                    <a:pos x="157" y="0"/>
                  </a:cxn>
                  <a:cxn ang="0">
                    <a:pos x="163" y="0"/>
                  </a:cxn>
                  <a:cxn ang="0">
                    <a:pos x="7" y="135"/>
                  </a:cxn>
                </a:cxnLst>
                <a:rect l="0" t="0" r="r" b="b"/>
                <a:pathLst>
                  <a:path w="163" h="135">
                    <a:moveTo>
                      <a:pt x="7" y="135"/>
                    </a:moveTo>
                    <a:lnTo>
                      <a:pt x="0" y="135"/>
                    </a:lnTo>
                    <a:lnTo>
                      <a:pt x="157" y="0"/>
                    </a:lnTo>
                    <a:lnTo>
                      <a:pt x="163" y="0"/>
                    </a:lnTo>
                    <a:lnTo>
                      <a:pt x="7" y="135"/>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186" name="Freeform 347"/>
              <p:cNvSpPr>
                <a:spLocks/>
              </p:cNvSpPr>
              <p:nvPr/>
            </p:nvSpPr>
            <p:spPr bwMode="auto">
              <a:xfrm>
                <a:off x="1003" y="2295"/>
                <a:ext cx="80" cy="68"/>
              </a:xfrm>
              <a:custGeom>
                <a:avLst/>
                <a:gdLst/>
                <a:ahLst/>
                <a:cxnLst>
                  <a:cxn ang="0">
                    <a:pos x="10" y="135"/>
                  </a:cxn>
                  <a:cxn ang="0">
                    <a:pos x="0" y="135"/>
                  </a:cxn>
                  <a:cxn ang="0">
                    <a:pos x="159" y="2"/>
                  </a:cxn>
                  <a:cxn ang="0">
                    <a:pos x="167" y="0"/>
                  </a:cxn>
                  <a:cxn ang="0">
                    <a:pos x="10" y="135"/>
                  </a:cxn>
                </a:cxnLst>
                <a:rect l="0" t="0" r="r" b="b"/>
                <a:pathLst>
                  <a:path w="167" h="135">
                    <a:moveTo>
                      <a:pt x="10" y="135"/>
                    </a:moveTo>
                    <a:lnTo>
                      <a:pt x="0" y="135"/>
                    </a:lnTo>
                    <a:lnTo>
                      <a:pt x="159" y="2"/>
                    </a:lnTo>
                    <a:lnTo>
                      <a:pt x="167" y="0"/>
                    </a:lnTo>
                    <a:lnTo>
                      <a:pt x="10" y="135"/>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187" name="Freeform 348"/>
              <p:cNvSpPr>
                <a:spLocks/>
              </p:cNvSpPr>
              <p:nvPr/>
            </p:nvSpPr>
            <p:spPr bwMode="auto">
              <a:xfrm>
                <a:off x="997" y="2296"/>
                <a:ext cx="83" cy="67"/>
              </a:xfrm>
              <a:custGeom>
                <a:avLst/>
                <a:gdLst/>
                <a:ahLst/>
                <a:cxnLst>
                  <a:cxn ang="0">
                    <a:pos x="7" y="133"/>
                  </a:cxn>
                  <a:cxn ang="0">
                    <a:pos x="0" y="133"/>
                  </a:cxn>
                  <a:cxn ang="0">
                    <a:pos x="159" y="0"/>
                  </a:cxn>
                  <a:cxn ang="0">
                    <a:pos x="166" y="0"/>
                  </a:cxn>
                  <a:cxn ang="0">
                    <a:pos x="7" y="133"/>
                  </a:cxn>
                </a:cxnLst>
                <a:rect l="0" t="0" r="r" b="b"/>
                <a:pathLst>
                  <a:path w="166" h="133">
                    <a:moveTo>
                      <a:pt x="7" y="133"/>
                    </a:moveTo>
                    <a:lnTo>
                      <a:pt x="0" y="133"/>
                    </a:lnTo>
                    <a:lnTo>
                      <a:pt x="159" y="0"/>
                    </a:lnTo>
                    <a:lnTo>
                      <a:pt x="166" y="0"/>
                    </a:lnTo>
                    <a:lnTo>
                      <a:pt x="7" y="133"/>
                    </a:lnTo>
                    <a:close/>
                  </a:path>
                </a:pathLst>
              </a:custGeom>
              <a:solidFill>
                <a:srgbClr val="98983C"/>
              </a:solidFill>
              <a:ln w="9525">
                <a:noFill/>
                <a:round/>
                <a:headEnd/>
                <a:tailEnd/>
              </a:ln>
            </p:spPr>
            <p:txBody>
              <a:bodyPr/>
              <a:lstStyle/>
              <a:p>
                <a:pPr algn="ctr">
                  <a:defRPr/>
                </a:pPr>
                <a:endParaRPr lang="en-US" b="1">
                  <a:latin typeface="+mn-lt"/>
                </a:endParaRPr>
              </a:p>
            </p:txBody>
          </p:sp>
          <p:sp>
            <p:nvSpPr>
              <p:cNvPr id="188" name="Freeform 349"/>
              <p:cNvSpPr>
                <a:spLocks/>
              </p:cNvSpPr>
              <p:nvPr/>
            </p:nvSpPr>
            <p:spPr bwMode="auto">
              <a:xfrm>
                <a:off x="984" y="2296"/>
                <a:ext cx="93" cy="68"/>
              </a:xfrm>
              <a:custGeom>
                <a:avLst/>
                <a:gdLst/>
                <a:ahLst/>
                <a:cxnLst>
                  <a:cxn ang="0">
                    <a:pos x="25" y="133"/>
                  </a:cxn>
                  <a:cxn ang="0">
                    <a:pos x="0" y="135"/>
                  </a:cxn>
                  <a:cxn ang="0">
                    <a:pos x="161" y="2"/>
                  </a:cxn>
                  <a:cxn ang="0">
                    <a:pos x="184" y="0"/>
                  </a:cxn>
                  <a:cxn ang="0">
                    <a:pos x="25" y="133"/>
                  </a:cxn>
                </a:cxnLst>
                <a:rect l="0" t="0" r="r" b="b"/>
                <a:pathLst>
                  <a:path w="184" h="135">
                    <a:moveTo>
                      <a:pt x="25" y="133"/>
                    </a:moveTo>
                    <a:lnTo>
                      <a:pt x="0" y="135"/>
                    </a:lnTo>
                    <a:lnTo>
                      <a:pt x="161" y="2"/>
                    </a:lnTo>
                    <a:lnTo>
                      <a:pt x="184" y="0"/>
                    </a:lnTo>
                    <a:lnTo>
                      <a:pt x="25" y="133"/>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189" name="Freeform 350"/>
              <p:cNvSpPr>
                <a:spLocks/>
              </p:cNvSpPr>
              <p:nvPr/>
            </p:nvSpPr>
            <p:spPr bwMode="auto">
              <a:xfrm>
                <a:off x="996" y="2296"/>
                <a:ext cx="82" cy="68"/>
              </a:xfrm>
              <a:custGeom>
                <a:avLst/>
                <a:gdLst/>
                <a:ahLst/>
                <a:cxnLst>
                  <a:cxn ang="0">
                    <a:pos x="6" y="133"/>
                  </a:cxn>
                  <a:cxn ang="0">
                    <a:pos x="0" y="135"/>
                  </a:cxn>
                  <a:cxn ang="0">
                    <a:pos x="159" y="0"/>
                  </a:cxn>
                  <a:cxn ang="0">
                    <a:pos x="165" y="0"/>
                  </a:cxn>
                  <a:cxn ang="0">
                    <a:pos x="6" y="133"/>
                  </a:cxn>
                </a:cxnLst>
                <a:rect l="0" t="0" r="r" b="b"/>
                <a:pathLst>
                  <a:path w="165" h="135">
                    <a:moveTo>
                      <a:pt x="6" y="133"/>
                    </a:moveTo>
                    <a:lnTo>
                      <a:pt x="0" y="135"/>
                    </a:lnTo>
                    <a:lnTo>
                      <a:pt x="159" y="0"/>
                    </a:lnTo>
                    <a:lnTo>
                      <a:pt x="165" y="0"/>
                    </a:lnTo>
                    <a:lnTo>
                      <a:pt x="6" y="133"/>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190" name="Freeform 351"/>
              <p:cNvSpPr>
                <a:spLocks/>
              </p:cNvSpPr>
              <p:nvPr/>
            </p:nvSpPr>
            <p:spPr bwMode="auto">
              <a:xfrm>
                <a:off x="993" y="2296"/>
                <a:ext cx="82" cy="68"/>
              </a:xfrm>
              <a:custGeom>
                <a:avLst/>
                <a:gdLst/>
                <a:ahLst/>
                <a:cxnLst>
                  <a:cxn ang="0">
                    <a:pos x="7" y="135"/>
                  </a:cxn>
                  <a:cxn ang="0">
                    <a:pos x="0" y="135"/>
                  </a:cxn>
                  <a:cxn ang="0">
                    <a:pos x="161" y="0"/>
                  </a:cxn>
                  <a:cxn ang="0">
                    <a:pos x="166" y="0"/>
                  </a:cxn>
                  <a:cxn ang="0">
                    <a:pos x="7" y="135"/>
                  </a:cxn>
                </a:cxnLst>
                <a:rect l="0" t="0" r="r" b="b"/>
                <a:pathLst>
                  <a:path w="166" h="135">
                    <a:moveTo>
                      <a:pt x="7" y="135"/>
                    </a:moveTo>
                    <a:lnTo>
                      <a:pt x="0" y="135"/>
                    </a:lnTo>
                    <a:lnTo>
                      <a:pt x="161" y="0"/>
                    </a:lnTo>
                    <a:lnTo>
                      <a:pt x="166" y="0"/>
                    </a:lnTo>
                    <a:lnTo>
                      <a:pt x="7" y="135"/>
                    </a:lnTo>
                    <a:close/>
                  </a:path>
                </a:pathLst>
              </a:custGeom>
              <a:solidFill>
                <a:srgbClr val="9B9B3D"/>
              </a:solidFill>
              <a:ln w="9525">
                <a:noFill/>
                <a:round/>
                <a:headEnd/>
                <a:tailEnd/>
              </a:ln>
            </p:spPr>
            <p:txBody>
              <a:bodyPr/>
              <a:lstStyle/>
              <a:p>
                <a:pPr algn="ctr">
                  <a:defRPr/>
                </a:pPr>
                <a:endParaRPr lang="en-US" b="1">
                  <a:latin typeface="+mn-lt"/>
                </a:endParaRPr>
              </a:p>
            </p:txBody>
          </p:sp>
          <p:sp>
            <p:nvSpPr>
              <p:cNvPr id="191" name="Freeform 352"/>
              <p:cNvSpPr>
                <a:spLocks/>
              </p:cNvSpPr>
              <p:nvPr/>
            </p:nvSpPr>
            <p:spPr bwMode="auto">
              <a:xfrm>
                <a:off x="990" y="2296"/>
                <a:ext cx="80" cy="68"/>
              </a:xfrm>
              <a:custGeom>
                <a:avLst/>
                <a:gdLst/>
                <a:ahLst/>
                <a:cxnLst>
                  <a:cxn ang="0">
                    <a:pos x="6" y="135"/>
                  </a:cxn>
                  <a:cxn ang="0">
                    <a:pos x="0" y="135"/>
                  </a:cxn>
                  <a:cxn ang="0">
                    <a:pos x="161" y="0"/>
                  </a:cxn>
                  <a:cxn ang="0">
                    <a:pos x="167" y="0"/>
                  </a:cxn>
                  <a:cxn ang="0">
                    <a:pos x="6" y="135"/>
                  </a:cxn>
                </a:cxnLst>
                <a:rect l="0" t="0" r="r" b="b"/>
                <a:pathLst>
                  <a:path w="167" h="135">
                    <a:moveTo>
                      <a:pt x="6" y="135"/>
                    </a:moveTo>
                    <a:lnTo>
                      <a:pt x="0" y="135"/>
                    </a:lnTo>
                    <a:lnTo>
                      <a:pt x="161" y="0"/>
                    </a:lnTo>
                    <a:lnTo>
                      <a:pt x="167" y="0"/>
                    </a:lnTo>
                    <a:lnTo>
                      <a:pt x="6" y="135"/>
                    </a:lnTo>
                    <a:close/>
                  </a:path>
                </a:pathLst>
              </a:custGeom>
              <a:solidFill>
                <a:srgbClr val="9C9C3E"/>
              </a:solidFill>
              <a:ln w="9525">
                <a:noFill/>
                <a:round/>
                <a:headEnd/>
                <a:tailEnd/>
              </a:ln>
            </p:spPr>
            <p:txBody>
              <a:bodyPr/>
              <a:lstStyle/>
              <a:p>
                <a:pPr algn="ctr">
                  <a:defRPr/>
                </a:pPr>
                <a:endParaRPr lang="en-US" b="1">
                  <a:latin typeface="+mn-lt"/>
                </a:endParaRPr>
              </a:p>
            </p:txBody>
          </p:sp>
          <p:sp>
            <p:nvSpPr>
              <p:cNvPr id="192" name="Freeform 353"/>
              <p:cNvSpPr>
                <a:spLocks/>
              </p:cNvSpPr>
              <p:nvPr/>
            </p:nvSpPr>
            <p:spPr bwMode="auto">
              <a:xfrm>
                <a:off x="984" y="2296"/>
                <a:ext cx="84" cy="68"/>
              </a:xfrm>
              <a:custGeom>
                <a:avLst/>
                <a:gdLst/>
                <a:ahLst/>
                <a:cxnLst>
                  <a:cxn ang="0">
                    <a:pos x="6" y="135"/>
                  </a:cxn>
                  <a:cxn ang="0">
                    <a:pos x="0" y="135"/>
                  </a:cxn>
                  <a:cxn ang="0">
                    <a:pos x="161" y="2"/>
                  </a:cxn>
                  <a:cxn ang="0">
                    <a:pos x="167" y="0"/>
                  </a:cxn>
                  <a:cxn ang="0">
                    <a:pos x="6" y="135"/>
                  </a:cxn>
                </a:cxnLst>
                <a:rect l="0" t="0" r="r" b="b"/>
                <a:pathLst>
                  <a:path w="167" h="135">
                    <a:moveTo>
                      <a:pt x="6" y="135"/>
                    </a:moveTo>
                    <a:lnTo>
                      <a:pt x="0" y="135"/>
                    </a:lnTo>
                    <a:lnTo>
                      <a:pt x="161" y="2"/>
                    </a:lnTo>
                    <a:lnTo>
                      <a:pt x="167" y="0"/>
                    </a:lnTo>
                    <a:lnTo>
                      <a:pt x="6" y="135"/>
                    </a:lnTo>
                    <a:close/>
                  </a:path>
                </a:pathLst>
              </a:custGeom>
              <a:solidFill>
                <a:srgbClr val="9D9D3E"/>
              </a:solidFill>
              <a:ln w="9525">
                <a:noFill/>
                <a:round/>
                <a:headEnd/>
                <a:tailEnd/>
              </a:ln>
            </p:spPr>
            <p:txBody>
              <a:bodyPr/>
              <a:lstStyle/>
              <a:p>
                <a:pPr algn="ctr">
                  <a:defRPr/>
                </a:pPr>
                <a:endParaRPr lang="en-US" b="1">
                  <a:latin typeface="+mn-lt"/>
                </a:endParaRPr>
              </a:p>
            </p:txBody>
          </p:sp>
          <p:sp>
            <p:nvSpPr>
              <p:cNvPr id="193" name="Freeform 354"/>
              <p:cNvSpPr>
                <a:spLocks/>
              </p:cNvSpPr>
              <p:nvPr/>
            </p:nvSpPr>
            <p:spPr bwMode="auto">
              <a:xfrm>
                <a:off x="963" y="2297"/>
                <a:ext cx="104" cy="70"/>
              </a:xfrm>
              <a:custGeom>
                <a:avLst/>
                <a:gdLst/>
                <a:ahLst/>
                <a:cxnLst>
                  <a:cxn ang="0">
                    <a:pos x="48" y="133"/>
                  </a:cxn>
                  <a:cxn ang="0">
                    <a:pos x="0" y="141"/>
                  </a:cxn>
                  <a:cxn ang="0">
                    <a:pos x="165" y="5"/>
                  </a:cxn>
                  <a:cxn ang="0">
                    <a:pos x="209" y="0"/>
                  </a:cxn>
                  <a:cxn ang="0">
                    <a:pos x="48" y="133"/>
                  </a:cxn>
                </a:cxnLst>
                <a:rect l="0" t="0" r="r" b="b"/>
                <a:pathLst>
                  <a:path w="209" h="141">
                    <a:moveTo>
                      <a:pt x="48" y="133"/>
                    </a:moveTo>
                    <a:lnTo>
                      <a:pt x="0" y="141"/>
                    </a:lnTo>
                    <a:lnTo>
                      <a:pt x="165" y="5"/>
                    </a:lnTo>
                    <a:lnTo>
                      <a:pt x="209" y="0"/>
                    </a:lnTo>
                    <a:lnTo>
                      <a:pt x="48" y="133"/>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194" name="Freeform 355"/>
              <p:cNvSpPr>
                <a:spLocks/>
              </p:cNvSpPr>
              <p:nvPr/>
            </p:nvSpPr>
            <p:spPr bwMode="auto">
              <a:xfrm>
                <a:off x="983" y="2297"/>
                <a:ext cx="84" cy="68"/>
              </a:xfrm>
              <a:custGeom>
                <a:avLst/>
                <a:gdLst/>
                <a:ahLst/>
                <a:cxnLst>
                  <a:cxn ang="0">
                    <a:pos x="8" y="133"/>
                  </a:cxn>
                  <a:cxn ang="0">
                    <a:pos x="0" y="135"/>
                  </a:cxn>
                  <a:cxn ang="0">
                    <a:pos x="162" y="0"/>
                  </a:cxn>
                  <a:cxn ang="0">
                    <a:pos x="169" y="0"/>
                  </a:cxn>
                  <a:cxn ang="0">
                    <a:pos x="8" y="133"/>
                  </a:cxn>
                </a:cxnLst>
                <a:rect l="0" t="0" r="r" b="b"/>
                <a:pathLst>
                  <a:path w="169" h="135">
                    <a:moveTo>
                      <a:pt x="8" y="133"/>
                    </a:moveTo>
                    <a:lnTo>
                      <a:pt x="0" y="135"/>
                    </a:lnTo>
                    <a:lnTo>
                      <a:pt x="162" y="0"/>
                    </a:lnTo>
                    <a:lnTo>
                      <a:pt x="169" y="0"/>
                    </a:lnTo>
                    <a:lnTo>
                      <a:pt x="8" y="133"/>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195" name="Freeform 356"/>
              <p:cNvSpPr>
                <a:spLocks/>
              </p:cNvSpPr>
              <p:nvPr/>
            </p:nvSpPr>
            <p:spPr bwMode="auto">
              <a:xfrm>
                <a:off x="979" y="2297"/>
                <a:ext cx="85" cy="69"/>
              </a:xfrm>
              <a:custGeom>
                <a:avLst/>
                <a:gdLst/>
                <a:ahLst/>
                <a:cxnLst>
                  <a:cxn ang="0">
                    <a:pos x="7" y="135"/>
                  </a:cxn>
                  <a:cxn ang="0">
                    <a:pos x="0" y="137"/>
                  </a:cxn>
                  <a:cxn ang="0">
                    <a:pos x="162" y="2"/>
                  </a:cxn>
                  <a:cxn ang="0">
                    <a:pos x="169" y="0"/>
                  </a:cxn>
                  <a:cxn ang="0">
                    <a:pos x="7" y="135"/>
                  </a:cxn>
                </a:cxnLst>
                <a:rect l="0" t="0" r="r" b="b"/>
                <a:pathLst>
                  <a:path w="169" h="137">
                    <a:moveTo>
                      <a:pt x="7" y="135"/>
                    </a:moveTo>
                    <a:lnTo>
                      <a:pt x="0" y="137"/>
                    </a:lnTo>
                    <a:lnTo>
                      <a:pt x="162" y="2"/>
                    </a:lnTo>
                    <a:lnTo>
                      <a:pt x="169" y="0"/>
                    </a:lnTo>
                    <a:lnTo>
                      <a:pt x="7" y="135"/>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196" name="Freeform 357"/>
              <p:cNvSpPr>
                <a:spLocks/>
              </p:cNvSpPr>
              <p:nvPr/>
            </p:nvSpPr>
            <p:spPr bwMode="auto">
              <a:xfrm>
                <a:off x="975" y="2298"/>
                <a:ext cx="80" cy="68"/>
              </a:xfrm>
              <a:custGeom>
                <a:avLst/>
                <a:gdLst/>
                <a:ahLst/>
                <a:cxnLst>
                  <a:cxn ang="0">
                    <a:pos x="8" y="135"/>
                  </a:cxn>
                  <a:cxn ang="0">
                    <a:pos x="0" y="135"/>
                  </a:cxn>
                  <a:cxn ang="0">
                    <a:pos x="162" y="0"/>
                  </a:cxn>
                  <a:cxn ang="0">
                    <a:pos x="170" y="0"/>
                  </a:cxn>
                  <a:cxn ang="0">
                    <a:pos x="8" y="135"/>
                  </a:cxn>
                </a:cxnLst>
                <a:rect l="0" t="0" r="r" b="b"/>
                <a:pathLst>
                  <a:path w="170" h="135">
                    <a:moveTo>
                      <a:pt x="8" y="135"/>
                    </a:moveTo>
                    <a:lnTo>
                      <a:pt x="0" y="135"/>
                    </a:lnTo>
                    <a:lnTo>
                      <a:pt x="162" y="0"/>
                    </a:lnTo>
                    <a:lnTo>
                      <a:pt x="170" y="0"/>
                    </a:lnTo>
                    <a:lnTo>
                      <a:pt x="8" y="135"/>
                    </a:lnTo>
                    <a:close/>
                  </a:path>
                </a:pathLst>
              </a:custGeom>
              <a:solidFill>
                <a:srgbClr val="9F9F3F"/>
              </a:solidFill>
              <a:ln w="9525">
                <a:noFill/>
                <a:round/>
                <a:headEnd/>
                <a:tailEnd/>
              </a:ln>
            </p:spPr>
            <p:txBody>
              <a:bodyPr/>
              <a:lstStyle/>
              <a:p>
                <a:pPr algn="ctr">
                  <a:defRPr/>
                </a:pPr>
                <a:endParaRPr lang="en-US" b="1">
                  <a:latin typeface="+mn-lt"/>
                </a:endParaRPr>
              </a:p>
            </p:txBody>
          </p:sp>
          <p:sp>
            <p:nvSpPr>
              <p:cNvPr id="197" name="Freeform 358"/>
              <p:cNvSpPr>
                <a:spLocks/>
              </p:cNvSpPr>
              <p:nvPr/>
            </p:nvSpPr>
            <p:spPr bwMode="auto">
              <a:xfrm>
                <a:off x="970" y="2298"/>
                <a:ext cx="86" cy="68"/>
              </a:xfrm>
              <a:custGeom>
                <a:avLst/>
                <a:gdLst/>
                <a:ahLst/>
                <a:cxnLst>
                  <a:cxn ang="0">
                    <a:pos x="9" y="135"/>
                  </a:cxn>
                  <a:cxn ang="0">
                    <a:pos x="0" y="137"/>
                  </a:cxn>
                  <a:cxn ang="0">
                    <a:pos x="165" y="1"/>
                  </a:cxn>
                  <a:cxn ang="0">
                    <a:pos x="171" y="0"/>
                  </a:cxn>
                  <a:cxn ang="0">
                    <a:pos x="9" y="135"/>
                  </a:cxn>
                </a:cxnLst>
                <a:rect l="0" t="0" r="r" b="b"/>
                <a:pathLst>
                  <a:path w="171" h="137">
                    <a:moveTo>
                      <a:pt x="9" y="135"/>
                    </a:moveTo>
                    <a:lnTo>
                      <a:pt x="0" y="137"/>
                    </a:lnTo>
                    <a:lnTo>
                      <a:pt x="165" y="1"/>
                    </a:lnTo>
                    <a:lnTo>
                      <a:pt x="171" y="0"/>
                    </a:lnTo>
                    <a:lnTo>
                      <a:pt x="9" y="135"/>
                    </a:lnTo>
                    <a:close/>
                  </a:path>
                </a:pathLst>
              </a:custGeom>
              <a:solidFill>
                <a:srgbClr val="A0A03F"/>
              </a:solidFill>
              <a:ln w="9525">
                <a:noFill/>
                <a:round/>
                <a:headEnd/>
                <a:tailEnd/>
              </a:ln>
            </p:spPr>
            <p:txBody>
              <a:bodyPr/>
              <a:lstStyle/>
              <a:p>
                <a:pPr algn="ctr">
                  <a:defRPr/>
                </a:pPr>
                <a:endParaRPr lang="en-US" b="1">
                  <a:latin typeface="+mn-lt"/>
                </a:endParaRPr>
              </a:p>
            </p:txBody>
          </p:sp>
          <p:sp>
            <p:nvSpPr>
              <p:cNvPr id="198" name="Freeform 359"/>
              <p:cNvSpPr>
                <a:spLocks/>
              </p:cNvSpPr>
              <p:nvPr/>
            </p:nvSpPr>
            <p:spPr bwMode="auto">
              <a:xfrm>
                <a:off x="966" y="2299"/>
                <a:ext cx="87" cy="68"/>
              </a:xfrm>
              <a:custGeom>
                <a:avLst/>
                <a:gdLst/>
                <a:ahLst/>
                <a:cxnLst>
                  <a:cxn ang="0">
                    <a:pos x="8" y="136"/>
                  </a:cxn>
                  <a:cxn ang="0">
                    <a:pos x="0" y="138"/>
                  </a:cxn>
                  <a:cxn ang="0">
                    <a:pos x="165" y="2"/>
                  </a:cxn>
                  <a:cxn ang="0">
                    <a:pos x="173" y="0"/>
                  </a:cxn>
                  <a:cxn ang="0">
                    <a:pos x="8" y="136"/>
                  </a:cxn>
                </a:cxnLst>
                <a:rect l="0" t="0" r="r" b="b"/>
                <a:pathLst>
                  <a:path w="173" h="138">
                    <a:moveTo>
                      <a:pt x="8" y="136"/>
                    </a:moveTo>
                    <a:lnTo>
                      <a:pt x="0" y="138"/>
                    </a:lnTo>
                    <a:lnTo>
                      <a:pt x="165" y="2"/>
                    </a:lnTo>
                    <a:lnTo>
                      <a:pt x="173" y="0"/>
                    </a:lnTo>
                    <a:lnTo>
                      <a:pt x="8" y="136"/>
                    </a:lnTo>
                    <a:close/>
                  </a:path>
                </a:pathLst>
              </a:custGeom>
              <a:solidFill>
                <a:srgbClr val="A1A140"/>
              </a:solidFill>
              <a:ln w="9525">
                <a:noFill/>
                <a:round/>
                <a:headEnd/>
                <a:tailEnd/>
              </a:ln>
            </p:spPr>
            <p:txBody>
              <a:bodyPr/>
              <a:lstStyle/>
              <a:p>
                <a:pPr algn="ctr">
                  <a:defRPr/>
                </a:pPr>
                <a:endParaRPr lang="en-US" b="1">
                  <a:latin typeface="+mn-lt"/>
                </a:endParaRPr>
              </a:p>
            </p:txBody>
          </p:sp>
          <p:sp>
            <p:nvSpPr>
              <p:cNvPr id="199" name="Freeform 360"/>
              <p:cNvSpPr>
                <a:spLocks/>
              </p:cNvSpPr>
              <p:nvPr/>
            </p:nvSpPr>
            <p:spPr bwMode="auto">
              <a:xfrm>
                <a:off x="963" y="2300"/>
                <a:ext cx="86" cy="67"/>
              </a:xfrm>
              <a:custGeom>
                <a:avLst/>
                <a:gdLst/>
                <a:ahLst/>
                <a:cxnLst>
                  <a:cxn ang="0">
                    <a:pos x="8" y="136"/>
                  </a:cxn>
                  <a:cxn ang="0">
                    <a:pos x="0" y="136"/>
                  </a:cxn>
                  <a:cxn ang="0">
                    <a:pos x="165" y="0"/>
                  </a:cxn>
                  <a:cxn ang="0">
                    <a:pos x="173" y="0"/>
                  </a:cxn>
                  <a:cxn ang="0">
                    <a:pos x="8" y="136"/>
                  </a:cxn>
                </a:cxnLst>
                <a:rect l="0" t="0" r="r" b="b"/>
                <a:pathLst>
                  <a:path w="173" h="136">
                    <a:moveTo>
                      <a:pt x="8" y="136"/>
                    </a:moveTo>
                    <a:lnTo>
                      <a:pt x="0" y="136"/>
                    </a:lnTo>
                    <a:lnTo>
                      <a:pt x="165" y="0"/>
                    </a:lnTo>
                    <a:lnTo>
                      <a:pt x="173" y="0"/>
                    </a:lnTo>
                    <a:lnTo>
                      <a:pt x="8" y="136"/>
                    </a:lnTo>
                    <a:close/>
                  </a:path>
                </a:pathLst>
              </a:custGeom>
              <a:solidFill>
                <a:srgbClr val="A2A240"/>
              </a:solidFill>
              <a:ln w="9525">
                <a:noFill/>
                <a:round/>
                <a:headEnd/>
                <a:tailEnd/>
              </a:ln>
            </p:spPr>
            <p:txBody>
              <a:bodyPr/>
              <a:lstStyle/>
              <a:p>
                <a:pPr algn="ctr">
                  <a:defRPr/>
                </a:pPr>
                <a:endParaRPr lang="en-US" b="1">
                  <a:latin typeface="+mn-lt"/>
                </a:endParaRPr>
              </a:p>
            </p:txBody>
          </p:sp>
          <p:sp>
            <p:nvSpPr>
              <p:cNvPr id="200" name="Freeform 361"/>
              <p:cNvSpPr>
                <a:spLocks/>
              </p:cNvSpPr>
              <p:nvPr/>
            </p:nvSpPr>
            <p:spPr bwMode="auto">
              <a:xfrm>
                <a:off x="939" y="2300"/>
                <a:ext cx="105" cy="72"/>
              </a:xfrm>
              <a:custGeom>
                <a:avLst/>
                <a:gdLst/>
                <a:ahLst/>
                <a:cxnLst>
                  <a:cxn ang="0">
                    <a:pos x="46" y="136"/>
                  </a:cxn>
                  <a:cxn ang="0">
                    <a:pos x="0" y="149"/>
                  </a:cxn>
                  <a:cxn ang="0">
                    <a:pos x="170" y="11"/>
                  </a:cxn>
                  <a:cxn ang="0">
                    <a:pos x="211" y="0"/>
                  </a:cxn>
                  <a:cxn ang="0">
                    <a:pos x="46" y="136"/>
                  </a:cxn>
                </a:cxnLst>
                <a:rect l="0" t="0" r="r" b="b"/>
                <a:pathLst>
                  <a:path w="211" h="149">
                    <a:moveTo>
                      <a:pt x="46" y="136"/>
                    </a:moveTo>
                    <a:lnTo>
                      <a:pt x="0" y="149"/>
                    </a:lnTo>
                    <a:lnTo>
                      <a:pt x="170" y="11"/>
                    </a:lnTo>
                    <a:lnTo>
                      <a:pt x="211" y="0"/>
                    </a:lnTo>
                    <a:lnTo>
                      <a:pt x="46" y="136"/>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201" name="Freeform 362"/>
              <p:cNvSpPr>
                <a:spLocks/>
              </p:cNvSpPr>
              <p:nvPr/>
            </p:nvSpPr>
            <p:spPr bwMode="auto">
              <a:xfrm>
                <a:off x="959" y="2300"/>
                <a:ext cx="86" cy="69"/>
              </a:xfrm>
              <a:custGeom>
                <a:avLst/>
                <a:gdLst/>
                <a:ahLst/>
                <a:cxnLst>
                  <a:cxn ang="0">
                    <a:pos x="8" y="136"/>
                  </a:cxn>
                  <a:cxn ang="0">
                    <a:pos x="0" y="139"/>
                  </a:cxn>
                  <a:cxn ang="0">
                    <a:pos x="167" y="2"/>
                  </a:cxn>
                  <a:cxn ang="0">
                    <a:pos x="173" y="0"/>
                  </a:cxn>
                  <a:cxn ang="0">
                    <a:pos x="8" y="136"/>
                  </a:cxn>
                </a:cxnLst>
                <a:rect l="0" t="0" r="r" b="b"/>
                <a:pathLst>
                  <a:path w="173" h="139">
                    <a:moveTo>
                      <a:pt x="8" y="136"/>
                    </a:moveTo>
                    <a:lnTo>
                      <a:pt x="0" y="139"/>
                    </a:lnTo>
                    <a:lnTo>
                      <a:pt x="167" y="2"/>
                    </a:lnTo>
                    <a:lnTo>
                      <a:pt x="173" y="0"/>
                    </a:lnTo>
                    <a:lnTo>
                      <a:pt x="8" y="136"/>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202" name="Freeform 363"/>
              <p:cNvSpPr>
                <a:spLocks/>
              </p:cNvSpPr>
              <p:nvPr/>
            </p:nvSpPr>
            <p:spPr bwMode="auto">
              <a:xfrm>
                <a:off x="955" y="2301"/>
                <a:ext cx="87" cy="69"/>
              </a:xfrm>
              <a:custGeom>
                <a:avLst/>
                <a:gdLst/>
                <a:ahLst/>
                <a:cxnLst>
                  <a:cxn ang="0">
                    <a:pos x="7" y="137"/>
                  </a:cxn>
                  <a:cxn ang="0">
                    <a:pos x="0" y="139"/>
                  </a:cxn>
                  <a:cxn ang="0">
                    <a:pos x="166" y="2"/>
                  </a:cxn>
                  <a:cxn ang="0">
                    <a:pos x="174" y="0"/>
                  </a:cxn>
                  <a:cxn ang="0">
                    <a:pos x="7" y="137"/>
                  </a:cxn>
                </a:cxnLst>
                <a:rect l="0" t="0" r="r" b="b"/>
                <a:pathLst>
                  <a:path w="174" h="139">
                    <a:moveTo>
                      <a:pt x="7" y="137"/>
                    </a:moveTo>
                    <a:lnTo>
                      <a:pt x="0" y="139"/>
                    </a:lnTo>
                    <a:lnTo>
                      <a:pt x="166" y="2"/>
                    </a:lnTo>
                    <a:lnTo>
                      <a:pt x="174" y="0"/>
                    </a:lnTo>
                    <a:lnTo>
                      <a:pt x="7" y="137"/>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203" name="Freeform 364"/>
              <p:cNvSpPr>
                <a:spLocks/>
              </p:cNvSpPr>
              <p:nvPr/>
            </p:nvSpPr>
            <p:spPr bwMode="auto">
              <a:xfrm>
                <a:off x="951" y="2302"/>
                <a:ext cx="87" cy="69"/>
              </a:xfrm>
              <a:custGeom>
                <a:avLst/>
                <a:gdLst/>
                <a:ahLst/>
                <a:cxnLst>
                  <a:cxn ang="0">
                    <a:pos x="8" y="137"/>
                  </a:cxn>
                  <a:cxn ang="0">
                    <a:pos x="0" y="139"/>
                  </a:cxn>
                  <a:cxn ang="0">
                    <a:pos x="168" y="2"/>
                  </a:cxn>
                  <a:cxn ang="0">
                    <a:pos x="174" y="0"/>
                  </a:cxn>
                  <a:cxn ang="0">
                    <a:pos x="8" y="137"/>
                  </a:cxn>
                </a:cxnLst>
                <a:rect l="0" t="0" r="r" b="b"/>
                <a:pathLst>
                  <a:path w="174" h="139">
                    <a:moveTo>
                      <a:pt x="8" y="137"/>
                    </a:moveTo>
                    <a:lnTo>
                      <a:pt x="0" y="139"/>
                    </a:lnTo>
                    <a:lnTo>
                      <a:pt x="168" y="2"/>
                    </a:lnTo>
                    <a:lnTo>
                      <a:pt x="174" y="0"/>
                    </a:lnTo>
                    <a:lnTo>
                      <a:pt x="8" y="137"/>
                    </a:lnTo>
                    <a:close/>
                  </a:path>
                </a:pathLst>
              </a:custGeom>
              <a:solidFill>
                <a:srgbClr val="A5A541"/>
              </a:solidFill>
              <a:ln w="9525">
                <a:noFill/>
                <a:round/>
                <a:headEnd/>
                <a:tailEnd/>
              </a:ln>
            </p:spPr>
            <p:txBody>
              <a:bodyPr/>
              <a:lstStyle/>
              <a:p>
                <a:pPr algn="ctr">
                  <a:defRPr/>
                </a:pPr>
                <a:endParaRPr lang="en-US" b="1">
                  <a:latin typeface="+mn-lt"/>
                </a:endParaRPr>
              </a:p>
            </p:txBody>
          </p:sp>
          <p:sp>
            <p:nvSpPr>
              <p:cNvPr id="204" name="Freeform 365"/>
              <p:cNvSpPr>
                <a:spLocks/>
              </p:cNvSpPr>
              <p:nvPr/>
            </p:nvSpPr>
            <p:spPr bwMode="auto">
              <a:xfrm>
                <a:off x="947" y="2302"/>
                <a:ext cx="89" cy="70"/>
              </a:xfrm>
              <a:custGeom>
                <a:avLst/>
                <a:gdLst/>
                <a:ahLst/>
                <a:cxnLst>
                  <a:cxn ang="0">
                    <a:pos x="8" y="137"/>
                  </a:cxn>
                  <a:cxn ang="0">
                    <a:pos x="0" y="139"/>
                  </a:cxn>
                  <a:cxn ang="0">
                    <a:pos x="169" y="2"/>
                  </a:cxn>
                  <a:cxn ang="0">
                    <a:pos x="176" y="0"/>
                  </a:cxn>
                  <a:cxn ang="0">
                    <a:pos x="8" y="137"/>
                  </a:cxn>
                </a:cxnLst>
                <a:rect l="0" t="0" r="r" b="b"/>
                <a:pathLst>
                  <a:path w="176" h="139">
                    <a:moveTo>
                      <a:pt x="8" y="137"/>
                    </a:moveTo>
                    <a:lnTo>
                      <a:pt x="0" y="139"/>
                    </a:lnTo>
                    <a:lnTo>
                      <a:pt x="169" y="2"/>
                    </a:lnTo>
                    <a:lnTo>
                      <a:pt x="176" y="0"/>
                    </a:lnTo>
                    <a:lnTo>
                      <a:pt x="8" y="137"/>
                    </a:lnTo>
                    <a:close/>
                  </a:path>
                </a:pathLst>
              </a:custGeom>
              <a:solidFill>
                <a:srgbClr val="A6A642"/>
              </a:solidFill>
              <a:ln w="9525">
                <a:noFill/>
                <a:round/>
                <a:headEnd/>
                <a:tailEnd/>
              </a:ln>
            </p:spPr>
            <p:txBody>
              <a:bodyPr/>
              <a:lstStyle/>
              <a:p>
                <a:pPr algn="ctr">
                  <a:defRPr/>
                </a:pPr>
                <a:endParaRPr lang="en-US" b="1">
                  <a:latin typeface="+mn-lt"/>
                </a:endParaRPr>
              </a:p>
            </p:txBody>
          </p:sp>
          <p:sp>
            <p:nvSpPr>
              <p:cNvPr id="205" name="Freeform 366"/>
              <p:cNvSpPr>
                <a:spLocks/>
              </p:cNvSpPr>
              <p:nvPr/>
            </p:nvSpPr>
            <p:spPr bwMode="auto">
              <a:xfrm>
                <a:off x="943" y="2303"/>
                <a:ext cx="88" cy="69"/>
              </a:xfrm>
              <a:custGeom>
                <a:avLst/>
                <a:gdLst/>
                <a:ahLst/>
                <a:cxnLst>
                  <a:cxn ang="0">
                    <a:pos x="7" y="137"/>
                  </a:cxn>
                  <a:cxn ang="0">
                    <a:pos x="0" y="139"/>
                  </a:cxn>
                  <a:cxn ang="0">
                    <a:pos x="169" y="2"/>
                  </a:cxn>
                  <a:cxn ang="0">
                    <a:pos x="176" y="0"/>
                  </a:cxn>
                  <a:cxn ang="0">
                    <a:pos x="7" y="137"/>
                  </a:cxn>
                </a:cxnLst>
                <a:rect l="0" t="0" r="r" b="b"/>
                <a:pathLst>
                  <a:path w="176" h="139">
                    <a:moveTo>
                      <a:pt x="7" y="137"/>
                    </a:moveTo>
                    <a:lnTo>
                      <a:pt x="0" y="139"/>
                    </a:lnTo>
                    <a:lnTo>
                      <a:pt x="169" y="2"/>
                    </a:lnTo>
                    <a:lnTo>
                      <a:pt x="176" y="0"/>
                    </a:lnTo>
                    <a:lnTo>
                      <a:pt x="7" y="137"/>
                    </a:lnTo>
                    <a:close/>
                  </a:path>
                </a:pathLst>
              </a:custGeom>
              <a:solidFill>
                <a:srgbClr val="A7A742"/>
              </a:solidFill>
              <a:ln w="9525">
                <a:noFill/>
                <a:round/>
                <a:headEnd/>
                <a:tailEnd/>
              </a:ln>
            </p:spPr>
            <p:txBody>
              <a:bodyPr/>
              <a:lstStyle/>
              <a:p>
                <a:pPr algn="ctr">
                  <a:defRPr/>
                </a:pPr>
                <a:endParaRPr lang="en-US" b="1">
                  <a:latin typeface="+mn-lt"/>
                </a:endParaRPr>
              </a:p>
            </p:txBody>
          </p:sp>
          <p:sp>
            <p:nvSpPr>
              <p:cNvPr id="206" name="Freeform 367"/>
              <p:cNvSpPr>
                <a:spLocks/>
              </p:cNvSpPr>
              <p:nvPr/>
            </p:nvSpPr>
            <p:spPr bwMode="auto">
              <a:xfrm>
                <a:off x="939" y="2304"/>
                <a:ext cx="89" cy="68"/>
              </a:xfrm>
              <a:custGeom>
                <a:avLst/>
                <a:gdLst/>
                <a:ahLst/>
                <a:cxnLst>
                  <a:cxn ang="0">
                    <a:pos x="8" y="137"/>
                  </a:cxn>
                  <a:cxn ang="0">
                    <a:pos x="0" y="139"/>
                  </a:cxn>
                  <a:cxn ang="0">
                    <a:pos x="170" y="1"/>
                  </a:cxn>
                  <a:cxn ang="0">
                    <a:pos x="177" y="0"/>
                  </a:cxn>
                  <a:cxn ang="0">
                    <a:pos x="8" y="137"/>
                  </a:cxn>
                </a:cxnLst>
                <a:rect l="0" t="0" r="r" b="b"/>
                <a:pathLst>
                  <a:path w="177" h="139">
                    <a:moveTo>
                      <a:pt x="8" y="137"/>
                    </a:moveTo>
                    <a:lnTo>
                      <a:pt x="0" y="139"/>
                    </a:lnTo>
                    <a:lnTo>
                      <a:pt x="170" y="1"/>
                    </a:lnTo>
                    <a:lnTo>
                      <a:pt x="177" y="0"/>
                    </a:lnTo>
                    <a:lnTo>
                      <a:pt x="8" y="137"/>
                    </a:lnTo>
                    <a:close/>
                  </a:path>
                </a:pathLst>
              </a:custGeom>
              <a:solidFill>
                <a:srgbClr val="A8A843"/>
              </a:solidFill>
              <a:ln w="9525">
                <a:noFill/>
                <a:round/>
                <a:headEnd/>
                <a:tailEnd/>
              </a:ln>
            </p:spPr>
            <p:txBody>
              <a:bodyPr/>
              <a:lstStyle/>
              <a:p>
                <a:pPr algn="ctr">
                  <a:defRPr/>
                </a:pPr>
                <a:endParaRPr lang="en-US" b="1">
                  <a:latin typeface="+mn-lt"/>
                </a:endParaRPr>
              </a:p>
            </p:txBody>
          </p:sp>
          <p:sp>
            <p:nvSpPr>
              <p:cNvPr id="207" name="Freeform 368"/>
              <p:cNvSpPr>
                <a:spLocks/>
              </p:cNvSpPr>
              <p:nvPr/>
            </p:nvSpPr>
            <p:spPr bwMode="auto">
              <a:xfrm>
                <a:off x="918" y="2305"/>
                <a:ext cx="105" cy="77"/>
              </a:xfrm>
              <a:custGeom>
                <a:avLst/>
                <a:gdLst/>
                <a:ahLst/>
                <a:cxnLst>
                  <a:cxn ang="0">
                    <a:pos x="43" y="138"/>
                  </a:cxn>
                  <a:cxn ang="0">
                    <a:pos x="0" y="154"/>
                  </a:cxn>
                  <a:cxn ang="0">
                    <a:pos x="173" y="15"/>
                  </a:cxn>
                  <a:cxn ang="0">
                    <a:pos x="213" y="0"/>
                  </a:cxn>
                  <a:cxn ang="0">
                    <a:pos x="43" y="138"/>
                  </a:cxn>
                </a:cxnLst>
                <a:rect l="0" t="0" r="r" b="b"/>
                <a:pathLst>
                  <a:path w="213" h="154">
                    <a:moveTo>
                      <a:pt x="43" y="138"/>
                    </a:moveTo>
                    <a:lnTo>
                      <a:pt x="0" y="154"/>
                    </a:lnTo>
                    <a:lnTo>
                      <a:pt x="173" y="15"/>
                    </a:lnTo>
                    <a:lnTo>
                      <a:pt x="213" y="0"/>
                    </a:lnTo>
                    <a:lnTo>
                      <a:pt x="43" y="138"/>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208" name="Freeform 369"/>
              <p:cNvSpPr>
                <a:spLocks/>
              </p:cNvSpPr>
              <p:nvPr/>
            </p:nvSpPr>
            <p:spPr bwMode="auto">
              <a:xfrm>
                <a:off x="935" y="2305"/>
                <a:ext cx="93" cy="67"/>
              </a:xfrm>
              <a:custGeom>
                <a:avLst/>
                <a:gdLst/>
                <a:ahLst/>
                <a:cxnLst>
                  <a:cxn ang="0">
                    <a:pos x="9" y="138"/>
                  </a:cxn>
                  <a:cxn ang="0">
                    <a:pos x="0" y="141"/>
                  </a:cxn>
                  <a:cxn ang="0">
                    <a:pos x="171" y="4"/>
                  </a:cxn>
                  <a:cxn ang="0">
                    <a:pos x="179" y="0"/>
                  </a:cxn>
                  <a:cxn ang="0">
                    <a:pos x="9" y="138"/>
                  </a:cxn>
                </a:cxnLst>
                <a:rect l="0" t="0" r="r" b="b"/>
                <a:pathLst>
                  <a:path w="179" h="141">
                    <a:moveTo>
                      <a:pt x="9" y="138"/>
                    </a:moveTo>
                    <a:lnTo>
                      <a:pt x="0" y="141"/>
                    </a:lnTo>
                    <a:lnTo>
                      <a:pt x="171" y="4"/>
                    </a:lnTo>
                    <a:lnTo>
                      <a:pt x="179" y="0"/>
                    </a:lnTo>
                    <a:lnTo>
                      <a:pt x="9" y="138"/>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209" name="Freeform 370"/>
              <p:cNvSpPr>
                <a:spLocks/>
              </p:cNvSpPr>
              <p:nvPr/>
            </p:nvSpPr>
            <p:spPr bwMode="auto">
              <a:xfrm>
                <a:off x="931" y="2307"/>
                <a:ext cx="89" cy="65"/>
              </a:xfrm>
              <a:custGeom>
                <a:avLst/>
                <a:gdLst/>
                <a:ahLst/>
                <a:cxnLst>
                  <a:cxn ang="0">
                    <a:pos x="8" y="137"/>
                  </a:cxn>
                  <a:cxn ang="0">
                    <a:pos x="0" y="141"/>
                  </a:cxn>
                  <a:cxn ang="0">
                    <a:pos x="171" y="4"/>
                  </a:cxn>
                  <a:cxn ang="0">
                    <a:pos x="179" y="0"/>
                  </a:cxn>
                  <a:cxn ang="0">
                    <a:pos x="8" y="137"/>
                  </a:cxn>
                </a:cxnLst>
                <a:rect l="0" t="0" r="r" b="b"/>
                <a:pathLst>
                  <a:path w="179" h="141">
                    <a:moveTo>
                      <a:pt x="8" y="137"/>
                    </a:moveTo>
                    <a:lnTo>
                      <a:pt x="0" y="141"/>
                    </a:lnTo>
                    <a:lnTo>
                      <a:pt x="171" y="4"/>
                    </a:lnTo>
                    <a:lnTo>
                      <a:pt x="179" y="0"/>
                    </a:lnTo>
                    <a:lnTo>
                      <a:pt x="8" y="137"/>
                    </a:lnTo>
                    <a:close/>
                  </a:path>
                </a:pathLst>
              </a:custGeom>
              <a:solidFill>
                <a:srgbClr val="ABAB44"/>
              </a:solidFill>
              <a:ln w="9525">
                <a:noFill/>
                <a:round/>
                <a:headEnd/>
                <a:tailEnd/>
              </a:ln>
            </p:spPr>
            <p:txBody>
              <a:bodyPr/>
              <a:lstStyle/>
              <a:p>
                <a:pPr algn="ctr">
                  <a:defRPr/>
                </a:pPr>
                <a:endParaRPr lang="en-US" b="1">
                  <a:latin typeface="+mn-lt"/>
                </a:endParaRPr>
              </a:p>
            </p:txBody>
          </p:sp>
          <p:sp>
            <p:nvSpPr>
              <p:cNvPr id="210" name="Freeform 371"/>
              <p:cNvSpPr>
                <a:spLocks/>
              </p:cNvSpPr>
              <p:nvPr/>
            </p:nvSpPr>
            <p:spPr bwMode="auto">
              <a:xfrm>
                <a:off x="926" y="2321"/>
                <a:ext cx="91" cy="58"/>
              </a:xfrm>
              <a:custGeom>
                <a:avLst/>
                <a:gdLst/>
                <a:ahLst/>
                <a:cxnLst>
                  <a:cxn ang="0">
                    <a:pos x="9" y="137"/>
                  </a:cxn>
                  <a:cxn ang="0">
                    <a:pos x="0" y="139"/>
                  </a:cxn>
                  <a:cxn ang="0">
                    <a:pos x="172" y="2"/>
                  </a:cxn>
                  <a:cxn ang="0">
                    <a:pos x="180" y="0"/>
                  </a:cxn>
                  <a:cxn ang="0">
                    <a:pos x="9" y="137"/>
                  </a:cxn>
                </a:cxnLst>
                <a:rect l="0" t="0" r="r" b="b"/>
                <a:pathLst>
                  <a:path w="180" h="139">
                    <a:moveTo>
                      <a:pt x="9" y="137"/>
                    </a:moveTo>
                    <a:lnTo>
                      <a:pt x="0" y="139"/>
                    </a:lnTo>
                    <a:lnTo>
                      <a:pt x="172" y="2"/>
                    </a:lnTo>
                    <a:lnTo>
                      <a:pt x="180" y="0"/>
                    </a:lnTo>
                    <a:lnTo>
                      <a:pt x="9" y="137"/>
                    </a:lnTo>
                    <a:close/>
                  </a:path>
                </a:pathLst>
              </a:custGeom>
              <a:solidFill>
                <a:srgbClr val="ACAC44"/>
              </a:solidFill>
              <a:ln w="9525">
                <a:noFill/>
                <a:round/>
                <a:headEnd/>
                <a:tailEnd/>
              </a:ln>
            </p:spPr>
            <p:txBody>
              <a:bodyPr/>
              <a:lstStyle/>
              <a:p>
                <a:pPr algn="ctr">
                  <a:defRPr/>
                </a:pPr>
                <a:endParaRPr lang="en-US" b="1">
                  <a:latin typeface="+mn-lt"/>
                </a:endParaRPr>
              </a:p>
            </p:txBody>
          </p:sp>
          <p:sp>
            <p:nvSpPr>
              <p:cNvPr id="211" name="Freeform 372"/>
              <p:cNvSpPr>
                <a:spLocks/>
              </p:cNvSpPr>
              <p:nvPr/>
            </p:nvSpPr>
            <p:spPr bwMode="auto">
              <a:xfrm>
                <a:off x="922" y="2321"/>
                <a:ext cx="93" cy="59"/>
              </a:xfrm>
              <a:custGeom>
                <a:avLst/>
                <a:gdLst/>
                <a:ahLst/>
                <a:cxnLst>
                  <a:cxn ang="0">
                    <a:pos x="10" y="137"/>
                  </a:cxn>
                  <a:cxn ang="0">
                    <a:pos x="0" y="141"/>
                  </a:cxn>
                  <a:cxn ang="0">
                    <a:pos x="173" y="3"/>
                  </a:cxn>
                  <a:cxn ang="0">
                    <a:pos x="182" y="0"/>
                  </a:cxn>
                  <a:cxn ang="0">
                    <a:pos x="10" y="137"/>
                  </a:cxn>
                </a:cxnLst>
                <a:rect l="0" t="0" r="r" b="b"/>
                <a:pathLst>
                  <a:path w="182" h="141">
                    <a:moveTo>
                      <a:pt x="10" y="137"/>
                    </a:moveTo>
                    <a:lnTo>
                      <a:pt x="0" y="141"/>
                    </a:lnTo>
                    <a:lnTo>
                      <a:pt x="173" y="3"/>
                    </a:lnTo>
                    <a:lnTo>
                      <a:pt x="182" y="0"/>
                    </a:lnTo>
                    <a:lnTo>
                      <a:pt x="10" y="137"/>
                    </a:lnTo>
                    <a:close/>
                  </a:path>
                </a:pathLst>
              </a:custGeom>
              <a:solidFill>
                <a:srgbClr val="ADAD45"/>
              </a:solidFill>
              <a:ln w="9525">
                <a:noFill/>
                <a:round/>
                <a:headEnd/>
                <a:tailEnd/>
              </a:ln>
            </p:spPr>
            <p:txBody>
              <a:bodyPr/>
              <a:lstStyle/>
              <a:p>
                <a:pPr algn="ctr">
                  <a:defRPr/>
                </a:pPr>
                <a:endParaRPr lang="en-US" b="1">
                  <a:latin typeface="+mn-lt"/>
                </a:endParaRPr>
              </a:p>
            </p:txBody>
          </p:sp>
          <p:sp>
            <p:nvSpPr>
              <p:cNvPr id="212" name="Freeform 373"/>
              <p:cNvSpPr>
                <a:spLocks/>
              </p:cNvSpPr>
              <p:nvPr/>
            </p:nvSpPr>
            <p:spPr bwMode="auto">
              <a:xfrm>
                <a:off x="918" y="2321"/>
                <a:ext cx="90" cy="61"/>
              </a:xfrm>
              <a:custGeom>
                <a:avLst/>
                <a:gdLst/>
                <a:ahLst/>
                <a:cxnLst>
                  <a:cxn ang="0">
                    <a:pos x="7" y="138"/>
                  </a:cxn>
                  <a:cxn ang="0">
                    <a:pos x="0" y="141"/>
                  </a:cxn>
                  <a:cxn ang="0">
                    <a:pos x="173" y="2"/>
                  </a:cxn>
                  <a:cxn ang="0">
                    <a:pos x="180" y="0"/>
                  </a:cxn>
                  <a:cxn ang="0">
                    <a:pos x="7" y="138"/>
                  </a:cxn>
                </a:cxnLst>
                <a:rect l="0" t="0" r="r" b="b"/>
                <a:pathLst>
                  <a:path w="180" h="141">
                    <a:moveTo>
                      <a:pt x="7" y="138"/>
                    </a:moveTo>
                    <a:lnTo>
                      <a:pt x="0" y="141"/>
                    </a:lnTo>
                    <a:lnTo>
                      <a:pt x="173" y="2"/>
                    </a:lnTo>
                    <a:lnTo>
                      <a:pt x="180" y="0"/>
                    </a:lnTo>
                    <a:lnTo>
                      <a:pt x="7" y="138"/>
                    </a:lnTo>
                    <a:close/>
                  </a:path>
                </a:pathLst>
              </a:custGeom>
              <a:solidFill>
                <a:srgbClr val="AEAE45"/>
              </a:solidFill>
              <a:ln w="9525">
                <a:noFill/>
                <a:round/>
                <a:headEnd/>
                <a:tailEnd/>
              </a:ln>
            </p:spPr>
            <p:txBody>
              <a:bodyPr/>
              <a:lstStyle/>
              <a:p>
                <a:pPr algn="ctr">
                  <a:defRPr/>
                </a:pPr>
                <a:endParaRPr lang="en-US" b="1">
                  <a:latin typeface="+mn-lt"/>
                </a:endParaRPr>
              </a:p>
            </p:txBody>
          </p:sp>
          <p:sp>
            <p:nvSpPr>
              <p:cNvPr id="213" name="Freeform 374"/>
              <p:cNvSpPr>
                <a:spLocks/>
              </p:cNvSpPr>
              <p:nvPr/>
            </p:nvSpPr>
            <p:spPr bwMode="auto">
              <a:xfrm>
                <a:off x="896" y="2321"/>
                <a:ext cx="108" cy="103"/>
              </a:xfrm>
              <a:custGeom>
                <a:avLst/>
                <a:gdLst/>
                <a:ahLst/>
                <a:cxnLst>
                  <a:cxn ang="0">
                    <a:pos x="44" y="139"/>
                  </a:cxn>
                  <a:cxn ang="0">
                    <a:pos x="0" y="160"/>
                  </a:cxn>
                  <a:cxn ang="0">
                    <a:pos x="178" y="21"/>
                  </a:cxn>
                  <a:cxn ang="0">
                    <a:pos x="217" y="0"/>
                  </a:cxn>
                  <a:cxn ang="0">
                    <a:pos x="44" y="139"/>
                  </a:cxn>
                </a:cxnLst>
                <a:rect l="0" t="0" r="r" b="b"/>
                <a:pathLst>
                  <a:path w="217" h="160">
                    <a:moveTo>
                      <a:pt x="44" y="139"/>
                    </a:moveTo>
                    <a:lnTo>
                      <a:pt x="0" y="160"/>
                    </a:lnTo>
                    <a:lnTo>
                      <a:pt x="178" y="21"/>
                    </a:lnTo>
                    <a:lnTo>
                      <a:pt x="217" y="0"/>
                    </a:lnTo>
                    <a:lnTo>
                      <a:pt x="44" y="139"/>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214" name="Freeform 375"/>
              <p:cNvSpPr>
                <a:spLocks/>
              </p:cNvSpPr>
              <p:nvPr/>
            </p:nvSpPr>
            <p:spPr bwMode="auto">
              <a:xfrm>
                <a:off x="910" y="2321"/>
                <a:ext cx="94" cy="65"/>
              </a:xfrm>
              <a:custGeom>
                <a:avLst/>
                <a:gdLst/>
                <a:ahLst/>
                <a:cxnLst>
                  <a:cxn ang="0">
                    <a:pos x="16" y="139"/>
                  </a:cxn>
                  <a:cxn ang="0">
                    <a:pos x="0" y="147"/>
                  </a:cxn>
                  <a:cxn ang="0">
                    <a:pos x="176" y="8"/>
                  </a:cxn>
                  <a:cxn ang="0">
                    <a:pos x="189" y="0"/>
                  </a:cxn>
                  <a:cxn ang="0">
                    <a:pos x="16" y="139"/>
                  </a:cxn>
                </a:cxnLst>
                <a:rect l="0" t="0" r="r" b="b"/>
                <a:pathLst>
                  <a:path w="189" h="147">
                    <a:moveTo>
                      <a:pt x="16" y="139"/>
                    </a:moveTo>
                    <a:lnTo>
                      <a:pt x="0" y="147"/>
                    </a:lnTo>
                    <a:lnTo>
                      <a:pt x="176" y="8"/>
                    </a:lnTo>
                    <a:lnTo>
                      <a:pt x="189" y="0"/>
                    </a:lnTo>
                    <a:lnTo>
                      <a:pt x="16" y="139"/>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215" name="Freeform 376"/>
              <p:cNvSpPr>
                <a:spLocks/>
              </p:cNvSpPr>
              <p:nvPr/>
            </p:nvSpPr>
            <p:spPr bwMode="auto">
              <a:xfrm>
                <a:off x="903" y="2321"/>
                <a:ext cx="93" cy="69"/>
              </a:xfrm>
              <a:custGeom>
                <a:avLst/>
                <a:gdLst/>
                <a:ahLst/>
                <a:cxnLst>
                  <a:cxn ang="0">
                    <a:pos x="14" y="139"/>
                  </a:cxn>
                  <a:cxn ang="0">
                    <a:pos x="0" y="146"/>
                  </a:cxn>
                  <a:cxn ang="0">
                    <a:pos x="178" y="5"/>
                  </a:cxn>
                  <a:cxn ang="0">
                    <a:pos x="190" y="0"/>
                  </a:cxn>
                  <a:cxn ang="0">
                    <a:pos x="14" y="139"/>
                  </a:cxn>
                </a:cxnLst>
                <a:rect l="0" t="0" r="r" b="b"/>
                <a:pathLst>
                  <a:path w="190" h="146">
                    <a:moveTo>
                      <a:pt x="14" y="139"/>
                    </a:moveTo>
                    <a:lnTo>
                      <a:pt x="0" y="146"/>
                    </a:lnTo>
                    <a:lnTo>
                      <a:pt x="178" y="5"/>
                    </a:lnTo>
                    <a:lnTo>
                      <a:pt x="190" y="0"/>
                    </a:lnTo>
                    <a:lnTo>
                      <a:pt x="14" y="139"/>
                    </a:lnTo>
                    <a:close/>
                  </a:path>
                </a:pathLst>
              </a:custGeom>
              <a:solidFill>
                <a:srgbClr val="B1B146"/>
              </a:solidFill>
              <a:ln w="9525">
                <a:noFill/>
                <a:round/>
                <a:headEnd/>
                <a:tailEnd/>
              </a:ln>
            </p:spPr>
            <p:txBody>
              <a:bodyPr/>
              <a:lstStyle/>
              <a:p>
                <a:pPr algn="ctr">
                  <a:defRPr/>
                </a:pPr>
                <a:endParaRPr lang="en-US" b="1">
                  <a:latin typeface="+mn-lt"/>
                </a:endParaRPr>
              </a:p>
            </p:txBody>
          </p:sp>
          <p:sp>
            <p:nvSpPr>
              <p:cNvPr id="216" name="Freeform 377"/>
              <p:cNvSpPr>
                <a:spLocks/>
              </p:cNvSpPr>
              <p:nvPr/>
            </p:nvSpPr>
            <p:spPr bwMode="auto">
              <a:xfrm>
                <a:off x="896" y="2321"/>
                <a:ext cx="96" cy="71"/>
              </a:xfrm>
              <a:custGeom>
                <a:avLst/>
                <a:gdLst/>
                <a:ahLst/>
                <a:cxnLst>
                  <a:cxn ang="0">
                    <a:pos x="14" y="141"/>
                  </a:cxn>
                  <a:cxn ang="0">
                    <a:pos x="0" y="147"/>
                  </a:cxn>
                  <a:cxn ang="0">
                    <a:pos x="178" y="8"/>
                  </a:cxn>
                  <a:cxn ang="0">
                    <a:pos x="192" y="0"/>
                  </a:cxn>
                  <a:cxn ang="0">
                    <a:pos x="14" y="141"/>
                  </a:cxn>
                </a:cxnLst>
                <a:rect l="0" t="0" r="r" b="b"/>
                <a:pathLst>
                  <a:path w="192" h="147">
                    <a:moveTo>
                      <a:pt x="14" y="141"/>
                    </a:moveTo>
                    <a:lnTo>
                      <a:pt x="0" y="147"/>
                    </a:lnTo>
                    <a:lnTo>
                      <a:pt x="178" y="8"/>
                    </a:lnTo>
                    <a:lnTo>
                      <a:pt x="192" y="0"/>
                    </a:lnTo>
                    <a:lnTo>
                      <a:pt x="14" y="141"/>
                    </a:lnTo>
                    <a:close/>
                  </a:path>
                </a:pathLst>
              </a:custGeom>
              <a:solidFill>
                <a:srgbClr val="B3B347"/>
              </a:solidFill>
              <a:ln w="9525">
                <a:noFill/>
                <a:round/>
                <a:headEnd/>
                <a:tailEnd/>
              </a:ln>
            </p:spPr>
            <p:txBody>
              <a:bodyPr/>
              <a:lstStyle/>
              <a:p>
                <a:pPr algn="ctr">
                  <a:defRPr/>
                </a:pPr>
                <a:endParaRPr lang="en-US" b="1">
                  <a:latin typeface="+mn-lt"/>
                </a:endParaRPr>
              </a:p>
            </p:txBody>
          </p:sp>
          <p:sp>
            <p:nvSpPr>
              <p:cNvPr id="217" name="Freeform 378"/>
              <p:cNvSpPr>
                <a:spLocks/>
              </p:cNvSpPr>
              <p:nvPr/>
            </p:nvSpPr>
            <p:spPr bwMode="auto">
              <a:xfrm>
                <a:off x="877" y="2323"/>
                <a:ext cx="105" cy="101"/>
              </a:xfrm>
              <a:custGeom>
                <a:avLst/>
                <a:gdLst/>
                <a:ahLst/>
                <a:cxnLst>
                  <a:cxn ang="0">
                    <a:pos x="38" y="139"/>
                  </a:cxn>
                  <a:cxn ang="0">
                    <a:pos x="0" y="165"/>
                  </a:cxn>
                  <a:cxn ang="0">
                    <a:pos x="180" y="22"/>
                  </a:cxn>
                  <a:cxn ang="0">
                    <a:pos x="216" y="0"/>
                  </a:cxn>
                  <a:cxn ang="0">
                    <a:pos x="38" y="139"/>
                  </a:cxn>
                </a:cxnLst>
                <a:rect l="0" t="0" r="r" b="b"/>
                <a:pathLst>
                  <a:path w="216" h="165">
                    <a:moveTo>
                      <a:pt x="38" y="139"/>
                    </a:moveTo>
                    <a:lnTo>
                      <a:pt x="0" y="165"/>
                    </a:lnTo>
                    <a:lnTo>
                      <a:pt x="180" y="22"/>
                    </a:lnTo>
                    <a:lnTo>
                      <a:pt x="216" y="0"/>
                    </a:lnTo>
                    <a:lnTo>
                      <a:pt x="38" y="139"/>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218" name="Freeform 379"/>
              <p:cNvSpPr>
                <a:spLocks/>
              </p:cNvSpPr>
              <p:nvPr/>
            </p:nvSpPr>
            <p:spPr bwMode="auto">
              <a:xfrm>
                <a:off x="885" y="2323"/>
                <a:ext cx="100" cy="101"/>
              </a:xfrm>
              <a:custGeom>
                <a:avLst/>
                <a:gdLst/>
                <a:ahLst/>
                <a:cxnLst>
                  <a:cxn ang="0">
                    <a:pos x="20" y="139"/>
                  </a:cxn>
                  <a:cxn ang="0">
                    <a:pos x="0" y="152"/>
                  </a:cxn>
                  <a:cxn ang="0">
                    <a:pos x="181" y="11"/>
                  </a:cxn>
                  <a:cxn ang="0">
                    <a:pos x="198" y="0"/>
                  </a:cxn>
                  <a:cxn ang="0">
                    <a:pos x="20" y="139"/>
                  </a:cxn>
                </a:cxnLst>
                <a:rect l="0" t="0" r="r" b="b"/>
                <a:pathLst>
                  <a:path w="198" h="152">
                    <a:moveTo>
                      <a:pt x="20" y="139"/>
                    </a:moveTo>
                    <a:lnTo>
                      <a:pt x="0" y="152"/>
                    </a:lnTo>
                    <a:lnTo>
                      <a:pt x="181" y="11"/>
                    </a:lnTo>
                    <a:lnTo>
                      <a:pt x="198" y="0"/>
                    </a:lnTo>
                    <a:lnTo>
                      <a:pt x="20" y="139"/>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219" name="Freeform 380"/>
              <p:cNvSpPr>
                <a:spLocks/>
              </p:cNvSpPr>
              <p:nvPr/>
            </p:nvSpPr>
            <p:spPr bwMode="auto">
              <a:xfrm>
                <a:off x="877" y="2328"/>
                <a:ext cx="99" cy="96"/>
              </a:xfrm>
              <a:custGeom>
                <a:avLst/>
                <a:gdLst/>
                <a:ahLst/>
                <a:cxnLst>
                  <a:cxn ang="0">
                    <a:pos x="18" y="141"/>
                  </a:cxn>
                  <a:cxn ang="0">
                    <a:pos x="0" y="154"/>
                  </a:cxn>
                  <a:cxn ang="0">
                    <a:pos x="180" y="11"/>
                  </a:cxn>
                  <a:cxn ang="0">
                    <a:pos x="199" y="0"/>
                  </a:cxn>
                  <a:cxn ang="0">
                    <a:pos x="18" y="141"/>
                  </a:cxn>
                </a:cxnLst>
                <a:rect l="0" t="0" r="r" b="b"/>
                <a:pathLst>
                  <a:path w="199" h="154">
                    <a:moveTo>
                      <a:pt x="18" y="141"/>
                    </a:moveTo>
                    <a:lnTo>
                      <a:pt x="0" y="154"/>
                    </a:lnTo>
                    <a:lnTo>
                      <a:pt x="180" y="11"/>
                    </a:lnTo>
                    <a:lnTo>
                      <a:pt x="199" y="0"/>
                    </a:lnTo>
                    <a:lnTo>
                      <a:pt x="18" y="141"/>
                    </a:lnTo>
                    <a:close/>
                  </a:path>
                </a:pathLst>
              </a:custGeom>
              <a:solidFill>
                <a:srgbClr val="B9B949"/>
              </a:solidFill>
              <a:ln w="9525">
                <a:noFill/>
                <a:round/>
                <a:headEnd/>
                <a:tailEnd/>
              </a:ln>
            </p:spPr>
            <p:txBody>
              <a:bodyPr/>
              <a:lstStyle/>
              <a:p>
                <a:pPr algn="ctr">
                  <a:defRPr/>
                </a:pPr>
                <a:endParaRPr lang="en-US" b="1">
                  <a:latin typeface="+mn-lt"/>
                </a:endParaRPr>
              </a:p>
            </p:txBody>
          </p:sp>
          <p:sp>
            <p:nvSpPr>
              <p:cNvPr id="220" name="Freeform 381"/>
              <p:cNvSpPr>
                <a:spLocks/>
              </p:cNvSpPr>
              <p:nvPr/>
            </p:nvSpPr>
            <p:spPr bwMode="auto">
              <a:xfrm>
                <a:off x="858" y="2334"/>
                <a:ext cx="109" cy="90"/>
              </a:xfrm>
              <a:custGeom>
                <a:avLst/>
                <a:gdLst/>
                <a:ahLst/>
                <a:cxnLst>
                  <a:cxn ang="0">
                    <a:pos x="37" y="143"/>
                  </a:cxn>
                  <a:cxn ang="0">
                    <a:pos x="0" y="171"/>
                  </a:cxn>
                  <a:cxn ang="0">
                    <a:pos x="183" y="26"/>
                  </a:cxn>
                  <a:cxn ang="0">
                    <a:pos x="217" y="0"/>
                  </a:cxn>
                  <a:cxn ang="0">
                    <a:pos x="37" y="143"/>
                  </a:cxn>
                </a:cxnLst>
                <a:rect l="0" t="0" r="r" b="b"/>
                <a:pathLst>
                  <a:path w="217" h="171">
                    <a:moveTo>
                      <a:pt x="37" y="143"/>
                    </a:moveTo>
                    <a:lnTo>
                      <a:pt x="0" y="171"/>
                    </a:lnTo>
                    <a:lnTo>
                      <a:pt x="183" y="26"/>
                    </a:lnTo>
                    <a:lnTo>
                      <a:pt x="217" y="0"/>
                    </a:lnTo>
                    <a:lnTo>
                      <a:pt x="37" y="143"/>
                    </a:lnTo>
                    <a:close/>
                  </a:path>
                </a:pathLst>
              </a:custGeom>
              <a:solidFill>
                <a:srgbClr val="BCBC4B"/>
              </a:solidFill>
              <a:ln w="9525">
                <a:noFill/>
                <a:round/>
                <a:headEnd/>
                <a:tailEnd/>
              </a:ln>
            </p:spPr>
            <p:txBody>
              <a:bodyPr/>
              <a:lstStyle/>
              <a:p>
                <a:pPr algn="ctr">
                  <a:defRPr/>
                </a:pPr>
                <a:endParaRPr lang="en-US" b="1">
                  <a:latin typeface="+mn-lt"/>
                </a:endParaRPr>
              </a:p>
            </p:txBody>
          </p:sp>
          <p:sp>
            <p:nvSpPr>
              <p:cNvPr id="221" name="Freeform 382"/>
              <p:cNvSpPr>
                <a:spLocks/>
              </p:cNvSpPr>
              <p:nvPr/>
            </p:nvSpPr>
            <p:spPr bwMode="auto">
              <a:xfrm>
                <a:off x="1218" y="2630"/>
                <a:ext cx="64" cy="111"/>
              </a:xfrm>
              <a:custGeom>
                <a:avLst/>
                <a:gdLst/>
                <a:ahLst/>
                <a:cxnLst>
                  <a:cxn ang="0">
                    <a:pos x="0" y="224"/>
                  </a:cxn>
                  <a:cxn ang="0">
                    <a:pos x="10" y="202"/>
                  </a:cxn>
                  <a:cxn ang="0">
                    <a:pos x="128" y="0"/>
                  </a:cxn>
                  <a:cxn ang="0">
                    <a:pos x="119" y="19"/>
                  </a:cxn>
                  <a:cxn ang="0">
                    <a:pos x="0" y="224"/>
                  </a:cxn>
                </a:cxnLst>
                <a:rect l="0" t="0" r="r" b="b"/>
                <a:pathLst>
                  <a:path w="128" h="224">
                    <a:moveTo>
                      <a:pt x="0" y="224"/>
                    </a:moveTo>
                    <a:lnTo>
                      <a:pt x="10" y="202"/>
                    </a:lnTo>
                    <a:lnTo>
                      <a:pt x="128" y="0"/>
                    </a:lnTo>
                    <a:lnTo>
                      <a:pt x="119" y="19"/>
                    </a:lnTo>
                    <a:lnTo>
                      <a:pt x="0" y="224"/>
                    </a:lnTo>
                    <a:close/>
                  </a:path>
                </a:pathLst>
              </a:custGeom>
              <a:solidFill>
                <a:srgbClr val="D3D354"/>
              </a:solidFill>
              <a:ln w="9525">
                <a:noFill/>
                <a:round/>
                <a:headEnd/>
                <a:tailEnd/>
              </a:ln>
            </p:spPr>
            <p:txBody>
              <a:bodyPr/>
              <a:lstStyle/>
              <a:p>
                <a:pPr algn="ctr">
                  <a:defRPr/>
                </a:pPr>
                <a:endParaRPr lang="en-US" b="1">
                  <a:latin typeface="+mn-lt"/>
                </a:endParaRPr>
              </a:p>
            </p:txBody>
          </p:sp>
          <p:sp>
            <p:nvSpPr>
              <p:cNvPr id="222" name="Freeform 383"/>
              <p:cNvSpPr>
                <a:spLocks/>
              </p:cNvSpPr>
              <p:nvPr/>
            </p:nvSpPr>
            <p:spPr bwMode="auto">
              <a:xfrm>
                <a:off x="1223" y="2630"/>
                <a:ext cx="64" cy="103"/>
              </a:xfrm>
              <a:custGeom>
                <a:avLst/>
                <a:gdLst/>
                <a:ahLst/>
                <a:cxnLst>
                  <a:cxn ang="0">
                    <a:pos x="0" y="221"/>
                  </a:cxn>
                  <a:cxn ang="0">
                    <a:pos x="11" y="201"/>
                  </a:cxn>
                  <a:cxn ang="0">
                    <a:pos x="129" y="0"/>
                  </a:cxn>
                  <a:cxn ang="0">
                    <a:pos x="118" y="19"/>
                  </a:cxn>
                  <a:cxn ang="0">
                    <a:pos x="0" y="221"/>
                  </a:cxn>
                </a:cxnLst>
                <a:rect l="0" t="0" r="r" b="b"/>
                <a:pathLst>
                  <a:path w="129" h="221">
                    <a:moveTo>
                      <a:pt x="0" y="221"/>
                    </a:moveTo>
                    <a:lnTo>
                      <a:pt x="11" y="201"/>
                    </a:lnTo>
                    <a:lnTo>
                      <a:pt x="129" y="0"/>
                    </a:lnTo>
                    <a:lnTo>
                      <a:pt x="118" y="19"/>
                    </a:lnTo>
                    <a:lnTo>
                      <a:pt x="0" y="221"/>
                    </a:lnTo>
                    <a:close/>
                  </a:path>
                </a:pathLst>
              </a:custGeom>
              <a:solidFill>
                <a:srgbClr val="D5D555"/>
              </a:solidFill>
              <a:ln w="9525">
                <a:noFill/>
                <a:round/>
                <a:headEnd/>
                <a:tailEnd/>
              </a:ln>
            </p:spPr>
            <p:txBody>
              <a:bodyPr/>
              <a:lstStyle/>
              <a:p>
                <a:pPr algn="ctr">
                  <a:defRPr/>
                </a:pPr>
                <a:endParaRPr lang="en-US" b="1">
                  <a:latin typeface="+mn-lt"/>
                </a:endParaRPr>
              </a:p>
            </p:txBody>
          </p:sp>
          <p:sp>
            <p:nvSpPr>
              <p:cNvPr id="223" name="Freeform 384"/>
              <p:cNvSpPr>
                <a:spLocks/>
              </p:cNvSpPr>
              <p:nvPr/>
            </p:nvSpPr>
            <p:spPr bwMode="auto">
              <a:xfrm>
                <a:off x="1228" y="2610"/>
                <a:ext cx="64" cy="110"/>
              </a:xfrm>
              <a:custGeom>
                <a:avLst/>
                <a:gdLst/>
                <a:ahLst/>
                <a:cxnLst>
                  <a:cxn ang="0">
                    <a:pos x="0" y="221"/>
                  </a:cxn>
                  <a:cxn ang="0">
                    <a:pos x="10" y="199"/>
                  </a:cxn>
                  <a:cxn ang="0">
                    <a:pos x="125" y="0"/>
                  </a:cxn>
                  <a:cxn ang="0">
                    <a:pos x="118" y="20"/>
                  </a:cxn>
                  <a:cxn ang="0">
                    <a:pos x="0" y="221"/>
                  </a:cxn>
                </a:cxnLst>
                <a:rect l="0" t="0" r="r" b="b"/>
                <a:pathLst>
                  <a:path w="125" h="221">
                    <a:moveTo>
                      <a:pt x="0" y="221"/>
                    </a:moveTo>
                    <a:lnTo>
                      <a:pt x="10" y="199"/>
                    </a:lnTo>
                    <a:lnTo>
                      <a:pt x="125" y="0"/>
                    </a:lnTo>
                    <a:lnTo>
                      <a:pt x="118" y="20"/>
                    </a:lnTo>
                    <a:lnTo>
                      <a:pt x="0" y="221"/>
                    </a:lnTo>
                    <a:close/>
                  </a:path>
                </a:pathLst>
              </a:custGeom>
              <a:solidFill>
                <a:srgbClr val="D7D756"/>
              </a:solidFill>
              <a:ln w="9525">
                <a:noFill/>
                <a:round/>
                <a:headEnd/>
                <a:tailEnd/>
              </a:ln>
            </p:spPr>
            <p:txBody>
              <a:bodyPr/>
              <a:lstStyle/>
              <a:p>
                <a:pPr algn="ctr">
                  <a:defRPr/>
                </a:pPr>
                <a:endParaRPr lang="en-US" b="1">
                  <a:latin typeface="+mn-lt"/>
                </a:endParaRPr>
              </a:p>
            </p:txBody>
          </p:sp>
          <p:sp>
            <p:nvSpPr>
              <p:cNvPr id="224" name="Freeform 385"/>
              <p:cNvSpPr>
                <a:spLocks/>
              </p:cNvSpPr>
              <p:nvPr/>
            </p:nvSpPr>
            <p:spPr bwMode="auto">
              <a:xfrm>
                <a:off x="1232" y="2599"/>
                <a:ext cx="62" cy="110"/>
              </a:xfrm>
              <a:custGeom>
                <a:avLst/>
                <a:gdLst/>
                <a:ahLst/>
                <a:cxnLst>
                  <a:cxn ang="0">
                    <a:pos x="0" y="219"/>
                  </a:cxn>
                  <a:cxn ang="0">
                    <a:pos x="9" y="196"/>
                  </a:cxn>
                  <a:cxn ang="0">
                    <a:pos x="123" y="0"/>
                  </a:cxn>
                  <a:cxn ang="0">
                    <a:pos x="115" y="20"/>
                  </a:cxn>
                  <a:cxn ang="0">
                    <a:pos x="0" y="219"/>
                  </a:cxn>
                </a:cxnLst>
                <a:rect l="0" t="0" r="r" b="b"/>
                <a:pathLst>
                  <a:path w="123" h="219">
                    <a:moveTo>
                      <a:pt x="0" y="219"/>
                    </a:moveTo>
                    <a:lnTo>
                      <a:pt x="9" y="196"/>
                    </a:lnTo>
                    <a:lnTo>
                      <a:pt x="123" y="0"/>
                    </a:lnTo>
                    <a:lnTo>
                      <a:pt x="115" y="20"/>
                    </a:lnTo>
                    <a:lnTo>
                      <a:pt x="0" y="219"/>
                    </a:lnTo>
                    <a:close/>
                  </a:path>
                </a:pathLst>
              </a:custGeom>
              <a:solidFill>
                <a:srgbClr val="D8D856"/>
              </a:solidFill>
              <a:ln w="9525">
                <a:noFill/>
                <a:round/>
                <a:headEnd/>
                <a:tailEnd/>
              </a:ln>
            </p:spPr>
            <p:txBody>
              <a:bodyPr/>
              <a:lstStyle/>
              <a:p>
                <a:pPr algn="ctr">
                  <a:defRPr/>
                </a:pPr>
                <a:endParaRPr lang="en-US" b="1">
                  <a:latin typeface="+mn-lt"/>
                </a:endParaRPr>
              </a:p>
            </p:txBody>
          </p:sp>
          <p:sp>
            <p:nvSpPr>
              <p:cNvPr id="225" name="Freeform 386"/>
              <p:cNvSpPr>
                <a:spLocks/>
              </p:cNvSpPr>
              <p:nvPr/>
            </p:nvSpPr>
            <p:spPr bwMode="auto">
              <a:xfrm>
                <a:off x="1237" y="2589"/>
                <a:ext cx="61" cy="109"/>
              </a:xfrm>
              <a:custGeom>
                <a:avLst/>
                <a:gdLst/>
                <a:ahLst/>
                <a:cxnLst>
                  <a:cxn ang="0">
                    <a:pos x="0" y="217"/>
                  </a:cxn>
                  <a:cxn ang="0">
                    <a:pos x="8" y="193"/>
                  </a:cxn>
                  <a:cxn ang="0">
                    <a:pos x="122" y="0"/>
                  </a:cxn>
                  <a:cxn ang="0">
                    <a:pos x="114" y="21"/>
                  </a:cxn>
                  <a:cxn ang="0">
                    <a:pos x="0" y="217"/>
                  </a:cxn>
                </a:cxnLst>
                <a:rect l="0" t="0" r="r" b="b"/>
                <a:pathLst>
                  <a:path w="122" h="217">
                    <a:moveTo>
                      <a:pt x="0" y="217"/>
                    </a:moveTo>
                    <a:lnTo>
                      <a:pt x="8" y="193"/>
                    </a:lnTo>
                    <a:lnTo>
                      <a:pt x="122" y="0"/>
                    </a:lnTo>
                    <a:lnTo>
                      <a:pt x="114" y="21"/>
                    </a:lnTo>
                    <a:lnTo>
                      <a:pt x="0" y="217"/>
                    </a:lnTo>
                    <a:close/>
                  </a:path>
                </a:pathLst>
              </a:custGeom>
              <a:solidFill>
                <a:srgbClr val="DADA57"/>
              </a:solidFill>
              <a:ln w="9525">
                <a:noFill/>
                <a:round/>
                <a:headEnd/>
                <a:tailEnd/>
              </a:ln>
            </p:spPr>
            <p:txBody>
              <a:bodyPr/>
              <a:lstStyle/>
              <a:p>
                <a:pPr algn="ctr">
                  <a:defRPr/>
                </a:pPr>
                <a:endParaRPr lang="en-US" b="1">
                  <a:latin typeface="+mn-lt"/>
                </a:endParaRPr>
              </a:p>
            </p:txBody>
          </p:sp>
          <p:sp>
            <p:nvSpPr>
              <p:cNvPr id="226" name="Freeform 387"/>
              <p:cNvSpPr>
                <a:spLocks/>
              </p:cNvSpPr>
              <p:nvPr/>
            </p:nvSpPr>
            <p:spPr bwMode="auto">
              <a:xfrm>
                <a:off x="1242" y="2579"/>
                <a:ext cx="59" cy="107"/>
              </a:xfrm>
              <a:custGeom>
                <a:avLst/>
                <a:gdLst/>
                <a:ahLst/>
                <a:cxnLst>
                  <a:cxn ang="0">
                    <a:pos x="0" y="215"/>
                  </a:cxn>
                  <a:cxn ang="0">
                    <a:pos x="6" y="193"/>
                  </a:cxn>
                  <a:cxn ang="0">
                    <a:pos x="120" y="0"/>
                  </a:cxn>
                  <a:cxn ang="0">
                    <a:pos x="114" y="22"/>
                  </a:cxn>
                  <a:cxn ang="0">
                    <a:pos x="0" y="215"/>
                  </a:cxn>
                </a:cxnLst>
                <a:rect l="0" t="0" r="r" b="b"/>
                <a:pathLst>
                  <a:path w="120" h="215">
                    <a:moveTo>
                      <a:pt x="0" y="215"/>
                    </a:moveTo>
                    <a:lnTo>
                      <a:pt x="6" y="193"/>
                    </a:lnTo>
                    <a:lnTo>
                      <a:pt x="120" y="0"/>
                    </a:lnTo>
                    <a:lnTo>
                      <a:pt x="114" y="22"/>
                    </a:lnTo>
                    <a:lnTo>
                      <a:pt x="0" y="215"/>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227" name="Freeform 388"/>
              <p:cNvSpPr>
                <a:spLocks/>
              </p:cNvSpPr>
              <p:nvPr/>
            </p:nvSpPr>
            <p:spPr bwMode="auto">
              <a:xfrm>
                <a:off x="1242" y="2584"/>
                <a:ext cx="58" cy="102"/>
              </a:xfrm>
              <a:custGeom>
                <a:avLst/>
                <a:gdLst/>
                <a:ahLst/>
                <a:cxnLst>
                  <a:cxn ang="0">
                    <a:pos x="0" y="204"/>
                  </a:cxn>
                  <a:cxn ang="0">
                    <a:pos x="3" y="193"/>
                  </a:cxn>
                  <a:cxn ang="0">
                    <a:pos x="117" y="0"/>
                  </a:cxn>
                  <a:cxn ang="0">
                    <a:pos x="114" y="11"/>
                  </a:cxn>
                  <a:cxn ang="0">
                    <a:pos x="0" y="204"/>
                  </a:cxn>
                </a:cxnLst>
                <a:rect l="0" t="0" r="r" b="b"/>
                <a:pathLst>
                  <a:path w="117" h="204">
                    <a:moveTo>
                      <a:pt x="0" y="204"/>
                    </a:moveTo>
                    <a:lnTo>
                      <a:pt x="3" y="193"/>
                    </a:lnTo>
                    <a:lnTo>
                      <a:pt x="117" y="0"/>
                    </a:lnTo>
                    <a:lnTo>
                      <a:pt x="114" y="11"/>
                    </a:lnTo>
                    <a:lnTo>
                      <a:pt x="0" y="204"/>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228" name="Freeform 389"/>
              <p:cNvSpPr>
                <a:spLocks/>
              </p:cNvSpPr>
              <p:nvPr/>
            </p:nvSpPr>
            <p:spPr bwMode="auto">
              <a:xfrm>
                <a:off x="1244" y="2579"/>
                <a:ext cx="57" cy="102"/>
              </a:xfrm>
              <a:custGeom>
                <a:avLst/>
                <a:gdLst/>
                <a:ahLst/>
                <a:cxnLst>
                  <a:cxn ang="0">
                    <a:pos x="0" y="204"/>
                  </a:cxn>
                  <a:cxn ang="0">
                    <a:pos x="3" y="193"/>
                  </a:cxn>
                  <a:cxn ang="0">
                    <a:pos x="117" y="0"/>
                  </a:cxn>
                  <a:cxn ang="0">
                    <a:pos x="114" y="11"/>
                  </a:cxn>
                  <a:cxn ang="0">
                    <a:pos x="0" y="204"/>
                  </a:cxn>
                </a:cxnLst>
                <a:rect l="0" t="0" r="r" b="b"/>
                <a:pathLst>
                  <a:path w="117" h="204">
                    <a:moveTo>
                      <a:pt x="0" y="204"/>
                    </a:moveTo>
                    <a:lnTo>
                      <a:pt x="3" y="193"/>
                    </a:lnTo>
                    <a:lnTo>
                      <a:pt x="117" y="0"/>
                    </a:lnTo>
                    <a:lnTo>
                      <a:pt x="114" y="11"/>
                    </a:lnTo>
                    <a:lnTo>
                      <a:pt x="0" y="204"/>
                    </a:lnTo>
                    <a:close/>
                  </a:path>
                </a:pathLst>
              </a:custGeom>
              <a:solidFill>
                <a:srgbClr val="DCDC57"/>
              </a:solidFill>
              <a:ln w="9525">
                <a:noFill/>
                <a:round/>
                <a:headEnd/>
                <a:tailEnd/>
              </a:ln>
            </p:spPr>
            <p:txBody>
              <a:bodyPr/>
              <a:lstStyle/>
              <a:p>
                <a:pPr algn="ctr">
                  <a:defRPr/>
                </a:pPr>
                <a:endParaRPr lang="en-US" b="1">
                  <a:latin typeface="+mn-lt"/>
                </a:endParaRPr>
              </a:p>
            </p:txBody>
          </p:sp>
          <p:sp>
            <p:nvSpPr>
              <p:cNvPr id="229" name="Freeform 390"/>
              <p:cNvSpPr>
                <a:spLocks/>
              </p:cNvSpPr>
              <p:nvPr/>
            </p:nvSpPr>
            <p:spPr bwMode="auto">
              <a:xfrm>
                <a:off x="1244" y="2579"/>
                <a:ext cx="60" cy="102"/>
              </a:xfrm>
              <a:custGeom>
                <a:avLst/>
                <a:gdLst/>
                <a:ahLst/>
                <a:cxnLst>
                  <a:cxn ang="0">
                    <a:pos x="0" y="215"/>
                  </a:cxn>
                  <a:cxn ang="0">
                    <a:pos x="6" y="191"/>
                  </a:cxn>
                  <a:cxn ang="0">
                    <a:pos x="119" y="0"/>
                  </a:cxn>
                  <a:cxn ang="0">
                    <a:pos x="114" y="22"/>
                  </a:cxn>
                  <a:cxn ang="0">
                    <a:pos x="0" y="215"/>
                  </a:cxn>
                </a:cxnLst>
                <a:rect l="0" t="0" r="r" b="b"/>
                <a:pathLst>
                  <a:path w="119" h="215">
                    <a:moveTo>
                      <a:pt x="0" y="215"/>
                    </a:moveTo>
                    <a:lnTo>
                      <a:pt x="6" y="191"/>
                    </a:lnTo>
                    <a:lnTo>
                      <a:pt x="119" y="0"/>
                    </a:lnTo>
                    <a:lnTo>
                      <a:pt x="114" y="22"/>
                    </a:lnTo>
                    <a:lnTo>
                      <a:pt x="0" y="215"/>
                    </a:lnTo>
                    <a:close/>
                  </a:path>
                </a:pathLst>
              </a:custGeom>
              <a:solidFill>
                <a:srgbClr val="DDDD58"/>
              </a:solidFill>
              <a:ln w="9525">
                <a:noFill/>
                <a:round/>
                <a:headEnd/>
                <a:tailEnd/>
              </a:ln>
            </p:spPr>
            <p:txBody>
              <a:bodyPr/>
              <a:lstStyle/>
              <a:p>
                <a:pPr algn="ctr">
                  <a:defRPr/>
                </a:pPr>
                <a:endParaRPr lang="en-US" b="1">
                  <a:latin typeface="+mn-lt"/>
                </a:endParaRPr>
              </a:p>
            </p:txBody>
          </p:sp>
          <p:sp>
            <p:nvSpPr>
              <p:cNvPr id="230" name="Freeform 391"/>
              <p:cNvSpPr>
                <a:spLocks/>
              </p:cNvSpPr>
              <p:nvPr/>
            </p:nvSpPr>
            <p:spPr bwMode="auto">
              <a:xfrm>
                <a:off x="1244" y="2556"/>
                <a:ext cx="58" cy="106"/>
              </a:xfrm>
              <a:custGeom>
                <a:avLst/>
                <a:gdLst/>
                <a:ahLst/>
                <a:cxnLst>
                  <a:cxn ang="0">
                    <a:pos x="0" y="214"/>
                  </a:cxn>
                  <a:cxn ang="0">
                    <a:pos x="3" y="188"/>
                  </a:cxn>
                  <a:cxn ang="0">
                    <a:pos x="116" y="0"/>
                  </a:cxn>
                  <a:cxn ang="0">
                    <a:pos x="113" y="23"/>
                  </a:cxn>
                  <a:cxn ang="0">
                    <a:pos x="0" y="214"/>
                  </a:cxn>
                </a:cxnLst>
                <a:rect l="0" t="0" r="r" b="b"/>
                <a:pathLst>
                  <a:path w="116" h="214">
                    <a:moveTo>
                      <a:pt x="0" y="214"/>
                    </a:moveTo>
                    <a:lnTo>
                      <a:pt x="3" y="188"/>
                    </a:lnTo>
                    <a:lnTo>
                      <a:pt x="116" y="0"/>
                    </a:lnTo>
                    <a:lnTo>
                      <a:pt x="113" y="23"/>
                    </a:lnTo>
                    <a:lnTo>
                      <a:pt x="0" y="214"/>
                    </a:lnTo>
                    <a:close/>
                  </a:path>
                </a:pathLst>
              </a:custGeom>
              <a:solidFill>
                <a:srgbClr val="DEDE58"/>
              </a:solidFill>
              <a:ln w="9525">
                <a:noFill/>
                <a:round/>
                <a:headEnd/>
                <a:tailEnd/>
              </a:ln>
            </p:spPr>
            <p:txBody>
              <a:bodyPr/>
              <a:lstStyle/>
              <a:p>
                <a:pPr algn="ctr">
                  <a:defRPr/>
                </a:pPr>
                <a:endParaRPr lang="en-US" b="1">
                  <a:latin typeface="+mn-lt"/>
                </a:endParaRPr>
              </a:p>
            </p:txBody>
          </p:sp>
          <p:sp>
            <p:nvSpPr>
              <p:cNvPr id="231" name="Freeform 392"/>
              <p:cNvSpPr>
                <a:spLocks/>
              </p:cNvSpPr>
              <p:nvPr/>
            </p:nvSpPr>
            <p:spPr bwMode="auto">
              <a:xfrm>
                <a:off x="1249" y="2545"/>
                <a:ext cx="56" cy="104"/>
              </a:xfrm>
              <a:custGeom>
                <a:avLst/>
                <a:gdLst/>
                <a:ahLst/>
                <a:cxnLst>
                  <a:cxn ang="0">
                    <a:pos x="0" y="210"/>
                  </a:cxn>
                  <a:cxn ang="0">
                    <a:pos x="3" y="186"/>
                  </a:cxn>
                  <a:cxn ang="0">
                    <a:pos x="116" y="0"/>
                  </a:cxn>
                  <a:cxn ang="0">
                    <a:pos x="113" y="22"/>
                  </a:cxn>
                  <a:cxn ang="0">
                    <a:pos x="0" y="210"/>
                  </a:cxn>
                </a:cxnLst>
                <a:rect l="0" t="0" r="r" b="b"/>
                <a:pathLst>
                  <a:path w="116" h="210">
                    <a:moveTo>
                      <a:pt x="0" y="210"/>
                    </a:moveTo>
                    <a:lnTo>
                      <a:pt x="3" y="186"/>
                    </a:lnTo>
                    <a:lnTo>
                      <a:pt x="116" y="0"/>
                    </a:lnTo>
                    <a:lnTo>
                      <a:pt x="113" y="22"/>
                    </a:lnTo>
                    <a:lnTo>
                      <a:pt x="0" y="210"/>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232" name="Freeform 393"/>
              <p:cNvSpPr>
                <a:spLocks/>
              </p:cNvSpPr>
              <p:nvPr/>
            </p:nvSpPr>
            <p:spPr bwMode="auto">
              <a:xfrm>
                <a:off x="1251" y="2533"/>
                <a:ext cx="56" cy="104"/>
              </a:xfrm>
              <a:custGeom>
                <a:avLst/>
                <a:gdLst/>
                <a:ahLst/>
                <a:cxnLst>
                  <a:cxn ang="0">
                    <a:pos x="0" y="208"/>
                  </a:cxn>
                  <a:cxn ang="0">
                    <a:pos x="3" y="182"/>
                  </a:cxn>
                  <a:cxn ang="0">
                    <a:pos x="114" y="0"/>
                  </a:cxn>
                  <a:cxn ang="0">
                    <a:pos x="113" y="22"/>
                  </a:cxn>
                  <a:cxn ang="0">
                    <a:pos x="0" y="208"/>
                  </a:cxn>
                </a:cxnLst>
                <a:rect l="0" t="0" r="r" b="b"/>
                <a:pathLst>
                  <a:path w="114" h="208">
                    <a:moveTo>
                      <a:pt x="0" y="208"/>
                    </a:moveTo>
                    <a:lnTo>
                      <a:pt x="3" y="182"/>
                    </a:lnTo>
                    <a:lnTo>
                      <a:pt x="114" y="0"/>
                    </a:lnTo>
                    <a:lnTo>
                      <a:pt x="113" y="22"/>
                    </a:lnTo>
                    <a:lnTo>
                      <a:pt x="0" y="208"/>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233" name="Freeform 394"/>
              <p:cNvSpPr>
                <a:spLocks/>
              </p:cNvSpPr>
              <p:nvPr/>
            </p:nvSpPr>
            <p:spPr bwMode="auto">
              <a:xfrm>
                <a:off x="1252" y="2527"/>
                <a:ext cx="56" cy="103"/>
              </a:xfrm>
              <a:custGeom>
                <a:avLst/>
                <a:gdLst/>
                <a:ahLst/>
                <a:cxnLst>
                  <a:cxn ang="0">
                    <a:pos x="0" y="206"/>
                  </a:cxn>
                  <a:cxn ang="0">
                    <a:pos x="0" y="180"/>
                  </a:cxn>
                  <a:cxn ang="0">
                    <a:pos x="113" y="0"/>
                  </a:cxn>
                  <a:cxn ang="0">
                    <a:pos x="111" y="24"/>
                  </a:cxn>
                  <a:cxn ang="0">
                    <a:pos x="0" y="206"/>
                  </a:cxn>
                </a:cxnLst>
                <a:rect l="0" t="0" r="r" b="b"/>
                <a:pathLst>
                  <a:path w="113" h="206">
                    <a:moveTo>
                      <a:pt x="0" y="206"/>
                    </a:moveTo>
                    <a:lnTo>
                      <a:pt x="0" y="180"/>
                    </a:lnTo>
                    <a:lnTo>
                      <a:pt x="113" y="0"/>
                    </a:lnTo>
                    <a:lnTo>
                      <a:pt x="111" y="24"/>
                    </a:lnTo>
                    <a:lnTo>
                      <a:pt x="0" y="206"/>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234" name="Freeform 395"/>
              <p:cNvSpPr>
                <a:spLocks/>
              </p:cNvSpPr>
              <p:nvPr/>
            </p:nvSpPr>
            <p:spPr bwMode="auto">
              <a:xfrm>
                <a:off x="1252" y="2527"/>
                <a:ext cx="56" cy="103"/>
              </a:xfrm>
              <a:custGeom>
                <a:avLst/>
                <a:gdLst/>
                <a:ahLst/>
                <a:cxnLst>
                  <a:cxn ang="0">
                    <a:pos x="0" y="203"/>
                  </a:cxn>
                  <a:cxn ang="0">
                    <a:pos x="0" y="179"/>
                  </a:cxn>
                  <a:cxn ang="0">
                    <a:pos x="111" y="0"/>
                  </a:cxn>
                  <a:cxn ang="0">
                    <a:pos x="113" y="23"/>
                  </a:cxn>
                  <a:cxn ang="0">
                    <a:pos x="0" y="203"/>
                  </a:cxn>
                </a:cxnLst>
                <a:rect l="0" t="0" r="r" b="b"/>
                <a:pathLst>
                  <a:path w="113" h="203">
                    <a:moveTo>
                      <a:pt x="0" y="203"/>
                    </a:moveTo>
                    <a:lnTo>
                      <a:pt x="0" y="179"/>
                    </a:lnTo>
                    <a:lnTo>
                      <a:pt x="111" y="0"/>
                    </a:lnTo>
                    <a:lnTo>
                      <a:pt x="113" y="23"/>
                    </a:lnTo>
                    <a:lnTo>
                      <a:pt x="0" y="203"/>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235" name="Freeform 396"/>
              <p:cNvSpPr>
                <a:spLocks/>
              </p:cNvSpPr>
              <p:nvPr/>
            </p:nvSpPr>
            <p:spPr bwMode="auto">
              <a:xfrm>
                <a:off x="1251" y="2498"/>
                <a:ext cx="56" cy="101"/>
              </a:xfrm>
              <a:custGeom>
                <a:avLst/>
                <a:gdLst/>
                <a:ahLst/>
                <a:cxnLst>
                  <a:cxn ang="0">
                    <a:pos x="3" y="203"/>
                  </a:cxn>
                  <a:cxn ang="0">
                    <a:pos x="0" y="177"/>
                  </a:cxn>
                  <a:cxn ang="0">
                    <a:pos x="113" y="0"/>
                  </a:cxn>
                  <a:cxn ang="0">
                    <a:pos x="114" y="24"/>
                  </a:cxn>
                  <a:cxn ang="0">
                    <a:pos x="3" y="203"/>
                  </a:cxn>
                </a:cxnLst>
                <a:rect l="0" t="0" r="r" b="b"/>
                <a:pathLst>
                  <a:path w="114" h="203">
                    <a:moveTo>
                      <a:pt x="3" y="203"/>
                    </a:moveTo>
                    <a:lnTo>
                      <a:pt x="0" y="177"/>
                    </a:lnTo>
                    <a:lnTo>
                      <a:pt x="113" y="0"/>
                    </a:lnTo>
                    <a:lnTo>
                      <a:pt x="114" y="24"/>
                    </a:lnTo>
                    <a:lnTo>
                      <a:pt x="3" y="203"/>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236" name="Freeform 397"/>
              <p:cNvSpPr>
                <a:spLocks/>
              </p:cNvSpPr>
              <p:nvPr/>
            </p:nvSpPr>
            <p:spPr bwMode="auto">
              <a:xfrm>
                <a:off x="1249" y="2487"/>
                <a:ext cx="56" cy="99"/>
              </a:xfrm>
              <a:custGeom>
                <a:avLst/>
                <a:gdLst/>
                <a:ahLst/>
                <a:cxnLst>
                  <a:cxn ang="0">
                    <a:pos x="3" y="199"/>
                  </a:cxn>
                  <a:cxn ang="0">
                    <a:pos x="0" y="175"/>
                  </a:cxn>
                  <a:cxn ang="0">
                    <a:pos x="113" y="0"/>
                  </a:cxn>
                  <a:cxn ang="0">
                    <a:pos x="116" y="22"/>
                  </a:cxn>
                  <a:cxn ang="0">
                    <a:pos x="3" y="199"/>
                  </a:cxn>
                </a:cxnLst>
                <a:rect l="0" t="0" r="r" b="b"/>
                <a:pathLst>
                  <a:path w="116" h="199">
                    <a:moveTo>
                      <a:pt x="3" y="199"/>
                    </a:moveTo>
                    <a:lnTo>
                      <a:pt x="0" y="175"/>
                    </a:lnTo>
                    <a:lnTo>
                      <a:pt x="113" y="0"/>
                    </a:lnTo>
                    <a:lnTo>
                      <a:pt x="116" y="22"/>
                    </a:lnTo>
                    <a:lnTo>
                      <a:pt x="3" y="199"/>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237" name="Freeform 398"/>
              <p:cNvSpPr>
                <a:spLocks/>
              </p:cNvSpPr>
              <p:nvPr/>
            </p:nvSpPr>
            <p:spPr bwMode="auto">
              <a:xfrm>
                <a:off x="1244" y="2476"/>
                <a:ext cx="58" cy="103"/>
              </a:xfrm>
              <a:custGeom>
                <a:avLst/>
                <a:gdLst/>
                <a:ahLst/>
                <a:cxnLst>
                  <a:cxn ang="0">
                    <a:pos x="3" y="197"/>
                  </a:cxn>
                  <a:cxn ang="0">
                    <a:pos x="0" y="171"/>
                  </a:cxn>
                  <a:cxn ang="0">
                    <a:pos x="113" y="0"/>
                  </a:cxn>
                  <a:cxn ang="0">
                    <a:pos x="116" y="22"/>
                  </a:cxn>
                  <a:cxn ang="0">
                    <a:pos x="3" y="197"/>
                  </a:cxn>
                </a:cxnLst>
                <a:rect l="0" t="0" r="r" b="b"/>
                <a:pathLst>
                  <a:path w="116" h="197">
                    <a:moveTo>
                      <a:pt x="3" y="197"/>
                    </a:moveTo>
                    <a:lnTo>
                      <a:pt x="0" y="171"/>
                    </a:lnTo>
                    <a:lnTo>
                      <a:pt x="113" y="0"/>
                    </a:lnTo>
                    <a:lnTo>
                      <a:pt x="116" y="22"/>
                    </a:lnTo>
                    <a:lnTo>
                      <a:pt x="3" y="197"/>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238" name="Freeform 399"/>
              <p:cNvSpPr>
                <a:spLocks/>
              </p:cNvSpPr>
              <p:nvPr/>
            </p:nvSpPr>
            <p:spPr bwMode="auto">
              <a:xfrm>
                <a:off x="1244" y="2476"/>
                <a:ext cx="60" cy="103"/>
              </a:xfrm>
              <a:custGeom>
                <a:avLst/>
                <a:gdLst/>
                <a:ahLst/>
                <a:cxnLst>
                  <a:cxn ang="0">
                    <a:pos x="6" y="193"/>
                  </a:cxn>
                  <a:cxn ang="0">
                    <a:pos x="0" y="168"/>
                  </a:cxn>
                  <a:cxn ang="0">
                    <a:pos x="114" y="0"/>
                  </a:cxn>
                  <a:cxn ang="0">
                    <a:pos x="119" y="22"/>
                  </a:cxn>
                  <a:cxn ang="0">
                    <a:pos x="6" y="193"/>
                  </a:cxn>
                </a:cxnLst>
                <a:rect l="0" t="0" r="r" b="b"/>
                <a:pathLst>
                  <a:path w="119" h="193">
                    <a:moveTo>
                      <a:pt x="6" y="193"/>
                    </a:moveTo>
                    <a:lnTo>
                      <a:pt x="0" y="168"/>
                    </a:lnTo>
                    <a:lnTo>
                      <a:pt x="114" y="0"/>
                    </a:lnTo>
                    <a:lnTo>
                      <a:pt x="119" y="22"/>
                    </a:lnTo>
                    <a:lnTo>
                      <a:pt x="6" y="193"/>
                    </a:lnTo>
                    <a:close/>
                  </a:path>
                </a:pathLst>
              </a:custGeom>
              <a:solidFill>
                <a:srgbClr val="DEDE58"/>
              </a:solidFill>
              <a:ln w="9525">
                <a:noFill/>
                <a:round/>
                <a:headEnd/>
                <a:tailEnd/>
              </a:ln>
            </p:spPr>
            <p:txBody>
              <a:bodyPr/>
              <a:lstStyle/>
              <a:p>
                <a:pPr algn="ctr">
                  <a:defRPr/>
                </a:pPr>
                <a:endParaRPr lang="en-US" b="1">
                  <a:latin typeface="+mn-lt"/>
                </a:endParaRPr>
              </a:p>
            </p:txBody>
          </p:sp>
          <p:sp>
            <p:nvSpPr>
              <p:cNvPr id="239" name="Freeform 400"/>
              <p:cNvSpPr>
                <a:spLocks/>
              </p:cNvSpPr>
              <p:nvPr/>
            </p:nvSpPr>
            <p:spPr bwMode="auto">
              <a:xfrm>
                <a:off x="1242" y="2455"/>
                <a:ext cx="59" cy="94"/>
              </a:xfrm>
              <a:custGeom>
                <a:avLst/>
                <a:gdLst/>
                <a:ahLst/>
                <a:cxnLst>
                  <a:cxn ang="0">
                    <a:pos x="6" y="189"/>
                  </a:cxn>
                  <a:cxn ang="0">
                    <a:pos x="0" y="167"/>
                  </a:cxn>
                  <a:cxn ang="0">
                    <a:pos x="114" y="0"/>
                  </a:cxn>
                  <a:cxn ang="0">
                    <a:pos x="120" y="21"/>
                  </a:cxn>
                  <a:cxn ang="0">
                    <a:pos x="6" y="189"/>
                  </a:cxn>
                </a:cxnLst>
                <a:rect l="0" t="0" r="r" b="b"/>
                <a:pathLst>
                  <a:path w="120" h="189">
                    <a:moveTo>
                      <a:pt x="6" y="189"/>
                    </a:moveTo>
                    <a:lnTo>
                      <a:pt x="0" y="167"/>
                    </a:lnTo>
                    <a:lnTo>
                      <a:pt x="114" y="0"/>
                    </a:lnTo>
                    <a:lnTo>
                      <a:pt x="120" y="21"/>
                    </a:lnTo>
                    <a:lnTo>
                      <a:pt x="6" y="189"/>
                    </a:lnTo>
                    <a:close/>
                  </a:path>
                </a:pathLst>
              </a:custGeom>
              <a:solidFill>
                <a:srgbClr val="DDDD58"/>
              </a:solidFill>
              <a:ln w="9525">
                <a:noFill/>
                <a:round/>
                <a:headEnd/>
                <a:tailEnd/>
              </a:ln>
            </p:spPr>
            <p:txBody>
              <a:bodyPr/>
              <a:lstStyle/>
              <a:p>
                <a:pPr algn="ctr">
                  <a:defRPr/>
                </a:pPr>
                <a:endParaRPr lang="en-US" b="1">
                  <a:latin typeface="+mn-lt"/>
                </a:endParaRPr>
              </a:p>
            </p:txBody>
          </p:sp>
          <p:sp>
            <p:nvSpPr>
              <p:cNvPr id="240" name="Freeform 401"/>
              <p:cNvSpPr>
                <a:spLocks/>
              </p:cNvSpPr>
              <p:nvPr/>
            </p:nvSpPr>
            <p:spPr bwMode="auto">
              <a:xfrm>
                <a:off x="1244" y="2476"/>
                <a:ext cx="57" cy="103"/>
              </a:xfrm>
              <a:custGeom>
                <a:avLst/>
                <a:gdLst/>
                <a:ahLst/>
                <a:cxnLst>
                  <a:cxn ang="0">
                    <a:pos x="3" y="180"/>
                  </a:cxn>
                  <a:cxn ang="0">
                    <a:pos x="0" y="169"/>
                  </a:cxn>
                  <a:cxn ang="0">
                    <a:pos x="114" y="0"/>
                  </a:cxn>
                  <a:cxn ang="0">
                    <a:pos x="117" y="12"/>
                  </a:cxn>
                  <a:cxn ang="0">
                    <a:pos x="3" y="180"/>
                  </a:cxn>
                </a:cxnLst>
                <a:rect l="0" t="0" r="r" b="b"/>
                <a:pathLst>
                  <a:path w="117" h="180">
                    <a:moveTo>
                      <a:pt x="3" y="180"/>
                    </a:moveTo>
                    <a:lnTo>
                      <a:pt x="0" y="169"/>
                    </a:lnTo>
                    <a:lnTo>
                      <a:pt x="114" y="0"/>
                    </a:lnTo>
                    <a:lnTo>
                      <a:pt x="117" y="12"/>
                    </a:lnTo>
                    <a:lnTo>
                      <a:pt x="3" y="180"/>
                    </a:lnTo>
                    <a:close/>
                  </a:path>
                </a:pathLst>
              </a:custGeom>
              <a:solidFill>
                <a:srgbClr val="DDDD58"/>
              </a:solidFill>
              <a:ln w="9525">
                <a:noFill/>
                <a:round/>
                <a:headEnd/>
                <a:tailEnd/>
              </a:ln>
            </p:spPr>
            <p:txBody>
              <a:bodyPr/>
              <a:lstStyle/>
              <a:p>
                <a:pPr algn="ctr">
                  <a:defRPr/>
                </a:pPr>
                <a:endParaRPr lang="en-US" b="1">
                  <a:latin typeface="+mn-lt"/>
                </a:endParaRPr>
              </a:p>
            </p:txBody>
          </p:sp>
          <p:sp>
            <p:nvSpPr>
              <p:cNvPr id="241" name="Freeform 402"/>
              <p:cNvSpPr>
                <a:spLocks/>
              </p:cNvSpPr>
              <p:nvPr/>
            </p:nvSpPr>
            <p:spPr bwMode="auto">
              <a:xfrm>
                <a:off x="1242" y="2455"/>
                <a:ext cx="58" cy="89"/>
              </a:xfrm>
              <a:custGeom>
                <a:avLst/>
                <a:gdLst/>
                <a:ahLst/>
                <a:cxnLst>
                  <a:cxn ang="0">
                    <a:pos x="3" y="178"/>
                  </a:cxn>
                  <a:cxn ang="0">
                    <a:pos x="0" y="167"/>
                  </a:cxn>
                  <a:cxn ang="0">
                    <a:pos x="114" y="0"/>
                  </a:cxn>
                  <a:cxn ang="0">
                    <a:pos x="117" y="9"/>
                  </a:cxn>
                  <a:cxn ang="0">
                    <a:pos x="3" y="178"/>
                  </a:cxn>
                </a:cxnLst>
                <a:rect l="0" t="0" r="r" b="b"/>
                <a:pathLst>
                  <a:path w="117" h="178">
                    <a:moveTo>
                      <a:pt x="3" y="178"/>
                    </a:moveTo>
                    <a:lnTo>
                      <a:pt x="0" y="167"/>
                    </a:lnTo>
                    <a:lnTo>
                      <a:pt x="114" y="0"/>
                    </a:lnTo>
                    <a:lnTo>
                      <a:pt x="117" y="9"/>
                    </a:lnTo>
                    <a:lnTo>
                      <a:pt x="3" y="178"/>
                    </a:lnTo>
                    <a:close/>
                  </a:path>
                </a:pathLst>
              </a:custGeom>
              <a:solidFill>
                <a:srgbClr val="DCDC57"/>
              </a:solidFill>
              <a:ln w="9525">
                <a:noFill/>
                <a:round/>
                <a:headEnd/>
                <a:tailEnd/>
              </a:ln>
            </p:spPr>
            <p:txBody>
              <a:bodyPr/>
              <a:lstStyle/>
              <a:p>
                <a:pPr algn="ctr">
                  <a:defRPr/>
                </a:pPr>
                <a:endParaRPr lang="en-US" b="1">
                  <a:latin typeface="+mn-lt"/>
                </a:endParaRPr>
              </a:p>
            </p:txBody>
          </p:sp>
          <p:sp>
            <p:nvSpPr>
              <p:cNvPr id="242" name="Freeform 403"/>
              <p:cNvSpPr>
                <a:spLocks/>
              </p:cNvSpPr>
              <p:nvPr/>
            </p:nvSpPr>
            <p:spPr bwMode="auto">
              <a:xfrm>
                <a:off x="1237" y="2443"/>
                <a:ext cx="61" cy="95"/>
              </a:xfrm>
              <a:custGeom>
                <a:avLst/>
                <a:gdLst/>
                <a:ahLst/>
                <a:cxnLst>
                  <a:cxn ang="0">
                    <a:pos x="8" y="189"/>
                  </a:cxn>
                  <a:cxn ang="0">
                    <a:pos x="0" y="165"/>
                  </a:cxn>
                  <a:cxn ang="0">
                    <a:pos x="114" y="0"/>
                  </a:cxn>
                  <a:cxn ang="0">
                    <a:pos x="122" y="22"/>
                  </a:cxn>
                  <a:cxn ang="0">
                    <a:pos x="8" y="189"/>
                  </a:cxn>
                </a:cxnLst>
                <a:rect l="0" t="0" r="r" b="b"/>
                <a:pathLst>
                  <a:path w="122" h="189">
                    <a:moveTo>
                      <a:pt x="8" y="189"/>
                    </a:moveTo>
                    <a:lnTo>
                      <a:pt x="0" y="165"/>
                    </a:lnTo>
                    <a:lnTo>
                      <a:pt x="114" y="0"/>
                    </a:lnTo>
                    <a:lnTo>
                      <a:pt x="122" y="22"/>
                    </a:lnTo>
                    <a:lnTo>
                      <a:pt x="8" y="189"/>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243" name="Freeform 404"/>
              <p:cNvSpPr>
                <a:spLocks/>
              </p:cNvSpPr>
              <p:nvPr/>
            </p:nvSpPr>
            <p:spPr bwMode="auto">
              <a:xfrm>
                <a:off x="1232" y="2433"/>
                <a:ext cx="62" cy="94"/>
              </a:xfrm>
              <a:custGeom>
                <a:avLst/>
                <a:gdLst/>
                <a:ahLst/>
                <a:cxnLst>
                  <a:cxn ang="0">
                    <a:pos x="9" y="186"/>
                  </a:cxn>
                  <a:cxn ang="0">
                    <a:pos x="0" y="164"/>
                  </a:cxn>
                  <a:cxn ang="0">
                    <a:pos x="115" y="0"/>
                  </a:cxn>
                  <a:cxn ang="0">
                    <a:pos x="123" y="21"/>
                  </a:cxn>
                  <a:cxn ang="0">
                    <a:pos x="9" y="186"/>
                  </a:cxn>
                </a:cxnLst>
                <a:rect l="0" t="0" r="r" b="b"/>
                <a:pathLst>
                  <a:path w="123" h="186">
                    <a:moveTo>
                      <a:pt x="9" y="186"/>
                    </a:moveTo>
                    <a:lnTo>
                      <a:pt x="0" y="164"/>
                    </a:lnTo>
                    <a:lnTo>
                      <a:pt x="115" y="0"/>
                    </a:lnTo>
                    <a:lnTo>
                      <a:pt x="123" y="21"/>
                    </a:lnTo>
                    <a:lnTo>
                      <a:pt x="9" y="186"/>
                    </a:lnTo>
                    <a:close/>
                  </a:path>
                </a:pathLst>
              </a:custGeom>
              <a:solidFill>
                <a:srgbClr val="DADA57"/>
              </a:solidFill>
              <a:ln w="9525">
                <a:noFill/>
                <a:round/>
                <a:headEnd/>
                <a:tailEnd/>
              </a:ln>
            </p:spPr>
            <p:txBody>
              <a:bodyPr/>
              <a:lstStyle/>
              <a:p>
                <a:pPr algn="ctr">
                  <a:defRPr/>
                </a:pPr>
                <a:endParaRPr lang="en-US" b="1">
                  <a:latin typeface="+mn-lt"/>
                </a:endParaRPr>
              </a:p>
            </p:txBody>
          </p:sp>
          <p:sp>
            <p:nvSpPr>
              <p:cNvPr id="244" name="Freeform 405"/>
              <p:cNvSpPr>
                <a:spLocks/>
              </p:cNvSpPr>
              <p:nvPr/>
            </p:nvSpPr>
            <p:spPr bwMode="auto">
              <a:xfrm>
                <a:off x="1235" y="2439"/>
                <a:ext cx="56" cy="88"/>
              </a:xfrm>
              <a:custGeom>
                <a:avLst/>
                <a:gdLst/>
                <a:ahLst/>
                <a:cxnLst>
                  <a:cxn ang="0">
                    <a:pos x="5" y="174"/>
                  </a:cxn>
                  <a:cxn ang="0">
                    <a:pos x="0" y="163"/>
                  </a:cxn>
                  <a:cxn ang="0">
                    <a:pos x="116" y="0"/>
                  </a:cxn>
                  <a:cxn ang="0">
                    <a:pos x="119" y="9"/>
                  </a:cxn>
                  <a:cxn ang="0">
                    <a:pos x="5" y="174"/>
                  </a:cxn>
                </a:cxnLst>
                <a:rect l="0" t="0" r="r" b="b"/>
                <a:pathLst>
                  <a:path w="119" h="174">
                    <a:moveTo>
                      <a:pt x="5" y="174"/>
                    </a:moveTo>
                    <a:lnTo>
                      <a:pt x="0" y="163"/>
                    </a:lnTo>
                    <a:lnTo>
                      <a:pt x="116" y="0"/>
                    </a:lnTo>
                    <a:lnTo>
                      <a:pt x="119" y="9"/>
                    </a:lnTo>
                    <a:lnTo>
                      <a:pt x="5" y="174"/>
                    </a:lnTo>
                    <a:close/>
                  </a:path>
                </a:pathLst>
              </a:custGeom>
              <a:solidFill>
                <a:srgbClr val="DADA57"/>
              </a:solidFill>
              <a:ln w="9525">
                <a:noFill/>
                <a:round/>
                <a:headEnd/>
                <a:tailEnd/>
              </a:ln>
            </p:spPr>
            <p:txBody>
              <a:bodyPr/>
              <a:lstStyle/>
              <a:p>
                <a:pPr algn="ctr">
                  <a:defRPr/>
                </a:pPr>
                <a:endParaRPr lang="en-US" b="1">
                  <a:latin typeface="+mn-lt"/>
                </a:endParaRPr>
              </a:p>
            </p:txBody>
          </p:sp>
          <p:sp>
            <p:nvSpPr>
              <p:cNvPr id="245" name="Freeform 406"/>
              <p:cNvSpPr>
                <a:spLocks/>
              </p:cNvSpPr>
              <p:nvPr/>
            </p:nvSpPr>
            <p:spPr bwMode="auto">
              <a:xfrm>
                <a:off x="1232" y="2433"/>
                <a:ext cx="60" cy="94"/>
              </a:xfrm>
              <a:custGeom>
                <a:avLst/>
                <a:gdLst/>
                <a:ahLst/>
                <a:cxnLst>
                  <a:cxn ang="0">
                    <a:pos x="4" y="175"/>
                  </a:cxn>
                  <a:cxn ang="0">
                    <a:pos x="0" y="164"/>
                  </a:cxn>
                  <a:cxn ang="0">
                    <a:pos x="115" y="0"/>
                  </a:cxn>
                  <a:cxn ang="0">
                    <a:pos x="120" y="12"/>
                  </a:cxn>
                  <a:cxn ang="0">
                    <a:pos x="4" y="175"/>
                  </a:cxn>
                </a:cxnLst>
                <a:rect l="0" t="0" r="r" b="b"/>
                <a:pathLst>
                  <a:path w="120" h="175">
                    <a:moveTo>
                      <a:pt x="4" y="175"/>
                    </a:moveTo>
                    <a:lnTo>
                      <a:pt x="0" y="164"/>
                    </a:lnTo>
                    <a:lnTo>
                      <a:pt x="115" y="0"/>
                    </a:lnTo>
                    <a:lnTo>
                      <a:pt x="120" y="12"/>
                    </a:lnTo>
                    <a:lnTo>
                      <a:pt x="4" y="175"/>
                    </a:lnTo>
                    <a:close/>
                  </a:path>
                </a:pathLst>
              </a:custGeom>
              <a:solidFill>
                <a:srgbClr val="D9D956"/>
              </a:solidFill>
              <a:ln w="9525">
                <a:noFill/>
                <a:round/>
                <a:headEnd/>
                <a:tailEnd/>
              </a:ln>
            </p:spPr>
            <p:txBody>
              <a:bodyPr/>
              <a:lstStyle/>
              <a:p>
                <a:pPr algn="ctr">
                  <a:defRPr/>
                </a:pPr>
                <a:endParaRPr lang="en-US" b="1">
                  <a:latin typeface="+mn-lt"/>
                </a:endParaRPr>
              </a:p>
            </p:txBody>
          </p:sp>
          <p:sp>
            <p:nvSpPr>
              <p:cNvPr id="246" name="Freeform 407"/>
              <p:cNvSpPr>
                <a:spLocks/>
              </p:cNvSpPr>
              <p:nvPr/>
            </p:nvSpPr>
            <p:spPr bwMode="auto">
              <a:xfrm>
                <a:off x="1228" y="2424"/>
                <a:ext cx="64" cy="103"/>
              </a:xfrm>
              <a:custGeom>
                <a:avLst/>
                <a:gdLst/>
                <a:ahLst/>
                <a:cxnLst>
                  <a:cxn ang="0">
                    <a:pos x="10" y="184"/>
                  </a:cxn>
                  <a:cxn ang="0">
                    <a:pos x="0" y="161"/>
                  </a:cxn>
                  <a:cxn ang="0">
                    <a:pos x="118" y="0"/>
                  </a:cxn>
                  <a:cxn ang="0">
                    <a:pos x="125" y="20"/>
                  </a:cxn>
                  <a:cxn ang="0">
                    <a:pos x="10" y="184"/>
                  </a:cxn>
                </a:cxnLst>
                <a:rect l="0" t="0" r="r" b="b"/>
                <a:pathLst>
                  <a:path w="125" h="184">
                    <a:moveTo>
                      <a:pt x="10" y="184"/>
                    </a:moveTo>
                    <a:lnTo>
                      <a:pt x="0" y="161"/>
                    </a:lnTo>
                    <a:lnTo>
                      <a:pt x="118" y="0"/>
                    </a:lnTo>
                    <a:lnTo>
                      <a:pt x="125" y="20"/>
                    </a:lnTo>
                    <a:lnTo>
                      <a:pt x="10" y="184"/>
                    </a:lnTo>
                    <a:close/>
                  </a:path>
                </a:pathLst>
              </a:custGeom>
              <a:solidFill>
                <a:srgbClr val="D8D856"/>
              </a:solidFill>
              <a:ln w="9525">
                <a:noFill/>
                <a:round/>
                <a:headEnd/>
                <a:tailEnd/>
              </a:ln>
            </p:spPr>
            <p:txBody>
              <a:bodyPr/>
              <a:lstStyle/>
              <a:p>
                <a:pPr algn="ctr">
                  <a:defRPr/>
                </a:pPr>
                <a:endParaRPr lang="en-US" b="1">
                  <a:latin typeface="+mn-lt"/>
                </a:endParaRPr>
              </a:p>
            </p:txBody>
          </p:sp>
          <p:sp>
            <p:nvSpPr>
              <p:cNvPr id="247" name="Freeform 408"/>
              <p:cNvSpPr>
                <a:spLocks/>
              </p:cNvSpPr>
              <p:nvPr/>
            </p:nvSpPr>
            <p:spPr bwMode="auto">
              <a:xfrm>
                <a:off x="1223" y="2424"/>
                <a:ext cx="64" cy="103"/>
              </a:xfrm>
              <a:custGeom>
                <a:avLst/>
                <a:gdLst/>
                <a:ahLst/>
                <a:cxnLst>
                  <a:cxn ang="0">
                    <a:pos x="11" y="179"/>
                  </a:cxn>
                  <a:cxn ang="0">
                    <a:pos x="0" y="159"/>
                  </a:cxn>
                  <a:cxn ang="0">
                    <a:pos x="118" y="0"/>
                  </a:cxn>
                  <a:cxn ang="0">
                    <a:pos x="129" y="18"/>
                  </a:cxn>
                  <a:cxn ang="0">
                    <a:pos x="11" y="179"/>
                  </a:cxn>
                </a:cxnLst>
                <a:rect l="0" t="0" r="r" b="b"/>
                <a:pathLst>
                  <a:path w="129" h="179">
                    <a:moveTo>
                      <a:pt x="11" y="179"/>
                    </a:moveTo>
                    <a:lnTo>
                      <a:pt x="0" y="159"/>
                    </a:lnTo>
                    <a:lnTo>
                      <a:pt x="118" y="0"/>
                    </a:lnTo>
                    <a:lnTo>
                      <a:pt x="129" y="18"/>
                    </a:lnTo>
                    <a:lnTo>
                      <a:pt x="11" y="179"/>
                    </a:lnTo>
                    <a:close/>
                  </a:path>
                </a:pathLst>
              </a:custGeom>
              <a:solidFill>
                <a:srgbClr val="D7D756"/>
              </a:solidFill>
              <a:ln w="9525">
                <a:noFill/>
                <a:round/>
                <a:headEnd/>
                <a:tailEnd/>
              </a:ln>
            </p:spPr>
            <p:txBody>
              <a:bodyPr/>
              <a:lstStyle/>
              <a:p>
                <a:pPr algn="ctr">
                  <a:defRPr/>
                </a:pPr>
                <a:endParaRPr lang="en-US" b="1">
                  <a:latin typeface="+mn-lt"/>
                </a:endParaRPr>
              </a:p>
            </p:txBody>
          </p:sp>
          <p:sp>
            <p:nvSpPr>
              <p:cNvPr id="248" name="Freeform 409"/>
              <p:cNvSpPr>
                <a:spLocks/>
              </p:cNvSpPr>
              <p:nvPr/>
            </p:nvSpPr>
            <p:spPr bwMode="auto">
              <a:xfrm>
                <a:off x="1226" y="2424"/>
                <a:ext cx="61" cy="103"/>
              </a:xfrm>
              <a:custGeom>
                <a:avLst/>
                <a:gdLst/>
                <a:ahLst/>
                <a:cxnLst>
                  <a:cxn ang="0">
                    <a:pos x="4" y="170"/>
                  </a:cxn>
                  <a:cxn ang="0">
                    <a:pos x="0" y="159"/>
                  </a:cxn>
                  <a:cxn ang="0">
                    <a:pos x="117" y="0"/>
                  </a:cxn>
                  <a:cxn ang="0">
                    <a:pos x="122" y="9"/>
                  </a:cxn>
                  <a:cxn ang="0">
                    <a:pos x="4" y="170"/>
                  </a:cxn>
                </a:cxnLst>
                <a:rect l="0" t="0" r="r" b="b"/>
                <a:pathLst>
                  <a:path w="122" h="170">
                    <a:moveTo>
                      <a:pt x="4" y="170"/>
                    </a:moveTo>
                    <a:lnTo>
                      <a:pt x="0" y="159"/>
                    </a:lnTo>
                    <a:lnTo>
                      <a:pt x="117" y="0"/>
                    </a:lnTo>
                    <a:lnTo>
                      <a:pt x="122" y="9"/>
                    </a:lnTo>
                    <a:lnTo>
                      <a:pt x="4" y="170"/>
                    </a:lnTo>
                    <a:close/>
                  </a:path>
                </a:pathLst>
              </a:custGeom>
              <a:solidFill>
                <a:srgbClr val="D7D756"/>
              </a:solidFill>
              <a:ln w="9525">
                <a:noFill/>
                <a:round/>
                <a:headEnd/>
                <a:tailEnd/>
              </a:ln>
            </p:spPr>
            <p:txBody>
              <a:bodyPr/>
              <a:lstStyle/>
              <a:p>
                <a:pPr algn="ctr">
                  <a:defRPr/>
                </a:pPr>
                <a:endParaRPr lang="en-US" b="1">
                  <a:latin typeface="+mn-lt"/>
                </a:endParaRPr>
              </a:p>
            </p:txBody>
          </p:sp>
          <p:sp>
            <p:nvSpPr>
              <p:cNvPr id="249" name="Freeform 410"/>
              <p:cNvSpPr>
                <a:spLocks/>
              </p:cNvSpPr>
              <p:nvPr/>
            </p:nvSpPr>
            <p:spPr bwMode="auto">
              <a:xfrm>
                <a:off x="1223" y="2424"/>
                <a:ext cx="62" cy="103"/>
              </a:xfrm>
              <a:custGeom>
                <a:avLst/>
                <a:gdLst/>
                <a:ahLst/>
                <a:cxnLst>
                  <a:cxn ang="0">
                    <a:pos x="7" y="168"/>
                  </a:cxn>
                  <a:cxn ang="0">
                    <a:pos x="0" y="159"/>
                  </a:cxn>
                  <a:cxn ang="0">
                    <a:pos x="118" y="0"/>
                  </a:cxn>
                  <a:cxn ang="0">
                    <a:pos x="124" y="9"/>
                  </a:cxn>
                  <a:cxn ang="0">
                    <a:pos x="7" y="168"/>
                  </a:cxn>
                </a:cxnLst>
                <a:rect l="0" t="0" r="r" b="b"/>
                <a:pathLst>
                  <a:path w="124" h="168">
                    <a:moveTo>
                      <a:pt x="7" y="168"/>
                    </a:moveTo>
                    <a:lnTo>
                      <a:pt x="0" y="159"/>
                    </a:lnTo>
                    <a:lnTo>
                      <a:pt x="118" y="0"/>
                    </a:lnTo>
                    <a:lnTo>
                      <a:pt x="124" y="9"/>
                    </a:lnTo>
                    <a:lnTo>
                      <a:pt x="7" y="168"/>
                    </a:lnTo>
                    <a:close/>
                  </a:path>
                </a:pathLst>
              </a:custGeom>
              <a:solidFill>
                <a:srgbClr val="D6D655"/>
              </a:solidFill>
              <a:ln w="9525">
                <a:noFill/>
                <a:round/>
                <a:headEnd/>
                <a:tailEnd/>
              </a:ln>
            </p:spPr>
            <p:txBody>
              <a:bodyPr/>
              <a:lstStyle/>
              <a:p>
                <a:pPr algn="ctr">
                  <a:defRPr/>
                </a:pPr>
                <a:endParaRPr lang="en-US" b="1">
                  <a:latin typeface="+mn-lt"/>
                </a:endParaRPr>
              </a:p>
            </p:txBody>
          </p:sp>
          <p:sp>
            <p:nvSpPr>
              <p:cNvPr id="250" name="Freeform 411"/>
              <p:cNvSpPr>
                <a:spLocks/>
              </p:cNvSpPr>
              <p:nvPr/>
            </p:nvSpPr>
            <p:spPr bwMode="auto">
              <a:xfrm>
                <a:off x="1218" y="2404"/>
                <a:ext cx="64" cy="90"/>
              </a:xfrm>
              <a:custGeom>
                <a:avLst/>
                <a:gdLst/>
                <a:ahLst/>
                <a:cxnLst>
                  <a:cxn ang="0">
                    <a:pos x="10" y="178"/>
                  </a:cxn>
                  <a:cxn ang="0">
                    <a:pos x="0" y="156"/>
                  </a:cxn>
                  <a:cxn ang="0">
                    <a:pos x="119" y="0"/>
                  </a:cxn>
                  <a:cxn ang="0">
                    <a:pos x="128" y="19"/>
                  </a:cxn>
                  <a:cxn ang="0">
                    <a:pos x="10" y="178"/>
                  </a:cxn>
                </a:cxnLst>
                <a:rect l="0" t="0" r="r" b="b"/>
                <a:pathLst>
                  <a:path w="128" h="178">
                    <a:moveTo>
                      <a:pt x="10" y="178"/>
                    </a:moveTo>
                    <a:lnTo>
                      <a:pt x="0" y="156"/>
                    </a:lnTo>
                    <a:lnTo>
                      <a:pt x="119" y="0"/>
                    </a:lnTo>
                    <a:lnTo>
                      <a:pt x="128" y="19"/>
                    </a:lnTo>
                    <a:lnTo>
                      <a:pt x="10" y="178"/>
                    </a:lnTo>
                    <a:close/>
                  </a:path>
                </a:pathLst>
              </a:custGeom>
              <a:solidFill>
                <a:srgbClr val="D5D555"/>
              </a:solidFill>
              <a:ln w="9525">
                <a:noFill/>
                <a:round/>
                <a:headEnd/>
                <a:tailEnd/>
              </a:ln>
            </p:spPr>
            <p:txBody>
              <a:bodyPr/>
              <a:lstStyle/>
              <a:p>
                <a:pPr algn="ctr">
                  <a:defRPr/>
                </a:pPr>
                <a:endParaRPr lang="en-US" b="1">
                  <a:latin typeface="+mn-lt"/>
                </a:endParaRPr>
              </a:p>
            </p:txBody>
          </p:sp>
          <p:sp>
            <p:nvSpPr>
              <p:cNvPr id="251" name="Freeform 412"/>
              <p:cNvSpPr>
                <a:spLocks/>
              </p:cNvSpPr>
              <p:nvPr/>
            </p:nvSpPr>
            <p:spPr bwMode="auto">
              <a:xfrm>
                <a:off x="1219" y="2424"/>
                <a:ext cx="60" cy="103"/>
              </a:xfrm>
              <a:custGeom>
                <a:avLst/>
                <a:gdLst/>
                <a:ahLst/>
                <a:cxnLst>
                  <a:cxn ang="0">
                    <a:pos x="3" y="167"/>
                  </a:cxn>
                  <a:cxn ang="0">
                    <a:pos x="0" y="160"/>
                  </a:cxn>
                  <a:cxn ang="0">
                    <a:pos x="118" y="0"/>
                  </a:cxn>
                  <a:cxn ang="0">
                    <a:pos x="121" y="8"/>
                  </a:cxn>
                  <a:cxn ang="0">
                    <a:pos x="3" y="167"/>
                  </a:cxn>
                </a:cxnLst>
                <a:rect l="0" t="0" r="r" b="b"/>
                <a:pathLst>
                  <a:path w="121" h="167">
                    <a:moveTo>
                      <a:pt x="3" y="167"/>
                    </a:moveTo>
                    <a:lnTo>
                      <a:pt x="0" y="160"/>
                    </a:lnTo>
                    <a:lnTo>
                      <a:pt x="118" y="0"/>
                    </a:lnTo>
                    <a:lnTo>
                      <a:pt x="121" y="8"/>
                    </a:lnTo>
                    <a:lnTo>
                      <a:pt x="3" y="167"/>
                    </a:lnTo>
                    <a:close/>
                  </a:path>
                </a:pathLst>
              </a:custGeom>
              <a:solidFill>
                <a:srgbClr val="D5D555"/>
              </a:solidFill>
              <a:ln w="9525">
                <a:noFill/>
                <a:round/>
                <a:headEnd/>
                <a:tailEnd/>
              </a:ln>
            </p:spPr>
            <p:txBody>
              <a:bodyPr/>
              <a:lstStyle/>
              <a:p>
                <a:pPr algn="ctr">
                  <a:defRPr/>
                </a:pPr>
                <a:endParaRPr lang="en-US" b="1">
                  <a:latin typeface="+mn-lt"/>
                </a:endParaRPr>
              </a:p>
            </p:txBody>
          </p:sp>
          <p:sp>
            <p:nvSpPr>
              <p:cNvPr id="252" name="Freeform 413"/>
              <p:cNvSpPr>
                <a:spLocks/>
              </p:cNvSpPr>
              <p:nvPr/>
            </p:nvSpPr>
            <p:spPr bwMode="auto">
              <a:xfrm>
                <a:off x="1219" y="2407"/>
                <a:ext cx="61" cy="83"/>
              </a:xfrm>
              <a:custGeom>
                <a:avLst/>
                <a:gdLst/>
                <a:ahLst/>
                <a:cxnLst>
                  <a:cxn ang="0">
                    <a:pos x="4" y="165"/>
                  </a:cxn>
                  <a:cxn ang="0">
                    <a:pos x="0" y="157"/>
                  </a:cxn>
                  <a:cxn ang="0">
                    <a:pos x="119" y="0"/>
                  </a:cxn>
                  <a:cxn ang="0">
                    <a:pos x="122" y="5"/>
                  </a:cxn>
                  <a:cxn ang="0">
                    <a:pos x="4" y="165"/>
                  </a:cxn>
                </a:cxnLst>
                <a:rect l="0" t="0" r="r" b="b"/>
                <a:pathLst>
                  <a:path w="122" h="165">
                    <a:moveTo>
                      <a:pt x="4" y="165"/>
                    </a:moveTo>
                    <a:lnTo>
                      <a:pt x="0" y="157"/>
                    </a:lnTo>
                    <a:lnTo>
                      <a:pt x="119" y="0"/>
                    </a:lnTo>
                    <a:lnTo>
                      <a:pt x="122" y="5"/>
                    </a:lnTo>
                    <a:lnTo>
                      <a:pt x="4" y="165"/>
                    </a:lnTo>
                    <a:close/>
                  </a:path>
                </a:pathLst>
              </a:custGeom>
              <a:solidFill>
                <a:srgbClr val="D4D454"/>
              </a:solidFill>
              <a:ln w="9525">
                <a:noFill/>
                <a:round/>
                <a:headEnd/>
                <a:tailEnd/>
              </a:ln>
            </p:spPr>
            <p:txBody>
              <a:bodyPr/>
              <a:lstStyle/>
              <a:p>
                <a:pPr algn="ctr">
                  <a:defRPr/>
                </a:pPr>
                <a:endParaRPr lang="en-US" b="1">
                  <a:latin typeface="+mn-lt"/>
                </a:endParaRPr>
              </a:p>
            </p:txBody>
          </p:sp>
          <p:sp>
            <p:nvSpPr>
              <p:cNvPr id="253" name="Freeform 414"/>
              <p:cNvSpPr>
                <a:spLocks/>
              </p:cNvSpPr>
              <p:nvPr/>
            </p:nvSpPr>
            <p:spPr bwMode="auto">
              <a:xfrm>
                <a:off x="1218" y="2404"/>
                <a:ext cx="61" cy="82"/>
              </a:xfrm>
              <a:custGeom>
                <a:avLst/>
                <a:gdLst/>
                <a:ahLst/>
                <a:cxnLst>
                  <a:cxn ang="0">
                    <a:pos x="3" y="163"/>
                  </a:cxn>
                  <a:cxn ang="0">
                    <a:pos x="0" y="156"/>
                  </a:cxn>
                  <a:cxn ang="0">
                    <a:pos x="119" y="0"/>
                  </a:cxn>
                  <a:cxn ang="0">
                    <a:pos x="122" y="6"/>
                  </a:cxn>
                  <a:cxn ang="0">
                    <a:pos x="3" y="163"/>
                  </a:cxn>
                </a:cxnLst>
                <a:rect l="0" t="0" r="r" b="b"/>
                <a:pathLst>
                  <a:path w="122" h="163">
                    <a:moveTo>
                      <a:pt x="3" y="163"/>
                    </a:moveTo>
                    <a:lnTo>
                      <a:pt x="0" y="156"/>
                    </a:lnTo>
                    <a:lnTo>
                      <a:pt x="119" y="0"/>
                    </a:lnTo>
                    <a:lnTo>
                      <a:pt x="122" y="6"/>
                    </a:lnTo>
                    <a:lnTo>
                      <a:pt x="3" y="163"/>
                    </a:lnTo>
                    <a:close/>
                  </a:path>
                </a:pathLst>
              </a:custGeom>
              <a:solidFill>
                <a:srgbClr val="D3D354"/>
              </a:solidFill>
              <a:ln w="9525">
                <a:noFill/>
                <a:round/>
                <a:headEnd/>
                <a:tailEnd/>
              </a:ln>
            </p:spPr>
            <p:txBody>
              <a:bodyPr/>
              <a:lstStyle/>
              <a:p>
                <a:pPr algn="ctr">
                  <a:defRPr/>
                </a:pPr>
                <a:endParaRPr lang="en-US" b="1">
                  <a:latin typeface="+mn-lt"/>
                </a:endParaRPr>
              </a:p>
            </p:txBody>
          </p:sp>
          <p:sp>
            <p:nvSpPr>
              <p:cNvPr id="254" name="Freeform 415"/>
              <p:cNvSpPr>
                <a:spLocks/>
              </p:cNvSpPr>
              <p:nvPr/>
            </p:nvSpPr>
            <p:spPr bwMode="auto">
              <a:xfrm>
                <a:off x="1211" y="2395"/>
                <a:ext cx="66" cy="87"/>
              </a:xfrm>
              <a:custGeom>
                <a:avLst/>
                <a:gdLst/>
                <a:ahLst/>
                <a:cxnLst>
                  <a:cxn ang="0">
                    <a:pos x="13" y="175"/>
                  </a:cxn>
                  <a:cxn ang="0">
                    <a:pos x="0" y="154"/>
                  </a:cxn>
                  <a:cxn ang="0">
                    <a:pos x="119" y="0"/>
                  </a:cxn>
                  <a:cxn ang="0">
                    <a:pos x="132" y="19"/>
                  </a:cxn>
                  <a:cxn ang="0">
                    <a:pos x="13" y="175"/>
                  </a:cxn>
                </a:cxnLst>
                <a:rect l="0" t="0" r="r" b="b"/>
                <a:pathLst>
                  <a:path w="132" h="175">
                    <a:moveTo>
                      <a:pt x="13" y="175"/>
                    </a:moveTo>
                    <a:lnTo>
                      <a:pt x="0" y="154"/>
                    </a:lnTo>
                    <a:lnTo>
                      <a:pt x="119" y="0"/>
                    </a:lnTo>
                    <a:lnTo>
                      <a:pt x="132" y="19"/>
                    </a:lnTo>
                    <a:lnTo>
                      <a:pt x="13" y="175"/>
                    </a:lnTo>
                    <a:close/>
                  </a:path>
                </a:pathLst>
              </a:custGeom>
              <a:solidFill>
                <a:srgbClr val="D2D254"/>
              </a:solidFill>
              <a:ln w="9525">
                <a:noFill/>
                <a:round/>
                <a:headEnd/>
                <a:tailEnd/>
              </a:ln>
            </p:spPr>
            <p:txBody>
              <a:bodyPr/>
              <a:lstStyle/>
              <a:p>
                <a:pPr algn="ctr">
                  <a:defRPr/>
                </a:pPr>
                <a:endParaRPr lang="en-US" b="1">
                  <a:latin typeface="+mn-lt"/>
                </a:endParaRPr>
              </a:p>
            </p:txBody>
          </p:sp>
          <p:sp>
            <p:nvSpPr>
              <p:cNvPr id="255" name="Freeform 416"/>
              <p:cNvSpPr>
                <a:spLocks/>
              </p:cNvSpPr>
              <p:nvPr/>
            </p:nvSpPr>
            <p:spPr bwMode="auto">
              <a:xfrm>
                <a:off x="1214" y="2400"/>
                <a:ext cx="63" cy="82"/>
              </a:xfrm>
              <a:custGeom>
                <a:avLst/>
                <a:gdLst/>
                <a:ahLst/>
                <a:cxnLst>
                  <a:cxn ang="0">
                    <a:pos x="6" y="165"/>
                  </a:cxn>
                  <a:cxn ang="0">
                    <a:pos x="0" y="156"/>
                  </a:cxn>
                  <a:cxn ang="0">
                    <a:pos x="118" y="0"/>
                  </a:cxn>
                  <a:cxn ang="0">
                    <a:pos x="125" y="9"/>
                  </a:cxn>
                  <a:cxn ang="0">
                    <a:pos x="6" y="165"/>
                  </a:cxn>
                </a:cxnLst>
                <a:rect l="0" t="0" r="r" b="b"/>
                <a:pathLst>
                  <a:path w="125" h="165">
                    <a:moveTo>
                      <a:pt x="6" y="165"/>
                    </a:moveTo>
                    <a:lnTo>
                      <a:pt x="0" y="156"/>
                    </a:lnTo>
                    <a:lnTo>
                      <a:pt x="118" y="0"/>
                    </a:lnTo>
                    <a:lnTo>
                      <a:pt x="125" y="9"/>
                    </a:lnTo>
                    <a:lnTo>
                      <a:pt x="6" y="165"/>
                    </a:lnTo>
                    <a:close/>
                  </a:path>
                </a:pathLst>
              </a:custGeom>
              <a:solidFill>
                <a:srgbClr val="D2D254"/>
              </a:solidFill>
              <a:ln w="9525">
                <a:noFill/>
                <a:round/>
                <a:headEnd/>
                <a:tailEnd/>
              </a:ln>
            </p:spPr>
            <p:txBody>
              <a:bodyPr/>
              <a:lstStyle/>
              <a:p>
                <a:pPr algn="ctr">
                  <a:defRPr/>
                </a:pPr>
                <a:endParaRPr lang="en-US" b="1">
                  <a:latin typeface="+mn-lt"/>
                </a:endParaRPr>
              </a:p>
            </p:txBody>
          </p:sp>
          <p:sp>
            <p:nvSpPr>
              <p:cNvPr id="256" name="Freeform 417"/>
              <p:cNvSpPr>
                <a:spLocks/>
              </p:cNvSpPr>
              <p:nvPr/>
            </p:nvSpPr>
            <p:spPr bwMode="auto">
              <a:xfrm>
                <a:off x="1211" y="2395"/>
                <a:ext cx="63" cy="83"/>
              </a:xfrm>
              <a:custGeom>
                <a:avLst/>
                <a:gdLst/>
                <a:ahLst/>
                <a:cxnLst>
                  <a:cxn ang="0">
                    <a:pos x="7" y="166"/>
                  </a:cxn>
                  <a:cxn ang="0">
                    <a:pos x="0" y="154"/>
                  </a:cxn>
                  <a:cxn ang="0">
                    <a:pos x="119" y="0"/>
                  </a:cxn>
                  <a:cxn ang="0">
                    <a:pos x="125" y="10"/>
                  </a:cxn>
                  <a:cxn ang="0">
                    <a:pos x="7" y="166"/>
                  </a:cxn>
                </a:cxnLst>
                <a:rect l="0" t="0" r="r" b="b"/>
                <a:pathLst>
                  <a:path w="125" h="166">
                    <a:moveTo>
                      <a:pt x="7" y="166"/>
                    </a:moveTo>
                    <a:lnTo>
                      <a:pt x="0" y="154"/>
                    </a:lnTo>
                    <a:lnTo>
                      <a:pt x="119" y="0"/>
                    </a:lnTo>
                    <a:lnTo>
                      <a:pt x="125" y="10"/>
                    </a:lnTo>
                    <a:lnTo>
                      <a:pt x="7" y="166"/>
                    </a:lnTo>
                    <a:close/>
                  </a:path>
                </a:pathLst>
              </a:custGeom>
              <a:solidFill>
                <a:srgbClr val="D1D153"/>
              </a:solidFill>
              <a:ln w="9525">
                <a:noFill/>
                <a:round/>
                <a:headEnd/>
                <a:tailEnd/>
              </a:ln>
            </p:spPr>
            <p:txBody>
              <a:bodyPr/>
              <a:lstStyle/>
              <a:p>
                <a:pPr algn="ctr">
                  <a:defRPr/>
                </a:pPr>
                <a:endParaRPr lang="en-US" b="1">
                  <a:latin typeface="+mn-lt"/>
                </a:endParaRPr>
              </a:p>
            </p:txBody>
          </p:sp>
          <p:sp>
            <p:nvSpPr>
              <p:cNvPr id="257" name="Freeform 418"/>
              <p:cNvSpPr>
                <a:spLocks/>
              </p:cNvSpPr>
              <p:nvPr/>
            </p:nvSpPr>
            <p:spPr bwMode="auto">
              <a:xfrm>
                <a:off x="1195" y="2378"/>
                <a:ext cx="74" cy="98"/>
              </a:xfrm>
              <a:custGeom>
                <a:avLst/>
                <a:gdLst/>
                <a:ahLst/>
                <a:cxnLst>
                  <a:cxn ang="0">
                    <a:pos x="27" y="189"/>
                  </a:cxn>
                  <a:cxn ang="0">
                    <a:pos x="0" y="152"/>
                  </a:cxn>
                  <a:cxn ang="0">
                    <a:pos x="122" y="0"/>
                  </a:cxn>
                  <a:cxn ang="0">
                    <a:pos x="146" y="35"/>
                  </a:cxn>
                  <a:cxn ang="0">
                    <a:pos x="27" y="189"/>
                  </a:cxn>
                </a:cxnLst>
                <a:rect l="0" t="0" r="r" b="b"/>
                <a:pathLst>
                  <a:path w="146" h="189">
                    <a:moveTo>
                      <a:pt x="27" y="189"/>
                    </a:moveTo>
                    <a:lnTo>
                      <a:pt x="0" y="152"/>
                    </a:lnTo>
                    <a:lnTo>
                      <a:pt x="122" y="0"/>
                    </a:lnTo>
                    <a:lnTo>
                      <a:pt x="146" y="35"/>
                    </a:lnTo>
                    <a:lnTo>
                      <a:pt x="27" y="189"/>
                    </a:lnTo>
                    <a:close/>
                  </a:path>
                </a:pathLst>
              </a:custGeom>
              <a:solidFill>
                <a:srgbClr val="D0D053"/>
              </a:solidFill>
              <a:ln w="9525">
                <a:noFill/>
                <a:round/>
                <a:headEnd/>
                <a:tailEnd/>
              </a:ln>
            </p:spPr>
            <p:txBody>
              <a:bodyPr/>
              <a:lstStyle/>
              <a:p>
                <a:pPr algn="ctr">
                  <a:defRPr/>
                </a:pPr>
                <a:endParaRPr lang="en-US" b="1">
                  <a:latin typeface="+mn-lt"/>
                </a:endParaRPr>
              </a:p>
            </p:txBody>
          </p:sp>
          <p:sp>
            <p:nvSpPr>
              <p:cNvPr id="258" name="Freeform 419"/>
              <p:cNvSpPr>
                <a:spLocks/>
              </p:cNvSpPr>
              <p:nvPr/>
            </p:nvSpPr>
            <p:spPr bwMode="auto">
              <a:xfrm>
                <a:off x="1207" y="2391"/>
                <a:ext cx="68" cy="85"/>
              </a:xfrm>
              <a:custGeom>
                <a:avLst/>
                <a:gdLst/>
                <a:ahLst/>
                <a:cxnLst>
                  <a:cxn ang="0">
                    <a:pos x="7" y="163"/>
                  </a:cxn>
                  <a:cxn ang="0">
                    <a:pos x="0" y="154"/>
                  </a:cxn>
                  <a:cxn ang="0">
                    <a:pos x="120" y="0"/>
                  </a:cxn>
                  <a:cxn ang="0">
                    <a:pos x="126" y="9"/>
                  </a:cxn>
                  <a:cxn ang="0">
                    <a:pos x="7" y="163"/>
                  </a:cxn>
                </a:cxnLst>
                <a:rect l="0" t="0" r="r" b="b"/>
                <a:pathLst>
                  <a:path w="126" h="163">
                    <a:moveTo>
                      <a:pt x="7" y="163"/>
                    </a:moveTo>
                    <a:lnTo>
                      <a:pt x="0" y="154"/>
                    </a:lnTo>
                    <a:lnTo>
                      <a:pt x="120" y="0"/>
                    </a:lnTo>
                    <a:lnTo>
                      <a:pt x="126" y="9"/>
                    </a:lnTo>
                    <a:lnTo>
                      <a:pt x="7" y="163"/>
                    </a:lnTo>
                    <a:close/>
                  </a:path>
                </a:pathLst>
              </a:custGeom>
              <a:solidFill>
                <a:srgbClr val="D0D053"/>
              </a:solidFill>
              <a:ln w="9525">
                <a:noFill/>
                <a:round/>
                <a:headEnd/>
                <a:tailEnd/>
              </a:ln>
            </p:spPr>
            <p:txBody>
              <a:bodyPr/>
              <a:lstStyle/>
              <a:p>
                <a:pPr algn="ctr">
                  <a:defRPr/>
                </a:pPr>
                <a:endParaRPr lang="en-US" b="1">
                  <a:latin typeface="+mn-lt"/>
                </a:endParaRPr>
              </a:p>
            </p:txBody>
          </p:sp>
          <p:sp>
            <p:nvSpPr>
              <p:cNvPr id="259" name="Freeform 420"/>
              <p:cNvSpPr>
                <a:spLocks/>
              </p:cNvSpPr>
              <p:nvPr/>
            </p:nvSpPr>
            <p:spPr bwMode="auto">
              <a:xfrm>
                <a:off x="1204" y="2386"/>
                <a:ext cx="65" cy="90"/>
              </a:xfrm>
              <a:custGeom>
                <a:avLst/>
                <a:gdLst/>
                <a:ahLst/>
                <a:cxnLst>
                  <a:cxn ang="0">
                    <a:pos x="7" y="163"/>
                  </a:cxn>
                  <a:cxn ang="0">
                    <a:pos x="0" y="154"/>
                  </a:cxn>
                  <a:cxn ang="0">
                    <a:pos x="121" y="0"/>
                  </a:cxn>
                  <a:cxn ang="0">
                    <a:pos x="127" y="9"/>
                  </a:cxn>
                  <a:cxn ang="0">
                    <a:pos x="7" y="163"/>
                  </a:cxn>
                </a:cxnLst>
                <a:rect l="0" t="0" r="r" b="b"/>
                <a:pathLst>
                  <a:path w="127" h="163">
                    <a:moveTo>
                      <a:pt x="7" y="163"/>
                    </a:moveTo>
                    <a:lnTo>
                      <a:pt x="0" y="154"/>
                    </a:lnTo>
                    <a:lnTo>
                      <a:pt x="121" y="0"/>
                    </a:lnTo>
                    <a:lnTo>
                      <a:pt x="127" y="9"/>
                    </a:lnTo>
                    <a:lnTo>
                      <a:pt x="7" y="163"/>
                    </a:lnTo>
                    <a:close/>
                  </a:path>
                </a:pathLst>
              </a:custGeom>
              <a:solidFill>
                <a:srgbClr val="CFCF52"/>
              </a:solidFill>
              <a:ln w="9525">
                <a:noFill/>
                <a:round/>
                <a:headEnd/>
                <a:tailEnd/>
              </a:ln>
            </p:spPr>
            <p:txBody>
              <a:bodyPr/>
              <a:lstStyle/>
              <a:p>
                <a:pPr algn="ctr">
                  <a:defRPr/>
                </a:pPr>
                <a:endParaRPr lang="en-US" b="1">
                  <a:latin typeface="+mn-lt"/>
                </a:endParaRPr>
              </a:p>
            </p:txBody>
          </p:sp>
          <p:sp>
            <p:nvSpPr>
              <p:cNvPr id="260" name="Freeform 421"/>
              <p:cNvSpPr>
                <a:spLocks/>
              </p:cNvSpPr>
              <p:nvPr/>
            </p:nvSpPr>
            <p:spPr bwMode="auto">
              <a:xfrm>
                <a:off x="1200" y="2382"/>
                <a:ext cx="64" cy="94"/>
              </a:xfrm>
              <a:custGeom>
                <a:avLst/>
                <a:gdLst/>
                <a:ahLst/>
                <a:cxnLst>
                  <a:cxn ang="0">
                    <a:pos x="7" y="162"/>
                  </a:cxn>
                  <a:cxn ang="0">
                    <a:pos x="0" y="153"/>
                  </a:cxn>
                  <a:cxn ang="0">
                    <a:pos x="122" y="0"/>
                  </a:cxn>
                  <a:cxn ang="0">
                    <a:pos x="128" y="8"/>
                  </a:cxn>
                  <a:cxn ang="0">
                    <a:pos x="7" y="162"/>
                  </a:cxn>
                </a:cxnLst>
                <a:rect l="0" t="0" r="r" b="b"/>
                <a:pathLst>
                  <a:path w="128" h="162">
                    <a:moveTo>
                      <a:pt x="7" y="162"/>
                    </a:moveTo>
                    <a:lnTo>
                      <a:pt x="0" y="153"/>
                    </a:lnTo>
                    <a:lnTo>
                      <a:pt x="122" y="0"/>
                    </a:lnTo>
                    <a:lnTo>
                      <a:pt x="128" y="8"/>
                    </a:lnTo>
                    <a:lnTo>
                      <a:pt x="7" y="162"/>
                    </a:lnTo>
                    <a:close/>
                  </a:path>
                </a:pathLst>
              </a:custGeom>
              <a:solidFill>
                <a:srgbClr val="CECE52"/>
              </a:solidFill>
              <a:ln w="9525">
                <a:noFill/>
                <a:round/>
                <a:headEnd/>
                <a:tailEnd/>
              </a:ln>
            </p:spPr>
            <p:txBody>
              <a:bodyPr/>
              <a:lstStyle/>
              <a:p>
                <a:pPr algn="ctr">
                  <a:defRPr/>
                </a:pPr>
                <a:endParaRPr lang="en-US" b="1">
                  <a:latin typeface="+mn-lt"/>
                </a:endParaRPr>
              </a:p>
            </p:txBody>
          </p:sp>
          <p:sp>
            <p:nvSpPr>
              <p:cNvPr id="261" name="Freeform 422"/>
              <p:cNvSpPr>
                <a:spLocks/>
              </p:cNvSpPr>
              <p:nvPr/>
            </p:nvSpPr>
            <p:spPr bwMode="auto">
              <a:xfrm>
                <a:off x="1195" y="2378"/>
                <a:ext cx="68" cy="98"/>
              </a:xfrm>
              <a:custGeom>
                <a:avLst/>
                <a:gdLst/>
                <a:ahLst/>
                <a:cxnLst>
                  <a:cxn ang="0">
                    <a:pos x="6" y="162"/>
                  </a:cxn>
                  <a:cxn ang="0">
                    <a:pos x="0" y="152"/>
                  </a:cxn>
                  <a:cxn ang="0">
                    <a:pos x="122" y="0"/>
                  </a:cxn>
                  <a:cxn ang="0">
                    <a:pos x="128" y="9"/>
                  </a:cxn>
                  <a:cxn ang="0">
                    <a:pos x="6" y="162"/>
                  </a:cxn>
                </a:cxnLst>
                <a:rect l="0" t="0" r="r" b="b"/>
                <a:pathLst>
                  <a:path w="128" h="162">
                    <a:moveTo>
                      <a:pt x="6" y="162"/>
                    </a:moveTo>
                    <a:lnTo>
                      <a:pt x="0" y="152"/>
                    </a:lnTo>
                    <a:lnTo>
                      <a:pt x="122" y="0"/>
                    </a:lnTo>
                    <a:lnTo>
                      <a:pt x="128" y="9"/>
                    </a:lnTo>
                    <a:lnTo>
                      <a:pt x="6" y="162"/>
                    </a:lnTo>
                    <a:close/>
                  </a:path>
                </a:pathLst>
              </a:custGeom>
              <a:solidFill>
                <a:srgbClr val="CDCD51"/>
              </a:solidFill>
              <a:ln w="9525">
                <a:noFill/>
                <a:round/>
                <a:headEnd/>
                <a:tailEnd/>
              </a:ln>
            </p:spPr>
            <p:txBody>
              <a:bodyPr/>
              <a:lstStyle/>
              <a:p>
                <a:pPr algn="ctr">
                  <a:defRPr/>
                </a:pPr>
                <a:endParaRPr lang="en-US" b="1">
                  <a:latin typeface="+mn-lt"/>
                </a:endParaRPr>
              </a:p>
            </p:txBody>
          </p:sp>
          <p:sp>
            <p:nvSpPr>
              <p:cNvPr id="262" name="Freeform 423"/>
              <p:cNvSpPr>
                <a:spLocks/>
              </p:cNvSpPr>
              <p:nvPr/>
            </p:nvSpPr>
            <p:spPr bwMode="auto">
              <a:xfrm>
                <a:off x="1182" y="2373"/>
                <a:ext cx="76" cy="103"/>
              </a:xfrm>
              <a:custGeom>
                <a:avLst/>
                <a:gdLst/>
                <a:ahLst/>
                <a:cxnLst>
                  <a:cxn ang="0">
                    <a:pos x="31" y="183"/>
                  </a:cxn>
                  <a:cxn ang="0">
                    <a:pos x="0" y="148"/>
                  </a:cxn>
                  <a:cxn ang="0">
                    <a:pos x="125" y="0"/>
                  </a:cxn>
                  <a:cxn ang="0">
                    <a:pos x="153" y="31"/>
                  </a:cxn>
                  <a:cxn ang="0">
                    <a:pos x="31" y="183"/>
                  </a:cxn>
                </a:cxnLst>
                <a:rect l="0" t="0" r="r" b="b"/>
                <a:pathLst>
                  <a:path w="153" h="183">
                    <a:moveTo>
                      <a:pt x="31" y="183"/>
                    </a:moveTo>
                    <a:lnTo>
                      <a:pt x="0" y="148"/>
                    </a:lnTo>
                    <a:lnTo>
                      <a:pt x="125" y="0"/>
                    </a:lnTo>
                    <a:lnTo>
                      <a:pt x="153" y="31"/>
                    </a:lnTo>
                    <a:lnTo>
                      <a:pt x="31" y="183"/>
                    </a:lnTo>
                    <a:close/>
                  </a:path>
                </a:pathLst>
              </a:custGeom>
              <a:solidFill>
                <a:srgbClr val="CCCC51"/>
              </a:solidFill>
              <a:ln w="9525">
                <a:noFill/>
                <a:round/>
                <a:headEnd/>
                <a:tailEnd/>
              </a:ln>
            </p:spPr>
            <p:txBody>
              <a:bodyPr/>
              <a:lstStyle/>
              <a:p>
                <a:pPr algn="ctr">
                  <a:defRPr/>
                </a:pPr>
                <a:endParaRPr lang="en-US" b="1">
                  <a:latin typeface="+mn-lt"/>
                </a:endParaRPr>
              </a:p>
            </p:txBody>
          </p:sp>
          <p:sp>
            <p:nvSpPr>
              <p:cNvPr id="263" name="Freeform 424"/>
              <p:cNvSpPr>
                <a:spLocks/>
              </p:cNvSpPr>
              <p:nvPr/>
            </p:nvSpPr>
            <p:spPr bwMode="auto">
              <a:xfrm>
                <a:off x="1195" y="2375"/>
                <a:ext cx="64" cy="101"/>
              </a:xfrm>
              <a:custGeom>
                <a:avLst/>
                <a:gdLst/>
                <a:ahLst/>
                <a:cxnLst>
                  <a:cxn ang="0">
                    <a:pos x="7" y="157"/>
                  </a:cxn>
                  <a:cxn ang="0">
                    <a:pos x="0" y="150"/>
                  </a:cxn>
                  <a:cxn ang="0">
                    <a:pos x="122" y="0"/>
                  </a:cxn>
                  <a:cxn ang="0">
                    <a:pos x="129" y="5"/>
                  </a:cxn>
                  <a:cxn ang="0">
                    <a:pos x="7" y="157"/>
                  </a:cxn>
                </a:cxnLst>
                <a:rect l="0" t="0" r="r" b="b"/>
                <a:pathLst>
                  <a:path w="129" h="157">
                    <a:moveTo>
                      <a:pt x="7" y="157"/>
                    </a:moveTo>
                    <a:lnTo>
                      <a:pt x="0" y="150"/>
                    </a:lnTo>
                    <a:lnTo>
                      <a:pt x="122" y="0"/>
                    </a:lnTo>
                    <a:lnTo>
                      <a:pt x="129" y="5"/>
                    </a:lnTo>
                    <a:lnTo>
                      <a:pt x="7" y="157"/>
                    </a:lnTo>
                    <a:close/>
                  </a:path>
                </a:pathLst>
              </a:custGeom>
              <a:solidFill>
                <a:srgbClr val="CCCC51"/>
              </a:solidFill>
              <a:ln w="9525">
                <a:noFill/>
                <a:round/>
                <a:headEnd/>
                <a:tailEnd/>
              </a:ln>
            </p:spPr>
            <p:txBody>
              <a:bodyPr/>
              <a:lstStyle/>
              <a:p>
                <a:pPr algn="ctr">
                  <a:defRPr/>
                </a:pPr>
                <a:endParaRPr lang="en-US" b="1">
                  <a:latin typeface="+mn-lt"/>
                </a:endParaRPr>
              </a:p>
            </p:txBody>
          </p:sp>
          <p:sp>
            <p:nvSpPr>
              <p:cNvPr id="264" name="Freeform 425"/>
              <p:cNvSpPr>
                <a:spLocks/>
              </p:cNvSpPr>
              <p:nvPr/>
            </p:nvSpPr>
            <p:spPr bwMode="auto">
              <a:xfrm>
                <a:off x="1191" y="2373"/>
                <a:ext cx="65" cy="103"/>
              </a:xfrm>
              <a:custGeom>
                <a:avLst/>
                <a:gdLst/>
                <a:ahLst/>
                <a:cxnLst>
                  <a:cxn ang="0">
                    <a:pos x="6" y="158"/>
                  </a:cxn>
                  <a:cxn ang="0">
                    <a:pos x="0" y="150"/>
                  </a:cxn>
                  <a:cxn ang="0">
                    <a:pos x="124" y="0"/>
                  </a:cxn>
                  <a:cxn ang="0">
                    <a:pos x="128" y="8"/>
                  </a:cxn>
                  <a:cxn ang="0">
                    <a:pos x="6" y="158"/>
                  </a:cxn>
                </a:cxnLst>
                <a:rect l="0" t="0" r="r" b="b"/>
                <a:pathLst>
                  <a:path w="128" h="158">
                    <a:moveTo>
                      <a:pt x="6" y="158"/>
                    </a:moveTo>
                    <a:lnTo>
                      <a:pt x="0" y="150"/>
                    </a:lnTo>
                    <a:lnTo>
                      <a:pt x="124" y="0"/>
                    </a:lnTo>
                    <a:lnTo>
                      <a:pt x="128" y="8"/>
                    </a:lnTo>
                    <a:lnTo>
                      <a:pt x="6" y="158"/>
                    </a:lnTo>
                    <a:close/>
                  </a:path>
                </a:pathLst>
              </a:custGeom>
              <a:solidFill>
                <a:srgbClr val="CBCB50"/>
              </a:solidFill>
              <a:ln w="9525">
                <a:noFill/>
                <a:round/>
                <a:headEnd/>
                <a:tailEnd/>
              </a:ln>
            </p:spPr>
            <p:txBody>
              <a:bodyPr/>
              <a:lstStyle/>
              <a:p>
                <a:pPr algn="ctr">
                  <a:defRPr/>
                </a:pPr>
                <a:endParaRPr lang="en-US" b="1">
                  <a:latin typeface="+mn-lt"/>
                </a:endParaRPr>
              </a:p>
            </p:txBody>
          </p:sp>
          <p:sp>
            <p:nvSpPr>
              <p:cNvPr id="265" name="Freeform 426"/>
              <p:cNvSpPr>
                <a:spLocks/>
              </p:cNvSpPr>
              <p:nvPr/>
            </p:nvSpPr>
            <p:spPr bwMode="auto">
              <a:xfrm>
                <a:off x="1188" y="2373"/>
                <a:ext cx="66" cy="103"/>
              </a:xfrm>
              <a:custGeom>
                <a:avLst/>
                <a:gdLst/>
                <a:ahLst/>
                <a:cxnLst>
                  <a:cxn ang="0">
                    <a:pos x="6" y="155"/>
                  </a:cxn>
                  <a:cxn ang="0">
                    <a:pos x="0" y="148"/>
                  </a:cxn>
                  <a:cxn ang="0">
                    <a:pos x="124" y="0"/>
                  </a:cxn>
                  <a:cxn ang="0">
                    <a:pos x="130" y="5"/>
                  </a:cxn>
                  <a:cxn ang="0">
                    <a:pos x="6" y="155"/>
                  </a:cxn>
                </a:cxnLst>
                <a:rect l="0" t="0" r="r" b="b"/>
                <a:pathLst>
                  <a:path w="130" h="155">
                    <a:moveTo>
                      <a:pt x="6" y="155"/>
                    </a:moveTo>
                    <a:lnTo>
                      <a:pt x="0" y="148"/>
                    </a:lnTo>
                    <a:lnTo>
                      <a:pt x="124" y="0"/>
                    </a:lnTo>
                    <a:lnTo>
                      <a:pt x="130" y="5"/>
                    </a:lnTo>
                    <a:lnTo>
                      <a:pt x="6" y="155"/>
                    </a:lnTo>
                    <a:close/>
                  </a:path>
                </a:pathLst>
              </a:custGeom>
              <a:solidFill>
                <a:srgbClr val="CACA50"/>
              </a:solidFill>
              <a:ln w="9525">
                <a:noFill/>
                <a:round/>
                <a:headEnd/>
                <a:tailEnd/>
              </a:ln>
            </p:spPr>
            <p:txBody>
              <a:bodyPr/>
              <a:lstStyle/>
              <a:p>
                <a:pPr algn="ctr">
                  <a:defRPr/>
                </a:pPr>
                <a:endParaRPr lang="en-US" b="1">
                  <a:latin typeface="+mn-lt"/>
                </a:endParaRPr>
              </a:p>
            </p:txBody>
          </p:sp>
          <p:sp>
            <p:nvSpPr>
              <p:cNvPr id="266" name="Freeform 427"/>
              <p:cNvSpPr>
                <a:spLocks/>
              </p:cNvSpPr>
              <p:nvPr/>
            </p:nvSpPr>
            <p:spPr bwMode="auto">
              <a:xfrm>
                <a:off x="1182" y="2373"/>
                <a:ext cx="68" cy="103"/>
              </a:xfrm>
              <a:custGeom>
                <a:avLst/>
                <a:gdLst/>
                <a:ahLst/>
                <a:cxnLst>
                  <a:cxn ang="0">
                    <a:pos x="6" y="156"/>
                  </a:cxn>
                  <a:cxn ang="0">
                    <a:pos x="0" y="149"/>
                  </a:cxn>
                  <a:cxn ang="0">
                    <a:pos x="123" y="0"/>
                  </a:cxn>
                  <a:cxn ang="0">
                    <a:pos x="130" y="8"/>
                  </a:cxn>
                  <a:cxn ang="0">
                    <a:pos x="6" y="156"/>
                  </a:cxn>
                </a:cxnLst>
                <a:rect l="0" t="0" r="r" b="b"/>
                <a:pathLst>
                  <a:path w="130" h="156">
                    <a:moveTo>
                      <a:pt x="6" y="156"/>
                    </a:moveTo>
                    <a:lnTo>
                      <a:pt x="0" y="149"/>
                    </a:lnTo>
                    <a:lnTo>
                      <a:pt x="123" y="0"/>
                    </a:lnTo>
                    <a:lnTo>
                      <a:pt x="130" y="8"/>
                    </a:lnTo>
                    <a:lnTo>
                      <a:pt x="6" y="156"/>
                    </a:lnTo>
                    <a:close/>
                  </a:path>
                </a:pathLst>
              </a:custGeom>
              <a:solidFill>
                <a:srgbClr val="C9C94F"/>
              </a:solidFill>
              <a:ln w="9525">
                <a:noFill/>
                <a:round/>
                <a:headEnd/>
                <a:tailEnd/>
              </a:ln>
            </p:spPr>
            <p:txBody>
              <a:bodyPr/>
              <a:lstStyle/>
              <a:p>
                <a:pPr algn="ctr">
                  <a:defRPr/>
                </a:pPr>
                <a:endParaRPr lang="en-US" b="1">
                  <a:latin typeface="+mn-lt"/>
                </a:endParaRPr>
              </a:p>
            </p:txBody>
          </p:sp>
          <p:sp>
            <p:nvSpPr>
              <p:cNvPr id="267" name="Freeform 428"/>
              <p:cNvSpPr>
                <a:spLocks/>
              </p:cNvSpPr>
              <p:nvPr/>
            </p:nvSpPr>
            <p:spPr bwMode="auto">
              <a:xfrm>
                <a:off x="1182" y="2373"/>
                <a:ext cx="68" cy="103"/>
              </a:xfrm>
              <a:custGeom>
                <a:avLst/>
                <a:gdLst/>
                <a:ahLst/>
                <a:cxnLst>
                  <a:cxn ang="0">
                    <a:pos x="6" y="154"/>
                  </a:cxn>
                  <a:cxn ang="0">
                    <a:pos x="0" y="148"/>
                  </a:cxn>
                  <a:cxn ang="0">
                    <a:pos x="125" y="0"/>
                  </a:cxn>
                  <a:cxn ang="0">
                    <a:pos x="129" y="5"/>
                  </a:cxn>
                  <a:cxn ang="0">
                    <a:pos x="6" y="154"/>
                  </a:cxn>
                </a:cxnLst>
                <a:rect l="0" t="0" r="r" b="b"/>
                <a:pathLst>
                  <a:path w="129" h="154">
                    <a:moveTo>
                      <a:pt x="6" y="154"/>
                    </a:moveTo>
                    <a:lnTo>
                      <a:pt x="0" y="148"/>
                    </a:lnTo>
                    <a:lnTo>
                      <a:pt x="125" y="0"/>
                    </a:lnTo>
                    <a:lnTo>
                      <a:pt x="129" y="5"/>
                    </a:lnTo>
                    <a:lnTo>
                      <a:pt x="6" y="154"/>
                    </a:lnTo>
                    <a:close/>
                  </a:path>
                </a:pathLst>
              </a:custGeom>
              <a:solidFill>
                <a:srgbClr val="C8C84F"/>
              </a:solidFill>
              <a:ln w="9525">
                <a:noFill/>
                <a:round/>
                <a:headEnd/>
                <a:tailEnd/>
              </a:ln>
            </p:spPr>
            <p:txBody>
              <a:bodyPr/>
              <a:lstStyle/>
              <a:p>
                <a:pPr algn="ctr">
                  <a:defRPr/>
                </a:pPr>
                <a:endParaRPr lang="en-US" b="1">
                  <a:latin typeface="+mn-lt"/>
                </a:endParaRPr>
              </a:p>
            </p:txBody>
          </p:sp>
          <p:sp>
            <p:nvSpPr>
              <p:cNvPr id="268" name="Freeform 429"/>
              <p:cNvSpPr>
                <a:spLocks/>
              </p:cNvSpPr>
              <p:nvPr/>
            </p:nvSpPr>
            <p:spPr bwMode="auto">
              <a:xfrm>
                <a:off x="1164" y="2347"/>
                <a:ext cx="80" cy="89"/>
              </a:xfrm>
              <a:custGeom>
                <a:avLst/>
                <a:gdLst/>
                <a:ahLst/>
                <a:cxnLst>
                  <a:cxn ang="0">
                    <a:pos x="36" y="178"/>
                  </a:cxn>
                  <a:cxn ang="0">
                    <a:pos x="0" y="145"/>
                  </a:cxn>
                  <a:cxn ang="0">
                    <a:pos x="130" y="0"/>
                  </a:cxn>
                  <a:cxn ang="0">
                    <a:pos x="161" y="30"/>
                  </a:cxn>
                  <a:cxn ang="0">
                    <a:pos x="36" y="178"/>
                  </a:cxn>
                </a:cxnLst>
                <a:rect l="0" t="0" r="r" b="b"/>
                <a:pathLst>
                  <a:path w="161" h="178">
                    <a:moveTo>
                      <a:pt x="36" y="178"/>
                    </a:moveTo>
                    <a:lnTo>
                      <a:pt x="0" y="145"/>
                    </a:lnTo>
                    <a:lnTo>
                      <a:pt x="130" y="0"/>
                    </a:lnTo>
                    <a:lnTo>
                      <a:pt x="161" y="30"/>
                    </a:lnTo>
                    <a:lnTo>
                      <a:pt x="36" y="178"/>
                    </a:lnTo>
                    <a:close/>
                  </a:path>
                </a:pathLst>
              </a:custGeom>
              <a:solidFill>
                <a:srgbClr val="C7C74F"/>
              </a:solidFill>
              <a:ln w="9525">
                <a:noFill/>
                <a:round/>
                <a:headEnd/>
                <a:tailEnd/>
              </a:ln>
            </p:spPr>
            <p:txBody>
              <a:bodyPr/>
              <a:lstStyle/>
              <a:p>
                <a:pPr algn="ctr">
                  <a:defRPr/>
                </a:pPr>
                <a:endParaRPr lang="en-US" b="1">
                  <a:latin typeface="+mn-lt"/>
                </a:endParaRPr>
              </a:p>
            </p:txBody>
          </p:sp>
          <p:sp>
            <p:nvSpPr>
              <p:cNvPr id="269" name="Freeform 430"/>
              <p:cNvSpPr>
                <a:spLocks/>
              </p:cNvSpPr>
              <p:nvPr/>
            </p:nvSpPr>
            <p:spPr bwMode="auto">
              <a:xfrm>
                <a:off x="1179" y="2373"/>
                <a:ext cx="66" cy="103"/>
              </a:xfrm>
              <a:custGeom>
                <a:avLst/>
                <a:gdLst/>
                <a:ahLst/>
                <a:cxnLst>
                  <a:cxn ang="0">
                    <a:pos x="7" y="154"/>
                  </a:cxn>
                  <a:cxn ang="0">
                    <a:pos x="0" y="148"/>
                  </a:cxn>
                  <a:cxn ang="0">
                    <a:pos x="126" y="0"/>
                  </a:cxn>
                  <a:cxn ang="0">
                    <a:pos x="132" y="6"/>
                  </a:cxn>
                  <a:cxn ang="0">
                    <a:pos x="7" y="154"/>
                  </a:cxn>
                </a:cxnLst>
                <a:rect l="0" t="0" r="r" b="b"/>
                <a:pathLst>
                  <a:path w="132" h="154">
                    <a:moveTo>
                      <a:pt x="7" y="154"/>
                    </a:moveTo>
                    <a:lnTo>
                      <a:pt x="0" y="148"/>
                    </a:lnTo>
                    <a:lnTo>
                      <a:pt x="126" y="0"/>
                    </a:lnTo>
                    <a:lnTo>
                      <a:pt x="132" y="6"/>
                    </a:lnTo>
                    <a:lnTo>
                      <a:pt x="7" y="154"/>
                    </a:lnTo>
                    <a:close/>
                  </a:path>
                </a:pathLst>
              </a:custGeom>
              <a:solidFill>
                <a:srgbClr val="C7C74F"/>
              </a:solidFill>
              <a:ln w="9525">
                <a:noFill/>
                <a:round/>
                <a:headEnd/>
                <a:tailEnd/>
              </a:ln>
            </p:spPr>
            <p:txBody>
              <a:bodyPr/>
              <a:lstStyle/>
              <a:p>
                <a:pPr algn="ctr">
                  <a:defRPr/>
                </a:pPr>
                <a:endParaRPr lang="en-US" b="1">
                  <a:latin typeface="+mn-lt"/>
                </a:endParaRPr>
              </a:p>
            </p:txBody>
          </p:sp>
          <p:sp>
            <p:nvSpPr>
              <p:cNvPr id="270" name="Freeform 431"/>
              <p:cNvSpPr>
                <a:spLocks/>
              </p:cNvSpPr>
              <p:nvPr/>
            </p:nvSpPr>
            <p:spPr bwMode="auto">
              <a:xfrm>
                <a:off x="1176" y="2356"/>
                <a:ext cx="66" cy="77"/>
              </a:xfrm>
              <a:custGeom>
                <a:avLst/>
                <a:gdLst/>
                <a:ahLst/>
                <a:cxnLst>
                  <a:cxn ang="0">
                    <a:pos x="6" y="154"/>
                  </a:cxn>
                  <a:cxn ang="0">
                    <a:pos x="0" y="149"/>
                  </a:cxn>
                  <a:cxn ang="0">
                    <a:pos x="127" y="0"/>
                  </a:cxn>
                  <a:cxn ang="0">
                    <a:pos x="132" y="6"/>
                  </a:cxn>
                  <a:cxn ang="0">
                    <a:pos x="6" y="154"/>
                  </a:cxn>
                </a:cxnLst>
                <a:rect l="0" t="0" r="r" b="b"/>
                <a:pathLst>
                  <a:path w="132" h="154">
                    <a:moveTo>
                      <a:pt x="6" y="154"/>
                    </a:moveTo>
                    <a:lnTo>
                      <a:pt x="0" y="149"/>
                    </a:lnTo>
                    <a:lnTo>
                      <a:pt x="127" y="0"/>
                    </a:lnTo>
                    <a:lnTo>
                      <a:pt x="132" y="6"/>
                    </a:lnTo>
                    <a:lnTo>
                      <a:pt x="6" y="154"/>
                    </a:lnTo>
                    <a:close/>
                  </a:path>
                </a:pathLst>
              </a:custGeom>
              <a:solidFill>
                <a:srgbClr val="C6C64E"/>
              </a:solidFill>
              <a:ln w="9525">
                <a:noFill/>
                <a:round/>
                <a:headEnd/>
                <a:tailEnd/>
              </a:ln>
            </p:spPr>
            <p:txBody>
              <a:bodyPr/>
              <a:lstStyle/>
              <a:p>
                <a:pPr algn="ctr">
                  <a:defRPr/>
                </a:pPr>
                <a:endParaRPr lang="en-US" b="1">
                  <a:latin typeface="+mn-lt"/>
                </a:endParaRPr>
              </a:p>
            </p:txBody>
          </p:sp>
          <p:sp>
            <p:nvSpPr>
              <p:cNvPr id="271" name="Freeform 432"/>
              <p:cNvSpPr>
                <a:spLocks/>
              </p:cNvSpPr>
              <p:nvPr/>
            </p:nvSpPr>
            <p:spPr bwMode="auto">
              <a:xfrm>
                <a:off x="1173" y="2354"/>
                <a:ext cx="66" cy="69"/>
              </a:xfrm>
              <a:custGeom>
                <a:avLst/>
                <a:gdLst/>
                <a:ahLst/>
                <a:cxnLst>
                  <a:cxn ang="0">
                    <a:pos x="4" y="152"/>
                  </a:cxn>
                  <a:cxn ang="0">
                    <a:pos x="0" y="146"/>
                  </a:cxn>
                  <a:cxn ang="0">
                    <a:pos x="126" y="0"/>
                  </a:cxn>
                  <a:cxn ang="0">
                    <a:pos x="131" y="3"/>
                  </a:cxn>
                  <a:cxn ang="0">
                    <a:pos x="4" y="152"/>
                  </a:cxn>
                </a:cxnLst>
                <a:rect l="0" t="0" r="r" b="b"/>
                <a:pathLst>
                  <a:path w="131" h="152">
                    <a:moveTo>
                      <a:pt x="4" y="152"/>
                    </a:moveTo>
                    <a:lnTo>
                      <a:pt x="0" y="146"/>
                    </a:lnTo>
                    <a:lnTo>
                      <a:pt x="126" y="0"/>
                    </a:lnTo>
                    <a:lnTo>
                      <a:pt x="131" y="3"/>
                    </a:lnTo>
                    <a:lnTo>
                      <a:pt x="4" y="152"/>
                    </a:lnTo>
                    <a:close/>
                  </a:path>
                </a:pathLst>
              </a:custGeom>
              <a:solidFill>
                <a:srgbClr val="C5C54E"/>
              </a:solidFill>
              <a:ln w="9525">
                <a:noFill/>
                <a:round/>
                <a:headEnd/>
                <a:tailEnd/>
              </a:ln>
            </p:spPr>
            <p:txBody>
              <a:bodyPr/>
              <a:lstStyle/>
              <a:p>
                <a:pPr algn="ctr">
                  <a:defRPr/>
                </a:pPr>
                <a:endParaRPr lang="en-US" b="1">
                  <a:latin typeface="+mn-lt"/>
                </a:endParaRPr>
              </a:p>
            </p:txBody>
          </p:sp>
          <p:sp>
            <p:nvSpPr>
              <p:cNvPr id="272" name="Freeform 433"/>
              <p:cNvSpPr>
                <a:spLocks/>
              </p:cNvSpPr>
              <p:nvPr/>
            </p:nvSpPr>
            <p:spPr bwMode="auto">
              <a:xfrm>
                <a:off x="1170" y="2352"/>
                <a:ext cx="68" cy="71"/>
              </a:xfrm>
              <a:custGeom>
                <a:avLst/>
                <a:gdLst/>
                <a:ahLst/>
                <a:cxnLst>
                  <a:cxn ang="0">
                    <a:pos x="7" y="152"/>
                  </a:cxn>
                  <a:cxn ang="0">
                    <a:pos x="0" y="147"/>
                  </a:cxn>
                  <a:cxn ang="0">
                    <a:pos x="127" y="0"/>
                  </a:cxn>
                  <a:cxn ang="0">
                    <a:pos x="133" y="6"/>
                  </a:cxn>
                  <a:cxn ang="0">
                    <a:pos x="7" y="152"/>
                  </a:cxn>
                </a:cxnLst>
                <a:rect l="0" t="0" r="r" b="b"/>
                <a:pathLst>
                  <a:path w="133" h="152">
                    <a:moveTo>
                      <a:pt x="7" y="152"/>
                    </a:moveTo>
                    <a:lnTo>
                      <a:pt x="0" y="147"/>
                    </a:lnTo>
                    <a:lnTo>
                      <a:pt x="127" y="0"/>
                    </a:lnTo>
                    <a:lnTo>
                      <a:pt x="133" y="6"/>
                    </a:lnTo>
                    <a:lnTo>
                      <a:pt x="7" y="152"/>
                    </a:lnTo>
                    <a:close/>
                  </a:path>
                </a:pathLst>
              </a:custGeom>
              <a:solidFill>
                <a:srgbClr val="C4C44D"/>
              </a:solidFill>
              <a:ln w="9525">
                <a:noFill/>
                <a:round/>
                <a:headEnd/>
                <a:tailEnd/>
              </a:ln>
            </p:spPr>
            <p:txBody>
              <a:bodyPr/>
              <a:lstStyle/>
              <a:p>
                <a:pPr algn="ctr">
                  <a:defRPr/>
                </a:pPr>
                <a:endParaRPr lang="en-US" b="1">
                  <a:latin typeface="+mn-lt"/>
                </a:endParaRPr>
              </a:p>
            </p:txBody>
          </p:sp>
          <p:sp>
            <p:nvSpPr>
              <p:cNvPr id="273" name="Freeform 434"/>
              <p:cNvSpPr>
                <a:spLocks/>
              </p:cNvSpPr>
              <p:nvPr/>
            </p:nvSpPr>
            <p:spPr bwMode="auto">
              <a:xfrm>
                <a:off x="1167" y="2350"/>
                <a:ext cx="68" cy="73"/>
              </a:xfrm>
              <a:custGeom>
                <a:avLst/>
                <a:gdLst/>
                <a:ahLst/>
                <a:cxnLst>
                  <a:cxn ang="0">
                    <a:pos x="6" y="151"/>
                  </a:cxn>
                  <a:cxn ang="0">
                    <a:pos x="0" y="145"/>
                  </a:cxn>
                  <a:cxn ang="0">
                    <a:pos x="128" y="0"/>
                  </a:cxn>
                  <a:cxn ang="0">
                    <a:pos x="133" y="4"/>
                  </a:cxn>
                  <a:cxn ang="0">
                    <a:pos x="6" y="151"/>
                  </a:cxn>
                </a:cxnLst>
                <a:rect l="0" t="0" r="r" b="b"/>
                <a:pathLst>
                  <a:path w="133" h="151">
                    <a:moveTo>
                      <a:pt x="6" y="151"/>
                    </a:moveTo>
                    <a:lnTo>
                      <a:pt x="0" y="145"/>
                    </a:lnTo>
                    <a:lnTo>
                      <a:pt x="128" y="0"/>
                    </a:lnTo>
                    <a:lnTo>
                      <a:pt x="133" y="4"/>
                    </a:lnTo>
                    <a:lnTo>
                      <a:pt x="6" y="151"/>
                    </a:lnTo>
                    <a:close/>
                  </a:path>
                </a:pathLst>
              </a:custGeom>
              <a:solidFill>
                <a:srgbClr val="C3C34D"/>
              </a:solidFill>
              <a:ln w="9525">
                <a:noFill/>
                <a:round/>
                <a:headEnd/>
                <a:tailEnd/>
              </a:ln>
            </p:spPr>
            <p:txBody>
              <a:bodyPr/>
              <a:lstStyle/>
              <a:p>
                <a:pPr algn="ctr">
                  <a:defRPr/>
                </a:pPr>
                <a:endParaRPr lang="en-US" b="1">
                  <a:latin typeface="+mn-lt"/>
                </a:endParaRPr>
              </a:p>
            </p:txBody>
          </p:sp>
          <p:sp>
            <p:nvSpPr>
              <p:cNvPr id="274" name="Freeform 435"/>
              <p:cNvSpPr>
                <a:spLocks/>
              </p:cNvSpPr>
              <p:nvPr/>
            </p:nvSpPr>
            <p:spPr bwMode="auto">
              <a:xfrm>
                <a:off x="1164" y="2347"/>
                <a:ext cx="68" cy="75"/>
              </a:xfrm>
              <a:custGeom>
                <a:avLst/>
                <a:gdLst/>
                <a:ahLst/>
                <a:cxnLst>
                  <a:cxn ang="0">
                    <a:pos x="6" y="150"/>
                  </a:cxn>
                  <a:cxn ang="0">
                    <a:pos x="0" y="145"/>
                  </a:cxn>
                  <a:cxn ang="0">
                    <a:pos x="130" y="0"/>
                  </a:cxn>
                  <a:cxn ang="0">
                    <a:pos x="134" y="5"/>
                  </a:cxn>
                  <a:cxn ang="0">
                    <a:pos x="6" y="150"/>
                  </a:cxn>
                </a:cxnLst>
                <a:rect l="0" t="0" r="r" b="b"/>
                <a:pathLst>
                  <a:path w="134" h="150">
                    <a:moveTo>
                      <a:pt x="6" y="150"/>
                    </a:moveTo>
                    <a:lnTo>
                      <a:pt x="0" y="145"/>
                    </a:lnTo>
                    <a:lnTo>
                      <a:pt x="130" y="0"/>
                    </a:lnTo>
                    <a:lnTo>
                      <a:pt x="134" y="5"/>
                    </a:lnTo>
                    <a:lnTo>
                      <a:pt x="6" y="150"/>
                    </a:lnTo>
                    <a:close/>
                  </a:path>
                </a:pathLst>
              </a:custGeom>
              <a:solidFill>
                <a:srgbClr val="C2C24D"/>
              </a:solidFill>
              <a:ln w="9525">
                <a:noFill/>
                <a:round/>
                <a:headEnd/>
                <a:tailEnd/>
              </a:ln>
            </p:spPr>
            <p:txBody>
              <a:bodyPr/>
              <a:lstStyle/>
              <a:p>
                <a:pPr algn="ctr">
                  <a:defRPr/>
                </a:pPr>
                <a:endParaRPr lang="en-US" b="1">
                  <a:latin typeface="+mn-lt"/>
                </a:endParaRPr>
              </a:p>
            </p:txBody>
          </p:sp>
          <p:sp>
            <p:nvSpPr>
              <p:cNvPr id="275" name="Freeform 436"/>
              <p:cNvSpPr>
                <a:spLocks/>
              </p:cNvSpPr>
              <p:nvPr/>
            </p:nvSpPr>
            <p:spPr bwMode="auto">
              <a:xfrm>
                <a:off x="1145" y="2334"/>
                <a:ext cx="83" cy="90"/>
              </a:xfrm>
              <a:custGeom>
                <a:avLst/>
                <a:gdLst/>
                <a:ahLst/>
                <a:cxnLst>
                  <a:cxn ang="0">
                    <a:pos x="37" y="171"/>
                  </a:cxn>
                  <a:cxn ang="0">
                    <a:pos x="0" y="143"/>
                  </a:cxn>
                  <a:cxn ang="0">
                    <a:pos x="133" y="0"/>
                  </a:cxn>
                  <a:cxn ang="0">
                    <a:pos x="167" y="26"/>
                  </a:cxn>
                  <a:cxn ang="0">
                    <a:pos x="37" y="171"/>
                  </a:cxn>
                </a:cxnLst>
                <a:rect l="0" t="0" r="r" b="b"/>
                <a:pathLst>
                  <a:path w="167" h="171">
                    <a:moveTo>
                      <a:pt x="37" y="171"/>
                    </a:moveTo>
                    <a:lnTo>
                      <a:pt x="0" y="143"/>
                    </a:lnTo>
                    <a:lnTo>
                      <a:pt x="133" y="0"/>
                    </a:lnTo>
                    <a:lnTo>
                      <a:pt x="167" y="26"/>
                    </a:lnTo>
                    <a:lnTo>
                      <a:pt x="37" y="171"/>
                    </a:lnTo>
                    <a:close/>
                  </a:path>
                </a:pathLst>
              </a:custGeom>
              <a:solidFill>
                <a:srgbClr val="C1C14D"/>
              </a:solidFill>
              <a:ln w="9525">
                <a:noFill/>
                <a:round/>
                <a:headEnd/>
                <a:tailEnd/>
              </a:ln>
            </p:spPr>
            <p:txBody>
              <a:bodyPr/>
              <a:lstStyle/>
              <a:p>
                <a:pPr algn="ctr">
                  <a:defRPr/>
                </a:pPr>
                <a:endParaRPr lang="en-US" b="1">
                  <a:latin typeface="+mn-lt"/>
                </a:endParaRPr>
              </a:p>
            </p:txBody>
          </p:sp>
          <p:sp>
            <p:nvSpPr>
              <p:cNvPr id="276" name="Freeform 437"/>
              <p:cNvSpPr>
                <a:spLocks/>
              </p:cNvSpPr>
              <p:nvPr/>
            </p:nvSpPr>
            <p:spPr bwMode="auto">
              <a:xfrm>
                <a:off x="1161" y="2344"/>
                <a:ext cx="68" cy="75"/>
              </a:xfrm>
              <a:custGeom>
                <a:avLst/>
                <a:gdLst/>
                <a:ahLst/>
                <a:cxnLst>
                  <a:cxn ang="0">
                    <a:pos x="6" y="151"/>
                  </a:cxn>
                  <a:cxn ang="0">
                    <a:pos x="0" y="145"/>
                  </a:cxn>
                  <a:cxn ang="0">
                    <a:pos x="128" y="0"/>
                  </a:cxn>
                  <a:cxn ang="0">
                    <a:pos x="136" y="6"/>
                  </a:cxn>
                  <a:cxn ang="0">
                    <a:pos x="6" y="151"/>
                  </a:cxn>
                </a:cxnLst>
                <a:rect l="0" t="0" r="r" b="b"/>
                <a:pathLst>
                  <a:path w="136" h="151">
                    <a:moveTo>
                      <a:pt x="6" y="151"/>
                    </a:moveTo>
                    <a:lnTo>
                      <a:pt x="0" y="145"/>
                    </a:lnTo>
                    <a:lnTo>
                      <a:pt x="128" y="0"/>
                    </a:lnTo>
                    <a:lnTo>
                      <a:pt x="136" y="6"/>
                    </a:lnTo>
                    <a:lnTo>
                      <a:pt x="6" y="151"/>
                    </a:lnTo>
                    <a:close/>
                  </a:path>
                </a:pathLst>
              </a:custGeom>
              <a:solidFill>
                <a:srgbClr val="C1C14D"/>
              </a:solidFill>
              <a:ln w="9525">
                <a:noFill/>
                <a:round/>
                <a:headEnd/>
                <a:tailEnd/>
              </a:ln>
            </p:spPr>
            <p:txBody>
              <a:bodyPr/>
              <a:lstStyle/>
              <a:p>
                <a:pPr algn="ctr">
                  <a:defRPr/>
                </a:pPr>
                <a:endParaRPr lang="en-US" b="1">
                  <a:latin typeface="+mn-lt"/>
                </a:endParaRPr>
              </a:p>
            </p:txBody>
          </p:sp>
          <p:sp>
            <p:nvSpPr>
              <p:cNvPr id="277" name="Freeform 438"/>
              <p:cNvSpPr>
                <a:spLocks/>
              </p:cNvSpPr>
              <p:nvPr/>
            </p:nvSpPr>
            <p:spPr bwMode="auto">
              <a:xfrm>
                <a:off x="1158" y="2341"/>
                <a:ext cx="68" cy="83"/>
              </a:xfrm>
              <a:custGeom>
                <a:avLst/>
                <a:gdLst/>
                <a:ahLst/>
                <a:cxnLst>
                  <a:cxn ang="0">
                    <a:pos x="8" y="150"/>
                  </a:cxn>
                  <a:cxn ang="0">
                    <a:pos x="0" y="145"/>
                  </a:cxn>
                  <a:cxn ang="0">
                    <a:pos x="130" y="0"/>
                  </a:cxn>
                  <a:cxn ang="0">
                    <a:pos x="136" y="5"/>
                  </a:cxn>
                  <a:cxn ang="0">
                    <a:pos x="8" y="150"/>
                  </a:cxn>
                </a:cxnLst>
                <a:rect l="0" t="0" r="r" b="b"/>
                <a:pathLst>
                  <a:path w="136" h="150">
                    <a:moveTo>
                      <a:pt x="8" y="150"/>
                    </a:moveTo>
                    <a:lnTo>
                      <a:pt x="0" y="145"/>
                    </a:lnTo>
                    <a:lnTo>
                      <a:pt x="130" y="0"/>
                    </a:lnTo>
                    <a:lnTo>
                      <a:pt x="136" y="5"/>
                    </a:lnTo>
                    <a:lnTo>
                      <a:pt x="8" y="150"/>
                    </a:lnTo>
                    <a:close/>
                  </a:path>
                </a:pathLst>
              </a:custGeom>
              <a:solidFill>
                <a:srgbClr val="C0C04C"/>
              </a:solidFill>
              <a:ln w="9525">
                <a:noFill/>
                <a:round/>
                <a:headEnd/>
                <a:tailEnd/>
              </a:ln>
            </p:spPr>
            <p:txBody>
              <a:bodyPr/>
              <a:lstStyle/>
              <a:p>
                <a:pPr algn="ctr">
                  <a:defRPr/>
                </a:pPr>
                <a:endParaRPr lang="en-US" b="1">
                  <a:latin typeface="+mn-lt"/>
                </a:endParaRPr>
              </a:p>
            </p:txBody>
          </p:sp>
          <p:sp>
            <p:nvSpPr>
              <p:cNvPr id="278" name="Freeform 439"/>
              <p:cNvSpPr>
                <a:spLocks/>
              </p:cNvSpPr>
              <p:nvPr/>
            </p:nvSpPr>
            <p:spPr bwMode="auto">
              <a:xfrm>
                <a:off x="1153" y="2340"/>
                <a:ext cx="68" cy="74"/>
              </a:xfrm>
              <a:custGeom>
                <a:avLst/>
                <a:gdLst/>
                <a:ahLst/>
                <a:cxnLst>
                  <a:cxn ang="0">
                    <a:pos x="7" y="149"/>
                  </a:cxn>
                  <a:cxn ang="0">
                    <a:pos x="0" y="143"/>
                  </a:cxn>
                  <a:cxn ang="0">
                    <a:pos x="131" y="0"/>
                  </a:cxn>
                  <a:cxn ang="0">
                    <a:pos x="137" y="4"/>
                  </a:cxn>
                  <a:cxn ang="0">
                    <a:pos x="7" y="149"/>
                  </a:cxn>
                </a:cxnLst>
                <a:rect l="0" t="0" r="r" b="b"/>
                <a:pathLst>
                  <a:path w="137" h="149">
                    <a:moveTo>
                      <a:pt x="7" y="149"/>
                    </a:moveTo>
                    <a:lnTo>
                      <a:pt x="0" y="143"/>
                    </a:lnTo>
                    <a:lnTo>
                      <a:pt x="131" y="0"/>
                    </a:lnTo>
                    <a:lnTo>
                      <a:pt x="137" y="4"/>
                    </a:lnTo>
                    <a:lnTo>
                      <a:pt x="7" y="149"/>
                    </a:lnTo>
                    <a:close/>
                  </a:path>
                </a:pathLst>
              </a:custGeom>
              <a:solidFill>
                <a:srgbClr val="BFBF4C"/>
              </a:solidFill>
              <a:ln w="9525">
                <a:noFill/>
                <a:round/>
                <a:headEnd/>
                <a:tailEnd/>
              </a:ln>
            </p:spPr>
            <p:txBody>
              <a:bodyPr/>
              <a:lstStyle/>
              <a:p>
                <a:pPr algn="ctr">
                  <a:defRPr/>
                </a:pPr>
                <a:endParaRPr lang="en-US" b="1">
                  <a:latin typeface="+mn-lt"/>
                </a:endParaRPr>
              </a:p>
            </p:txBody>
          </p:sp>
          <p:sp>
            <p:nvSpPr>
              <p:cNvPr id="279" name="Freeform 440"/>
              <p:cNvSpPr>
                <a:spLocks/>
              </p:cNvSpPr>
              <p:nvPr/>
            </p:nvSpPr>
            <p:spPr bwMode="auto">
              <a:xfrm>
                <a:off x="1149" y="2337"/>
                <a:ext cx="68" cy="74"/>
              </a:xfrm>
              <a:custGeom>
                <a:avLst/>
                <a:gdLst/>
                <a:ahLst/>
                <a:cxnLst>
                  <a:cxn ang="0">
                    <a:pos x="8" y="148"/>
                  </a:cxn>
                  <a:cxn ang="0">
                    <a:pos x="0" y="142"/>
                  </a:cxn>
                  <a:cxn ang="0">
                    <a:pos x="131" y="0"/>
                  </a:cxn>
                  <a:cxn ang="0">
                    <a:pos x="139" y="5"/>
                  </a:cxn>
                  <a:cxn ang="0">
                    <a:pos x="8" y="148"/>
                  </a:cxn>
                </a:cxnLst>
                <a:rect l="0" t="0" r="r" b="b"/>
                <a:pathLst>
                  <a:path w="139" h="148">
                    <a:moveTo>
                      <a:pt x="8" y="148"/>
                    </a:moveTo>
                    <a:lnTo>
                      <a:pt x="0" y="142"/>
                    </a:lnTo>
                    <a:lnTo>
                      <a:pt x="131" y="0"/>
                    </a:lnTo>
                    <a:lnTo>
                      <a:pt x="139" y="5"/>
                    </a:lnTo>
                    <a:lnTo>
                      <a:pt x="8" y="148"/>
                    </a:lnTo>
                    <a:close/>
                  </a:path>
                </a:pathLst>
              </a:custGeom>
              <a:solidFill>
                <a:srgbClr val="BEBE4B"/>
              </a:solidFill>
              <a:ln w="9525">
                <a:noFill/>
                <a:round/>
                <a:headEnd/>
                <a:tailEnd/>
              </a:ln>
            </p:spPr>
            <p:txBody>
              <a:bodyPr/>
              <a:lstStyle/>
              <a:p>
                <a:pPr algn="ctr">
                  <a:defRPr/>
                </a:pPr>
                <a:endParaRPr lang="en-US" b="1">
                  <a:latin typeface="+mn-lt"/>
                </a:endParaRPr>
              </a:p>
            </p:txBody>
          </p:sp>
          <p:sp>
            <p:nvSpPr>
              <p:cNvPr id="280" name="Freeform 441"/>
              <p:cNvSpPr>
                <a:spLocks/>
              </p:cNvSpPr>
              <p:nvPr/>
            </p:nvSpPr>
            <p:spPr bwMode="auto">
              <a:xfrm>
                <a:off x="1145" y="2334"/>
                <a:ext cx="68" cy="74"/>
              </a:xfrm>
              <a:custGeom>
                <a:avLst/>
                <a:gdLst/>
                <a:ahLst/>
                <a:cxnLst>
                  <a:cxn ang="0">
                    <a:pos x="8" y="148"/>
                  </a:cxn>
                  <a:cxn ang="0">
                    <a:pos x="0" y="143"/>
                  </a:cxn>
                  <a:cxn ang="0">
                    <a:pos x="133" y="0"/>
                  </a:cxn>
                  <a:cxn ang="0">
                    <a:pos x="139" y="6"/>
                  </a:cxn>
                  <a:cxn ang="0">
                    <a:pos x="8" y="148"/>
                  </a:cxn>
                </a:cxnLst>
                <a:rect l="0" t="0" r="r" b="b"/>
                <a:pathLst>
                  <a:path w="139" h="148">
                    <a:moveTo>
                      <a:pt x="8" y="148"/>
                    </a:moveTo>
                    <a:lnTo>
                      <a:pt x="0" y="143"/>
                    </a:lnTo>
                    <a:lnTo>
                      <a:pt x="133" y="0"/>
                    </a:lnTo>
                    <a:lnTo>
                      <a:pt x="139" y="6"/>
                    </a:lnTo>
                    <a:lnTo>
                      <a:pt x="8" y="148"/>
                    </a:lnTo>
                    <a:close/>
                  </a:path>
                </a:pathLst>
              </a:custGeom>
              <a:solidFill>
                <a:srgbClr val="BDBD4B"/>
              </a:solidFill>
              <a:ln w="9525">
                <a:noFill/>
                <a:round/>
                <a:headEnd/>
                <a:tailEnd/>
              </a:ln>
            </p:spPr>
            <p:txBody>
              <a:bodyPr/>
              <a:lstStyle/>
              <a:p>
                <a:pPr algn="ctr">
                  <a:defRPr/>
                </a:pPr>
                <a:endParaRPr lang="en-US" b="1">
                  <a:latin typeface="+mn-lt"/>
                </a:endParaRPr>
              </a:p>
            </p:txBody>
          </p:sp>
          <p:sp>
            <p:nvSpPr>
              <p:cNvPr id="281" name="Freeform 442"/>
              <p:cNvSpPr>
                <a:spLocks/>
              </p:cNvSpPr>
              <p:nvPr/>
            </p:nvSpPr>
            <p:spPr bwMode="auto">
              <a:xfrm>
                <a:off x="1126" y="2323"/>
                <a:ext cx="86" cy="101"/>
              </a:xfrm>
              <a:custGeom>
                <a:avLst/>
                <a:gdLst/>
                <a:ahLst/>
                <a:cxnLst>
                  <a:cxn ang="0">
                    <a:pos x="39" y="165"/>
                  </a:cxn>
                  <a:cxn ang="0">
                    <a:pos x="0" y="139"/>
                  </a:cxn>
                  <a:cxn ang="0">
                    <a:pos x="135" y="0"/>
                  </a:cxn>
                  <a:cxn ang="0">
                    <a:pos x="172" y="22"/>
                  </a:cxn>
                  <a:cxn ang="0">
                    <a:pos x="39" y="165"/>
                  </a:cxn>
                </a:cxnLst>
                <a:rect l="0" t="0" r="r" b="b"/>
                <a:pathLst>
                  <a:path w="172" h="165">
                    <a:moveTo>
                      <a:pt x="39" y="165"/>
                    </a:moveTo>
                    <a:lnTo>
                      <a:pt x="0" y="139"/>
                    </a:lnTo>
                    <a:lnTo>
                      <a:pt x="135" y="0"/>
                    </a:lnTo>
                    <a:lnTo>
                      <a:pt x="172" y="22"/>
                    </a:lnTo>
                    <a:lnTo>
                      <a:pt x="39" y="165"/>
                    </a:lnTo>
                    <a:close/>
                  </a:path>
                </a:pathLst>
              </a:custGeom>
              <a:solidFill>
                <a:srgbClr val="BCBC4B"/>
              </a:solidFill>
              <a:ln w="9525">
                <a:noFill/>
                <a:round/>
                <a:headEnd/>
                <a:tailEnd/>
              </a:ln>
            </p:spPr>
            <p:txBody>
              <a:bodyPr/>
              <a:lstStyle/>
              <a:p>
                <a:pPr algn="ctr">
                  <a:defRPr/>
                </a:pPr>
                <a:endParaRPr lang="en-US" b="1">
                  <a:latin typeface="+mn-lt"/>
                </a:endParaRPr>
              </a:p>
            </p:txBody>
          </p:sp>
          <p:sp>
            <p:nvSpPr>
              <p:cNvPr id="282" name="Freeform 443"/>
              <p:cNvSpPr>
                <a:spLocks/>
              </p:cNvSpPr>
              <p:nvPr/>
            </p:nvSpPr>
            <p:spPr bwMode="auto">
              <a:xfrm>
                <a:off x="1142" y="2332"/>
                <a:ext cx="70" cy="73"/>
              </a:xfrm>
              <a:custGeom>
                <a:avLst/>
                <a:gdLst/>
                <a:ahLst/>
                <a:cxnLst>
                  <a:cxn ang="0">
                    <a:pos x="6" y="147"/>
                  </a:cxn>
                  <a:cxn ang="0">
                    <a:pos x="0" y="143"/>
                  </a:cxn>
                  <a:cxn ang="0">
                    <a:pos x="133" y="0"/>
                  </a:cxn>
                  <a:cxn ang="0">
                    <a:pos x="139" y="4"/>
                  </a:cxn>
                  <a:cxn ang="0">
                    <a:pos x="6" y="147"/>
                  </a:cxn>
                </a:cxnLst>
                <a:rect l="0" t="0" r="r" b="b"/>
                <a:pathLst>
                  <a:path w="139" h="147">
                    <a:moveTo>
                      <a:pt x="6" y="147"/>
                    </a:moveTo>
                    <a:lnTo>
                      <a:pt x="0" y="143"/>
                    </a:lnTo>
                    <a:lnTo>
                      <a:pt x="133" y="0"/>
                    </a:lnTo>
                    <a:lnTo>
                      <a:pt x="139" y="4"/>
                    </a:lnTo>
                    <a:lnTo>
                      <a:pt x="6" y="147"/>
                    </a:lnTo>
                    <a:close/>
                  </a:path>
                </a:pathLst>
              </a:custGeom>
              <a:solidFill>
                <a:srgbClr val="BCBC4B"/>
              </a:solidFill>
              <a:ln w="9525">
                <a:noFill/>
                <a:round/>
                <a:headEnd/>
                <a:tailEnd/>
              </a:ln>
            </p:spPr>
            <p:txBody>
              <a:bodyPr/>
              <a:lstStyle/>
              <a:p>
                <a:pPr algn="ctr">
                  <a:defRPr/>
                </a:pPr>
                <a:endParaRPr lang="en-US" b="1">
                  <a:latin typeface="+mn-lt"/>
                </a:endParaRPr>
              </a:p>
            </p:txBody>
          </p:sp>
          <p:sp>
            <p:nvSpPr>
              <p:cNvPr id="283" name="Freeform 444"/>
              <p:cNvSpPr>
                <a:spLocks/>
              </p:cNvSpPr>
              <p:nvPr/>
            </p:nvSpPr>
            <p:spPr bwMode="auto">
              <a:xfrm>
                <a:off x="1139" y="2330"/>
                <a:ext cx="68" cy="74"/>
              </a:xfrm>
              <a:custGeom>
                <a:avLst/>
                <a:gdLst/>
                <a:ahLst/>
                <a:cxnLst>
                  <a:cxn ang="0">
                    <a:pos x="6" y="146"/>
                  </a:cxn>
                  <a:cxn ang="0">
                    <a:pos x="0" y="141"/>
                  </a:cxn>
                  <a:cxn ang="0">
                    <a:pos x="133" y="0"/>
                  </a:cxn>
                  <a:cxn ang="0">
                    <a:pos x="139" y="3"/>
                  </a:cxn>
                  <a:cxn ang="0">
                    <a:pos x="6" y="146"/>
                  </a:cxn>
                </a:cxnLst>
                <a:rect l="0" t="0" r="r" b="b"/>
                <a:pathLst>
                  <a:path w="139" h="146">
                    <a:moveTo>
                      <a:pt x="6" y="146"/>
                    </a:moveTo>
                    <a:lnTo>
                      <a:pt x="0" y="141"/>
                    </a:lnTo>
                    <a:lnTo>
                      <a:pt x="133" y="0"/>
                    </a:lnTo>
                    <a:lnTo>
                      <a:pt x="139" y="3"/>
                    </a:lnTo>
                    <a:lnTo>
                      <a:pt x="6" y="146"/>
                    </a:lnTo>
                    <a:close/>
                  </a:path>
                </a:pathLst>
              </a:custGeom>
              <a:solidFill>
                <a:srgbClr val="BBBB4A"/>
              </a:solidFill>
              <a:ln w="9525">
                <a:noFill/>
                <a:round/>
                <a:headEnd/>
                <a:tailEnd/>
              </a:ln>
            </p:spPr>
            <p:txBody>
              <a:bodyPr/>
              <a:lstStyle/>
              <a:p>
                <a:pPr algn="ctr">
                  <a:defRPr/>
                </a:pPr>
                <a:endParaRPr lang="en-US" b="1">
                  <a:latin typeface="+mn-lt"/>
                </a:endParaRPr>
              </a:p>
            </p:txBody>
          </p:sp>
          <p:sp>
            <p:nvSpPr>
              <p:cNvPr id="284" name="Freeform 445"/>
              <p:cNvSpPr>
                <a:spLocks/>
              </p:cNvSpPr>
              <p:nvPr/>
            </p:nvSpPr>
            <p:spPr bwMode="auto">
              <a:xfrm>
                <a:off x="1136" y="2328"/>
                <a:ext cx="68" cy="73"/>
              </a:xfrm>
              <a:custGeom>
                <a:avLst/>
                <a:gdLst/>
                <a:ahLst/>
                <a:cxnLst>
                  <a:cxn ang="0">
                    <a:pos x="6" y="145"/>
                  </a:cxn>
                  <a:cxn ang="0">
                    <a:pos x="0" y="141"/>
                  </a:cxn>
                  <a:cxn ang="0">
                    <a:pos x="132" y="0"/>
                  </a:cxn>
                  <a:cxn ang="0">
                    <a:pos x="139" y="4"/>
                  </a:cxn>
                  <a:cxn ang="0">
                    <a:pos x="6" y="145"/>
                  </a:cxn>
                </a:cxnLst>
                <a:rect l="0" t="0" r="r" b="b"/>
                <a:pathLst>
                  <a:path w="139" h="145">
                    <a:moveTo>
                      <a:pt x="6" y="145"/>
                    </a:moveTo>
                    <a:lnTo>
                      <a:pt x="0" y="141"/>
                    </a:lnTo>
                    <a:lnTo>
                      <a:pt x="132" y="0"/>
                    </a:lnTo>
                    <a:lnTo>
                      <a:pt x="139" y="4"/>
                    </a:lnTo>
                    <a:lnTo>
                      <a:pt x="6" y="145"/>
                    </a:lnTo>
                    <a:close/>
                  </a:path>
                </a:pathLst>
              </a:custGeom>
              <a:solidFill>
                <a:srgbClr val="BABA4A"/>
              </a:solidFill>
              <a:ln w="9525">
                <a:noFill/>
                <a:round/>
                <a:headEnd/>
                <a:tailEnd/>
              </a:ln>
            </p:spPr>
            <p:txBody>
              <a:bodyPr/>
              <a:lstStyle/>
              <a:p>
                <a:pPr algn="ctr">
                  <a:defRPr/>
                </a:pPr>
                <a:endParaRPr lang="en-US" b="1">
                  <a:latin typeface="+mn-lt"/>
                </a:endParaRPr>
              </a:p>
            </p:txBody>
          </p:sp>
          <p:sp>
            <p:nvSpPr>
              <p:cNvPr id="285" name="Freeform 446"/>
              <p:cNvSpPr>
                <a:spLocks/>
              </p:cNvSpPr>
              <p:nvPr/>
            </p:nvSpPr>
            <p:spPr bwMode="auto">
              <a:xfrm>
                <a:off x="1133" y="2327"/>
                <a:ext cx="70" cy="72"/>
              </a:xfrm>
              <a:custGeom>
                <a:avLst/>
                <a:gdLst/>
                <a:ahLst/>
                <a:cxnLst>
                  <a:cxn ang="0">
                    <a:pos x="8" y="145"/>
                  </a:cxn>
                  <a:cxn ang="0">
                    <a:pos x="0" y="141"/>
                  </a:cxn>
                  <a:cxn ang="0">
                    <a:pos x="134" y="0"/>
                  </a:cxn>
                  <a:cxn ang="0">
                    <a:pos x="140" y="4"/>
                  </a:cxn>
                  <a:cxn ang="0">
                    <a:pos x="8" y="145"/>
                  </a:cxn>
                </a:cxnLst>
                <a:rect l="0" t="0" r="r" b="b"/>
                <a:pathLst>
                  <a:path w="140" h="145">
                    <a:moveTo>
                      <a:pt x="8" y="145"/>
                    </a:moveTo>
                    <a:lnTo>
                      <a:pt x="0" y="141"/>
                    </a:lnTo>
                    <a:lnTo>
                      <a:pt x="134" y="0"/>
                    </a:lnTo>
                    <a:lnTo>
                      <a:pt x="140" y="4"/>
                    </a:lnTo>
                    <a:lnTo>
                      <a:pt x="8" y="145"/>
                    </a:lnTo>
                    <a:close/>
                  </a:path>
                </a:pathLst>
              </a:custGeom>
              <a:solidFill>
                <a:srgbClr val="B9B949"/>
              </a:solidFill>
              <a:ln w="9525">
                <a:noFill/>
                <a:round/>
                <a:headEnd/>
                <a:tailEnd/>
              </a:ln>
            </p:spPr>
            <p:txBody>
              <a:bodyPr/>
              <a:lstStyle/>
              <a:p>
                <a:pPr algn="ctr">
                  <a:defRPr/>
                </a:pPr>
                <a:endParaRPr lang="en-US" b="1">
                  <a:latin typeface="+mn-lt"/>
                </a:endParaRPr>
              </a:p>
            </p:txBody>
          </p:sp>
          <p:sp>
            <p:nvSpPr>
              <p:cNvPr id="286" name="Freeform 447"/>
              <p:cNvSpPr>
                <a:spLocks/>
              </p:cNvSpPr>
              <p:nvPr/>
            </p:nvSpPr>
            <p:spPr bwMode="auto">
              <a:xfrm>
                <a:off x="1129" y="2325"/>
                <a:ext cx="71" cy="72"/>
              </a:xfrm>
              <a:custGeom>
                <a:avLst/>
                <a:gdLst/>
                <a:ahLst/>
                <a:cxnLst>
                  <a:cxn ang="0">
                    <a:pos x="6" y="145"/>
                  </a:cxn>
                  <a:cxn ang="0">
                    <a:pos x="0" y="141"/>
                  </a:cxn>
                  <a:cxn ang="0">
                    <a:pos x="134" y="0"/>
                  </a:cxn>
                  <a:cxn ang="0">
                    <a:pos x="140" y="4"/>
                  </a:cxn>
                  <a:cxn ang="0">
                    <a:pos x="6" y="145"/>
                  </a:cxn>
                </a:cxnLst>
                <a:rect l="0" t="0" r="r" b="b"/>
                <a:pathLst>
                  <a:path w="140" h="145">
                    <a:moveTo>
                      <a:pt x="6" y="145"/>
                    </a:moveTo>
                    <a:lnTo>
                      <a:pt x="0" y="141"/>
                    </a:lnTo>
                    <a:lnTo>
                      <a:pt x="134" y="0"/>
                    </a:lnTo>
                    <a:lnTo>
                      <a:pt x="140" y="4"/>
                    </a:lnTo>
                    <a:lnTo>
                      <a:pt x="6" y="145"/>
                    </a:lnTo>
                    <a:close/>
                  </a:path>
                </a:pathLst>
              </a:custGeom>
              <a:solidFill>
                <a:srgbClr val="B8B849"/>
              </a:solidFill>
              <a:ln w="9525">
                <a:noFill/>
                <a:round/>
                <a:headEnd/>
                <a:tailEnd/>
              </a:ln>
            </p:spPr>
            <p:txBody>
              <a:bodyPr/>
              <a:lstStyle/>
              <a:p>
                <a:pPr algn="ctr">
                  <a:defRPr/>
                </a:pPr>
                <a:endParaRPr lang="en-US" b="1">
                  <a:latin typeface="+mn-lt"/>
                </a:endParaRPr>
              </a:p>
            </p:txBody>
          </p:sp>
          <p:sp>
            <p:nvSpPr>
              <p:cNvPr id="287" name="Freeform 448"/>
              <p:cNvSpPr>
                <a:spLocks/>
              </p:cNvSpPr>
              <p:nvPr/>
            </p:nvSpPr>
            <p:spPr bwMode="auto">
              <a:xfrm>
                <a:off x="1126" y="2323"/>
                <a:ext cx="68" cy="72"/>
              </a:xfrm>
              <a:custGeom>
                <a:avLst/>
                <a:gdLst/>
                <a:ahLst/>
                <a:cxnLst>
                  <a:cxn ang="0">
                    <a:pos x="7" y="144"/>
                  </a:cxn>
                  <a:cxn ang="0">
                    <a:pos x="0" y="139"/>
                  </a:cxn>
                  <a:cxn ang="0">
                    <a:pos x="135" y="0"/>
                  </a:cxn>
                  <a:cxn ang="0">
                    <a:pos x="141" y="3"/>
                  </a:cxn>
                  <a:cxn ang="0">
                    <a:pos x="7" y="144"/>
                  </a:cxn>
                </a:cxnLst>
                <a:rect l="0" t="0" r="r" b="b"/>
                <a:pathLst>
                  <a:path w="141" h="144">
                    <a:moveTo>
                      <a:pt x="7" y="144"/>
                    </a:moveTo>
                    <a:lnTo>
                      <a:pt x="0" y="139"/>
                    </a:lnTo>
                    <a:lnTo>
                      <a:pt x="135" y="0"/>
                    </a:lnTo>
                    <a:lnTo>
                      <a:pt x="141" y="3"/>
                    </a:lnTo>
                    <a:lnTo>
                      <a:pt x="7" y="144"/>
                    </a:lnTo>
                    <a:close/>
                  </a:path>
                </a:pathLst>
              </a:custGeom>
              <a:solidFill>
                <a:srgbClr val="B7B748"/>
              </a:solidFill>
              <a:ln w="9525">
                <a:noFill/>
                <a:round/>
                <a:headEnd/>
                <a:tailEnd/>
              </a:ln>
            </p:spPr>
            <p:txBody>
              <a:bodyPr/>
              <a:lstStyle/>
              <a:p>
                <a:pPr algn="ctr">
                  <a:defRPr/>
                </a:pPr>
                <a:endParaRPr lang="en-US" b="1">
                  <a:latin typeface="+mn-lt"/>
                </a:endParaRPr>
              </a:p>
            </p:txBody>
          </p:sp>
          <p:sp>
            <p:nvSpPr>
              <p:cNvPr id="288" name="Freeform 449"/>
              <p:cNvSpPr>
                <a:spLocks/>
              </p:cNvSpPr>
              <p:nvPr/>
            </p:nvSpPr>
            <p:spPr bwMode="auto">
              <a:xfrm>
                <a:off x="1105" y="2321"/>
                <a:ext cx="89" cy="103"/>
              </a:xfrm>
              <a:custGeom>
                <a:avLst/>
                <a:gdLst/>
                <a:ahLst/>
                <a:cxnLst>
                  <a:cxn ang="0">
                    <a:pos x="43" y="160"/>
                  </a:cxn>
                  <a:cxn ang="0">
                    <a:pos x="0" y="139"/>
                  </a:cxn>
                  <a:cxn ang="0">
                    <a:pos x="141" y="0"/>
                  </a:cxn>
                  <a:cxn ang="0">
                    <a:pos x="178" y="21"/>
                  </a:cxn>
                  <a:cxn ang="0">
                    <a:pos x="43" y="160"/>
                  </a:cxn>
                </a:cxnLst>
                <a:rect l="0" t="0" r="r" b="b"/>
                <a:pathLst>
                  <a:path w="178" h="160">
                    <a:moveTo>
                      <a:pt x="43" y="160"/>
                    </a:moveTo>
                    <a:lnTo>
                      <a:pt x="0" y="139"/>
                    </a:lnTo>
                    <a:lnTo>
                      <a:pt x="141" y="0"/>
                    </a:lnTo>
                    <a:lnTo>
                      <a:pt x="178" y="21"/>
                    </a:lnTo>
                    <a:lnTo>
                      <a:pt x="43" y="160"/>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289" name="Freeform 450"/>
              <p:cNvSpPr>
                <a:spLocks/>
              </p:cNvSpPr>
              <p:nvPr/>
            </p:nvSpPr>
            <p:spPr bwMode="auto">
              <a:xfrm>
                <a:off x="1120" y="2321"/>
                <a:ext cx="71" cy="71"/>
              </a:xfrm>
              <a:custGeom>
                <a:avLst/>
                <a:gdLst/>
                <a:ahLst/>
                <a:cxnLst>
                  <a:cxn ang="0">
                    <a:pos x="7" y="143"/>
                  </a:cxn>
                  <a:cxn ang="0">
                    <a:pos x="0" y="141"/>
                  </a:cxn>
                  <a:cxn ang="0">
                    <a:pos x="136" y="0"/>
                  </a:cxn>
                  <a:cxn ang="0">
                    <a:pos x="142" y="4"/>
                  </a:cxn>
                  <a:cxn ang="0">
                    <a:pos x="7" y="143"/>
                  </a:cxn>
                </a:cxnLst>
                <a:rect l="0" t="0" r="r" b="b"/>
                <a:pathLst>
                  <a:path w="142" h="143">
                    <a:moveTo>
                      <a:pt x="7" y="143"/>
                    </a:moveTo>
                    <a:lnTo>
                      <a:pt x="0" y="141"/>
                    </a:lnTo>
                    <a:lnTo>
                      <a:pt x="136" y="0"/>
                    </a:lnTo>
                    <a:lnTo>
                      <a:pt x="142" y="4"/>
                    </a:lnTo>
                    <a:lnTo>
                      <a:pt x="7" y="143"/>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290" name="Freeform 451"/>
              <p:cNvSpPr>
                <a:spLocks/>
              </p:cNvSpPr>
              <p:nvPr/>
            </p:nvSpPr>
            <p:spPr bwMode="auto">
              <a:xfrm>
                <a:off x="1120" y="2321"/>
                <a:ext cx="70" cy="70"/>
              </a:xfrm>
              <a:custGeom>
                <a:avLst/>
                <a:gdLst/>
                <a:ahLst/>
                <a:cxnLst>
                  <a:cxn ang="0">
                    <a:pos x="6" y="145"/>
                  </a:cxn>
                  <a:cxn ang="0">
                    <a:pos x="0" y="141"/>
                  </a:cxn>
                  <a:cxn ang="0">
                    <a:pos x="135" y="0"/>
                  </a:cxn>
                  <a:cxn ang="0">
                    <a:pos x="142" y="4"/>
                  </a:cxn>
                  <a:cxn ang="0">
                    <a:pos x="6" y="145"/>
                  </a:cxn>
                </a:cxnLst>
                <a:rect l="0" t="0" r="r" b="b"/>
                <a:pathLst>
                  <a:path w="142" h="145">
                    <a:moveTo>
                      <a:pt x="6" y="145"/>
                    </a:moveTo>
                    <a:lnTo>
                      <a:pt x="0" y="141"/>
                    </a:lnTo>
                    <a:lnTo>
                      <a:pt x="135" y="0"/>
                    </a:lnTo>
                    <a:lnTo>
                      <a:pt x="142" y="4"/>
                    </a:lnTo>
                    <a:lnTo>
                      <a:pt x="6" y="145"/>
                    </a:lnTo>
                    <a:close/>
                  </a:path>
                </a:pathLst>
              </a:custGeom>
              <a:solidFill>
                <a:srgbClr val="B5B547"/>
              </a:solidFill>
              <a:ln w="9525">
                <a:noFill/>
                <a:round/>
                <a:headEnd/>
                <a:tailEnd/>
              </a:ln>
            </p:spPr>
            <p:txBody>
              <a:bodyPr/>
              <a:lstStyle/>
              <a:p>
                <a:pPr algn="ctr">
                  <a:defRPr/>
                </a:pPr>
                <a:endParaRPr lang="en-US" b="1">
                  <a:latin typeface="+mn-lt"/>
                </a:endParaRPr>
              </a:p>
            </p:txBody>
          </p:sp>
          <p:sp>
            <p:nvSpPr>
              <p:cNvPr id="291" name="Freeform 452"/>
              <p:cNvSpPr>
                <a:spLocks/>
              </p:cNvSpPr>
              <p:nvPr/>
            </p:nvSpPr>
            <p:spPr bwMode="auto">
              <a:xfrm>
                <a:off x="1115" y="2321"/>
                <a:ext cx="72" cy="69"/>
              </a:xfrm>
              <a:custGeom>
                <a:avLst/>
                <a:gdLst/>
                <a:ahLst/>
                <a:cxnLst>
                  <a:cxn ang="0">
                    <a:pos x="8" y="143"/>
                  </a:cxn>
                  <a:cxn ang="0">
                    <a:pos x="0" y="140"/>
                  </a:cxn>
                  <a:cxn ang="0">
                    <a:pos x="137" y="0"/>
                  </a:cxn>
                  <a:cxn ang="0">
                    <a:pos x="143" y="2"/>
                  </a:cxn>
                  <a:cxn ang="0">
                    <a:pos x="8" y="143"/>
                  </a:cxn>
                </a:cxnLst>
                <a:rect l="0" t="0" r="r" b="b"/>
                <a:pathLst>
                  <a:path w="143" h="143">
                    <a:moveTo>
                      <a:pt x="8" y="143"/>
                    </a:moveTo>
                    <a:lnTo>
                      <a:pt x="0" y="140"/>
                    </a:lnTo>
                    <a:lnTo>
                      <a:pt x="137" y="0"/>
                    </a:lnTo>
                    <a:lnTo>
                      <a:pt x="143" y="2"/>
                    </a:lnTo>
                    <a:lnTo>
                      <a:pt x="8" y="143"/>
                    </a:lnTo>
                    <a:close/>
                  </a:path>
                </a:pathLst>
              </a:custGeom>
              <a:solidFill>
                <a:srgbClr val="B4B447"/>
              </a:solidFill>
              <a:ln w="9525">
                <a:noFill/>
                <a:round/>
                <a:headEnd/>
                <a:tailEnd/>
              </a:ln>
            </p:spPr>
            <p:txBody>
              <a:bodyPr/>
              <a:lstStyle/>
              <a:p>
                <a:pPr algn="ctr">
                  <a:defRPr/>
                </a:pPr>
                <a:endParaRPr lang="en-US" b="1">
                  <a:latin typeface="+mn-lt"/>
                </a:endParaRPr>
              </a:p>
            </p:txBody>
          </p:sp>
          <p:sp>
            <p:nvSpPr>
              <p:cNvPr id="292" name="Freeform 453"/>
              <p:cNvSpPr>
                <a:spLocks/>
              </p:cNvSpPr>
              <p:nvPr/>
            </p:nvSpPr>
            <p:spPr bwMode="auto">
              <a:xfrm>
                <a:off x="1112" y="2321"/>
                <a:ext cx="68" cy="67"/>
              </a:xfrm>
              <a:custGeom>
                <a:avLst/>
                <a:gdLst/>
                <a:ahLst/>
                <a:cxnLst>
                  <a:cxn ang="0">
                    <a:pos x="6" y="143"/>
                  </a:cxn>
                  <a:cxn ang="0">
                    <a:pos x="0" y="139"/>
                  </a:cxn>
                  <a:cxn ang="0">
                    <a:pos x="137" y="0"/>
                  </a:cxn>
                  <a:cxn ang="0">
                    <a:pos x="143" y="3"/>
                  </a:cxn>
                  <a:cxn ang="0">
                    <a:pos x="6" y="143"/>
                  </a:cxn>
                </a:cxnLst>
                <a:rect l="0" t="0" r="r" b="b"/>
                <a:pathLst>
                  <a:path w="143" h="143">
                    <a:moveTo>
                      <a:pt x="6" y="143"/>
                    </a:moveTo>
                    <a:lnTo>
                      <a:pt x="0" y="139"/>
                    </a:lnTo>
                    <a:lnTo>
                      <a:pt x="137" y="0"/>
                    </a:lnTo>
                    <a:lnTo>
                      <a:pt x="143" y="3"/>
                    </a:lnTo>
                    <a:lnTo>
                      <a:pt x="6" y="143"/>
                    </a:lnTo>
                    <a:close/>
                  </a:path>
                </a:pathLst>
              </a:custGeom>
              <a:solidFill>
                <a:srgbClr val="B3B346"/>
              </a:solidFill>
              <a:ln w="9525">
                <a:noFill/>
                <a:round/>
                <a:headEnd/>
                <a:tailEnd/>
              </a:ln>
            </p:spPr>
            <p:txBody>
              <a:bodyPr/>
              <a:lstStyle/>
              <a:p>
                <a:pPr algn="ctr">
                  <a:defRPr/>
                </a:pPr>
                <a:endParaRPr lang="en-US" b="1">
                  <a:latin typeface="+mn-lt"/>
                </a:endParaRPr>
              </a:p>
            </p:txBody>
          </p:sp>
          <p:sp>
            <p:nvSpPr>
              <p:cNvPr id="293" name="Freeform 454"/>
              <p:cNvSpPr>
                <a:spLocks/>
              </p:cNvSpPr>
              <p:nvPr/>
            </p:nvSpPr>
            <p:spPr bwMode="auto">
              <a:xfrm>
                <a:off x="1108" y="2321"/>
                <a:ext cx="73" cy="65"/>
              </a:xfrm>
              <a:custGeom>
                <a:avLst/>
                <a:gdLst/>
                <a:ahLst/>
                <a:cxnLst>
                  <a:cxn ang="0">
                    <a:pos x="8" y="143"/>
                  </a:cxn>
                  <a:cxn ang="0">
                    <a:pos x="0" y="139"/>
                  </a:cxn>
                  <a:cxn ang="0">
                    <a:pos x="139" y="0"/>
                  </a:cxn>
                  <a:cxn ang="0">
                    <a:pos x="145" y="4"/>
                  </a:cxn>
                  <a:cxn ang="0">
                    <a:pos x="8" y="143"/>
                  </a:cxn>
                </a:cxnLst>
                <a:rect l="0" t="0" r="r" b="b"/>
                <a:pathLst>
                  <a:path w="145" h="143">
                    <a:moveTo>
                      <a:pt x="8" y="143"/>
                    </a:moveTo>
                    <a:lnTo>
                      <a:pt x="0" y="139"/>
                    </a:lnTo>
                    <a:lnTo>
                      <a:pt x="139" y="0"/>
                    </a:lnTo>
                    <a:lnTo>
                      <a:pt x="145" y="4"/>
                    </a:lnTo>
                    <a:lnTo>
                      <a:pt x="8" y="143"/>
                    </a:lnTo>
                    <a:close/>
                  </a:path>
                </a:pathLst>
              </a:custGeom>
              <a:solidFill>
                <a:srgbClr val="B2B246"/>
              </a:solidFill>
              <a:ln w="9525">
                <a:noFill/>
                <a:round/>
                <a:headEnd/>
                <a:tailEnd/>
              </a:ln>
            </p:spPr>
            <p:txBody>
              <a:bodyPr/>
              <a:lstStyle/>
              <a:p>
                <a:pPr algn="ctr">
                  <a:defRPr/>
                </a:pPr>
                <a:endParaRPr lang="en-US" b="1">
                  <a:latin typeface="+mn-lt"/>
                </a:endParaRPr>
              </a:p>
            </p:txBody>
          </p:sp>
          <p:sp>
            <p:nvSpPr>
              <p:cNvPr id="294" name="Freeform 455"/>
              <p:cNvSpPr>
                <a:spLocks/>
              </p:cNvSpPr>
              <p:nvPr/>
            </p:nvSpPr>
            <p:spPr bwMode="auto">
              <a:xfrm>
                <a:off x="1105" y="2321"/>
                <a:ext cx="73" cy="63"/>
              </a:xfrm>
              <a:custGeom>
                <a:avLst/>
                <a:gdLst/>
                <a:ahLst/>
                <a:cxnLst>
                  <a:cxn ang="0">
                    <a:pos x="8" y="143"/>
                  </a:cxn>
                  <a:cxn ang="0">
                    <a:pos x="0" y="139"/>
                  </a:cxn>
                  <a:cxn ang="0">
                    <a:pos x="141" y="0"/>
                  </a:cxn>
                  <a:cxn ang="0">
                    <a:pos x="147" y="4"/>
                  </a:cxn>
                  <a:cxn ang="0">
                    <a:pos x="8" y="143"/>
                  </a:cxn>
                </a:cxnLst>
                <a:rect l="0" t="0" r="r" b="b"/>
                <a:pathLst>
                  <a:path w="147" h="143">
                    <a:moveTo>
                      <a:pt x="8" y="143"/>
                    </a:moveTo>
                    <a:lnTo>
                      <a:pt x="0" y="139"/>
                    </a:lnTo>
                    <a:lnTo>
                      <a:pt x="141" y="0"/>
                    </a:lnTo>
                    <a:lnTo>
                      <a:pt x="147" y="4"/>
                    </a:lnTo>
                    <a:lnTo>
                      <a:pt x="8" y="143"/>
                    </a:lnTo>
                    <a:close/>
                  </a:path>
                </a:pathLst>
              </a:custGeom>
              <a:solidFill>
                <a:srgbClr val="B1B146"/>
              </a:solidFill>
              <a:ln w="9525">
                <a:noFill/>
                <a:round/>
                <a:headEnd/>
                <a:tailEnd/>
              </a:ln>
            </p:spPr>
            <p:txBody>
              <a:bodyPr/>
              <a:lstStyle/>
              <a:p>
                <a:pPr algn="ctr">
                  <a:defRPr/>
                </a:pPr>
                <a:endParaRPr lang="en-US" b="1">
                  <a:latin typeface="+mn-lt"/>
                </a:endParaRPr>
              </a:p>
            </p:txBody>
          </p:sp>
          <p:sp>
            <p:nvSpPr>
              <p:cNvPr id="295" name="Freeform 456"/>
              <p:cNvSpPr>
                <a:spLocks/>
              </p:cNvSpPr>
              <p:nvPr/>
            </p:nvSpPr>
            <p:spPr bwMode="auto">
              <a:xfrm>
                <a:off x="1083" y="2305"/>
                <a:ext cx="93" cy="77"/>
              </a:xfrm>
              <a:custGeom>
                <a:avLst/>
                <a:gdLst/>
                <a:ahLst/>
                <a:cxnLst>
                  <a:cxn ang="0">
                    <a:pos x="43" y="154"/>
                  </a:cxn>
                  <a:cxn ang="0">
                    <a:pos x="0" y="138"/>
                  </a:cxn>
                  <a:cxn ang="0">
                    <a:pos x="144" y="0"/>
                  </a:cxn>
                  <a:cxn ang="0">
                    <a:pos x="184" y="15"/>
                  </a:cxn>
                  <a:cxn ang="0">
                    <a:pos x="43" y="154"/>
                  </a:cxn>
                </a:cxnLst>
                <a:rect l="0" t="0" r="r" b="b"/>
                <a:pathLst>
                  <a:path w="184" h="154">
                    <a:moveTo>
                      <a:pt x="43" y="154"/>
                    </a:moveTo>
                    <a:lnTo>
                      <a:pt x="0" y="138"/>
                    </a:lnTo>
                    <a:lnTo>
                      <a:pt x="144" y="0"/>
                    </a:lnTo>
                    <a:lnTo>
                      <a:pt x="184" y="15"/>
                    </a:lnTo>
                    <a:lnTo>
                      <a:pt x="43" y="154"/>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296" name="Freeform 457"/>
              <p:cNvSpPr>
                <a:spLocks/>
              </p:cNvSpPr>
              <p:nvPr/>
            </p:nvSpPr>
            <p:spPr bwMode="auto">
              <a:xfrm>
                <a:off x="1102" y="2321"/>
                <a:ext cx="73" cy="61"/>
              </a:xfrm>
              <a:custGeom>
                <a:avLst/>
                <a:gdLst/>
                <a:ahLst/>
                <a:cxnLst>
                  <a:cxn ang="0">
                    <a:pos x="6" y="141"/>
                  </a:cxn>
                  <a:cxn ang="0">
                    <a:pos x="0" y="140"/>
                  </a:cxn>
                  <a:cxn ang="0">
                    <a:pos x="139" y="0"/>
                  </a:cxn>
                  <a:cxn ang="0">
                    <a:pos x="147" y="2"/>
                  </a:cxn>
                  <a:cxn ang="0">
                    <a:pos x="6" y="141"/>
                  </a:cxn>
                </a:cxnLst>
                <a:rect l="0" t="0" r="r" b="b"/>
                <a:pathLst>
                  <a:path w="147" h="141">
                    <a:moveTo>
                      <a:pt x="6" y="141"/>
                    </a:moveTo>
                    <a:lnTo>
                      <a:pt x="0" y="140"/>
                    </a:lnTo>
                    <a:lnTo>
                      <a:pt x="139" y="0"/>
                    </a:lnTo>
                    <a:lnTo>
                      <a:pt x="147" y="2"/>
                    </a:lnTo>
                    <a:lnTo>
                      <a:pt x="6" y="141"/>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297" name="Freeform 458"/>
              <p:cNvSpPr>
                <a:spLocks/>
              </p:cNvSpPr>
              <p:nvPr/>
            </p:nvSpPr>
            <p:spPr bwMode="auto">
              <a:xfrm>
                <a:off x="1096" y="2321"/>
                <a:ext cx="73" cy="60"/>
              </a:xfrm>
              <a:custGeom>
                <a:avLst/>
                <a:gdLst/>
                <a:ahLst/>
                <a:cxnLst>
                  <a:cxn ang="0">
                    <a:pos x="8" y="141"/>
                  </a:cxn>
                  <a:cxn ang="0">
                    <a:pos x="0" y="137"/>
                  </a:cxn>
                  <a:cxn ang="0">
                    <a:pos x="141" y="0"/>
                  </a:cxn>
                  <a:cxn ang="0">
                    <a:pos x="147" y="1"/>
                  </a:cxn>
                  <a:cxn ang="0">
                    <a:pos x="8" y="141"/>
                  </a:cxn>
                </a:cxnLst>
                <a:rect l="0" t="0" r="r" b="b"/>
                <a:pathLst>
                  <a:path w="147" h="141">
                    <a:moveTo>
                      <a:pt x="8" y="141"/>
                    </a:moveTo>
                    <a:lnTo>
                      <a:pt x="0" y="137"/>
                    </a:lnTo>
                    <a:lnTo>
                      <a:pt x="141" y="0"/>
                    </a:lnTo>
                    <a:lnTo>
                      <a:pt x="147" y="1"/>
                    </a:lnTo>
                    <a:lnTo>
                      <a:pt x="8" y="141"/>
                    </a:lnTo>
                    <a:close/>
                  </a:path>
                </a:pathLst>
              </a:custGeom>
              <a:solidFill>
                <a:srgbClr val="AFAF45"/>
              </a:solidFill>
              <a:ln w="9525">
                <a:noFill/>
                <a:round/>
                <a:headEnd/>
                <a:tailEnd/>
              </a:ln>
            </p:spPr>
            <p:txBody>
              <a:bodyPr/>
              <a:lstStyle/>
              <a:p>
                <a:pPr algn="ctr">
                  <a:defRPr/>
                </a:pPr>
                <a:endParaRPr lang="en-US" b="1">
                  <a:latin typeface="+mn-lt"/>
                </a:endParaRPr>
              </a:p>
            </p:txBody>
          </p:sp>
          <p:sp>
            <p:nvSpPr>
              <p:cNvPr id="298" name="Freeform 459"/>
              <p:cNvSpPr>
                <a:spLocks/>
              </p:cNvSpPr>
              <p:nvPr/>
            </p:nvSpPr>
            <p:spPr bwMode="auto">
              <a:xfrm>
                <a:off x="1094" y="2321"/>
                <a:ext cx="75" cy="58"/>
              </a:xfrm>
              <a:custGeom>
                <a:avLst/>
                <a:gdLst/>
                <a:ahLst/>
                <a:cxnLst>
                  <a:cxn ang="0">
                    <a:pos x="7" y="141"/>
                  </a:cxn>
                  <a:cxn ang="0">
                    <a:pos x="0" y="139"/>
                  </a:cxn>
                  <a:cxn ang="0">
                    <a:pos x="142" y="0"/>
                  </a:cxn>
                  <a:cxn ang="0">
                    <a:pos x="148" y="4"/>
                  </a:cxn>
                  <a:cxn ang="0">
                    <a:pos x="7" y="141"/>
                  </a:cxn>
                </a:cxnLst>
                <a:rect l="0" t="0" r="r" b="b"/>
                <a:pathLst>
                  <a:path w="148" h="141">
                    <a:moveTo>
                      <a:pt x="7" y="141"/>
                    </a:moveTo>
                    <a:lnTo>
                      <a:pt x="0" y="139"/>
                    </a:lnTo>
                    <a:lnTo>
                      <a:pt x="142" y="0"/>
                    </a:lnTo>
                    <a:lnTo>
                      <a:pt x="148" y="4"/>
                    </a:lnTo>
                    <a:lnTo>
                      <a:pt x="7" y="141"/>
                    </a:lnTo>
                    <a:close/>
                  </a:path>
                </a:pathLst>
              </a:custGeom>
              <a:solidFill>
                <a:srgbClr val="AEAE45"/>
              </a:solidFill>
              <a:ln w="9525">
                <a:noFill/>
                <a:round/>
                <a:headEnd/>
                <a:tailEnd/>
              </a:ln>
            </p:spPr>
            <p:txBody>
              <a:bodyPr/>
              <a:lstStyle/>
              <a:p>
                <a:pPr algn="ctr">
                  <a:defRPr/>
                </a:pPr>
                <a:endParaRPr lang="en-US" b="1">
                  <a:latin typeface="+mn-lt"/>
                </a:endParaRPr>
              </a:p>
            </p:txBody>
          </p:sp>
          <p:sp>
            <p:nvSpPr>
              <p:cNvPr id="299" name="Freeform 460"/>
              <p:cNvSpPr>
                <a:spLocks/>
              </p:cNvSpPr>
              <p:nvPr/>
            </p:nvSpPr>
            <p:spPr bwMode="auto">
              <a:xfrm>
                <a:off x="1090" y="2321"/>
                <a:ext cx="75" cy="58"/>
              </a:xfrm>
              <a:custGeom>
                <a:avLst/>
                <a:gdLst/>
                <a:ahLst/>
                <a:cxnLst>
                  <a:cxn ang="0">
                    <a:pos x="8" y="141"/>
                  </a:cxn>
                  <a:cxn ang="0">
                    <a:pos x="0" y="137"/>
                  </a:cxn>
                  <a:cxn ang="0">
                    <a:pos x="142" y="0"/>
                  </a:cxn>
                  <a:cxn ang="0">
                    <a:pos x="150" y="2"/>
                  </a:cxn>
                  <a:cxn ang="0">
                    <a:pos x="8" y="141"/>
                  </a:cxn>
                </a:cxnLst>
                <a:rect l="0" t="0" r="r" b="b"/>
                <a:pathLst>
                  <a:path w="150" h="141">
                    <a:moveTo>
                      <a:pt x="8" y="141"/>
                    </a:moveTo>
                    <a:lnTo>
                      <a:pt x="0" y="137"/>
                    </a:lnTo>
                    <a:lnTo>
                      <a:pt x="142" y="0"/>
                    </a:lnTo>
                    <a:lnTo>
                      <a:pt x="150" y="2"/>
                    </a:lnTo>
                    <a:lnTo>
                      <a:pt x="8" y="141"/>
                    </a:lnTo>
                    <a:close/>
                  </a:path>
                </a:pathLst>
              </a:custGeom>
              <a:solidFill>
                <a:srgbClr val="ADAD44"/>
              </a:solidFill>
              <a:ln w="9525">
                <a:noFill/>
                <a:round/>
                <a:headEnd/>
                <a:tailEnd/>
              </a:ln>
            </p:spPr>
            <p:txBody>
              <a:bodyPr/>
              <a:lstStyle/>
              <a:p>
                <a:pPr algn="ctr">
                  <a:defRPr/>
                </a:pPr>
                <a:endParaRPr lang="en-US" b="1">
                  <a:latin typeface="+mn-lt"/>
                </a:endParaRPr>
              </a:p>
            </p:txBody>
          </p:sp>
          <p:sp>
            <p:nvSpPr>
              <p:cNvPr id="300" name="Freeform 461"/>
              <p:cNvSpPr>
                <a:spLocks/>
              </p:cNvSpPr>
              <p:nvPr/>
            </p:nvSpPr>
            <p:spPr bwMode="auto">
              <a:xfrm>
                <a:off x="1087" y="2307"/>
                <a:ext cx="74" cy="65"/>
              </a:xfrm>
              <a:custGeom>
                <a:avLst/>
                <a:gdLst/>
                <a:ahLst/>
                <a:cxnLst>
                  <a:cxn ang="0">
                    <a:pos x="6" y="139"/>
                  </a:cxn>
                  <a:cxn ang="0">
                    <a:pos x="0" y="137"/>
                  </a:cxn>
                  <a:cxn ang="0">
                    <a:pos x="142" y="0"/>
                  </a:cxn>
                  <a:cxn ang="0">
                    <a:pos x="148" y="2"/>
                  </a:cxn>
                  <a:cxn ang="0">
                    <a:pos x="6" y="139"/>
                  </a:cxn>
                </a:cxnLst>
                <a:rect l="0" t="0" r="r" b="b"/>
                <a:pathLst>
                  <a:path w="148" h="139">
                    <a:moveTo>
                      <a:pt x="6" y="139"/>
                    </a:moveTo>
                    <a:lnTo>
                      <a:pt x="0" y="137"/>
                    </a:lnTo>
                    <a:lnTo>
                      <a:pt x="142" y="0"/>
                    </a:lnTo>
                    <a:lnTo>
                      <a:pt x="148" y="2"/>
                    </a:lnTo>
                    <a:lnTo>
                      <a:pt x="6" y="139"/>
                    </a:lnTo>
                    <a:close/>
                  </a:path>
                </a:pathLst>
              </a:custGeom>
              <a:solidFill>
                <a:srgbClr val="ACAC44"/>
              </a:solidFill>
              <a:ln w="9525">
                <a:noFill/>
                <a:round/>
                <a:headEnd/>
                <a:tailEnd/>
              </a:ln>
            </p:spPr>
            <p:txBody>
              <a:bodyPr/>
              <a:lstStyle/>
              <a:p>
                <a:pPr algn="ctr">
                  <a:defRPr/>
                </a:pPr>
                <a:endParaRPr lang="en-US" b="1">
                  <a:latin typeface="+mn-lt"/>
                </a:endParaRPr>
              </a:p>
            </p:txBody>
          </p:sp>
          <p:sp>
            <p:nvSpPr>
              <p:cNvPr id="301" name="Freeform 462"/>
              <p:cNvSpPr>
                <a:spLocks/>
              </p:cNvSpPr>
              <p:nvPr/>
            </p:nvSpPr>
            <p:spPr bwMode="auto">
              <a:xfrm>
                <a:off x="1083" y="2305"/>
                <a:ext cx="75" cy="67"/>
              </a:xfrm>
              <a:custGeom>
                <a:avLst/>
                <a:gdLst/>
                <a:ahLst/>
                <a:cxnLst>
                  <a:cxn ang="0">
                    <a:pos x="8" y="141"/>
                  </a:cxn>
                  <a:cxn ang="0">
                    <a:pos x="0" y="138"/>
                  </a:cxn>
                  <a:cxn ang="0">
                    <a:pos x="144" y="0"/>
                  </a:cxn>
                  <a:cxn ang="0">
                    <a:pos x="150" y="4"/>
                  </a:cxn>
                  <a:cxn ang="0">
                    <a:pos x="8" y="141"/>
                  </a:cxn>
                </a:cxnLst>
                <a:rect l="0" t="0" r="r" b="b"/>
                <a:pathLst>
                  <a:path w="150" h="141">
                    <a:moveTo>
                      <a:pt x="8" y="141"/>
                    </a:moveTo>
                    <a:lnTo>
                      <a:pt x="0" y="138"/>
                    </a:lnTo>
                    <a:lnTo>
                      <a:pt x="144" y="0"/>
                    </a:lnTo>
                    <a:lnTo>
                      <a:pt x="150" y="4"/>
                    </a:lnTo>
                    <a:lnTo>
                      <a:pt x="8" y="141"/>
                    </a:lnTo>
                    <a:close/>
                  </a:path>
                </a:pathLst>
              </a:custGeom>
              <a:solidFill>
                <a:srgbClr val="ABAB44"/>
              </a:solidFill>
              <a:ln w="9525">
                <a:noFill/>
                <a:round/>
                <a:headEnd/>
                <a:tailEnd/>
              </a:ln>
            </p:spPr>
            <p:txBody>
              <a:bodyPr/>
              <a:lstStyle/>
              <a:p>
                <a:pPr algn="ctr">
                  <a:defRPr/>
                </a:pPr>
                <a:endParaRPr lang="en-US" b="1">
                  <a:latin typeface="+mn-lt"/>
                </a:endParaRPr>
              </a:p>
            </p:txBody>
          </p:sp>
          <p:sp>
            <p:nvSpPr>
              <p:cNvPr id="302" name="Freeform 463"/>
              <p:cNvSpPr>
                <a:spLocks/>
              </p:cNvSpPr>
              <p:nvPr/>
            </p:nvSpPr>
            <p:spPr bwMode="auto">
              <a:xfrm>
                <a:off x="1059" y="2300"/>
                <a:ext cx="94" cy="72"/>
              </a:xfrm>
              <a:custGeom>
                <a:avLst/>
                <a:gdLst/>
                <a:ahLst/>
                <a:cxnLst>
                  <a:cxn ang="0">
                    <a:pos x="46" y="149"/>
                  </a:cxn>
                  <a:cxn ang="0">
                    <a:pos x="0" y="136"/>
                  </a:cxn>
                  <a:cxn ang="0">
                    <a:pos x="148" y="0"/>
                  </a:cxn>
                  <a:cxn ang="0">
                    <a:pos x="190" y="11"/>
                  </a:cxn>
                  <a:cxn ang="0">
                    <a:pos x="46" y="149"/>
                  </a:cxn>
                </a:cxnLst>
                <a:rect l="0" t="0" r="r" b="b"/>
                <a:pathLst>
                  <a:path w="190" h="149">
                    <a:moveTo>
                      <a:pt x="46" y="149"/>
                    </a:moveTo>
                    <a:lnTo>
                      <a:pt x="0" y="136"/>
                    </a:lnTo>
                    <a:lnTo>
                      <a:pt x="148" y="0"/>
                    </a:lnTo>
                    <a:lnTo>
                      <a:pt x="190" y="11"/>
                    </a:lnTo>
                    <a:lnTo>
                      <a:pt x="46" y="149"/>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303" name="Freeform 464"/>
              <p:cNvSpPr>
                <a:spLocks/>
              </p:cNvSpPr>
              <p:nvPr/>
            </p:nvSpPr>
            <p:spPr bwMode="auto">
              <a:xfrm>
                <a:off x="1079" y="2304"/>
                <a:ext cx="76" cy="68"/>
              </a:xfrm>
              <a:custGeom>
                <a:avLst/>
                <a:gdLst/>
                <a:ahLst/>
                <a:cxnLst>
                  <a:cxn ang="0">
                    <a:pos x="8" y="139"/>
                  </a:cxn>
                  <a:cxn ang="0">
                    <a:pos x="0" y="137"/>
                  </a:cxn>
                  <a:cxn ang="0">
                    <a:pos x="144" y="0"/>
                  </a:cxn>
                  <a:cxn ang="0">
                    <a:pos x="152" y="1"/>
                  </a:cxn>
                  <a:cxn ang="0">
                    <a:pos x="8" y="139"/>
                  </a:cxn>
                </a:cxnLst>
                <a:rect l="0" t="0" r="r" b="b"/>
                <a:pathLst>
                  <a:path w="152" h="139">
                    <a:moveTo>
                      <a:pt x="8" y="139"/>
                    </a:moveTo>
                    <a:lnTo>
                      <a:pt x="0" y="137"/>
                    </a:lnTo>
                    <a:lnTo>
                      <a:pt x="144" y="0"/>
                    </a:lnTo>
                    <a:lnTo>
                      <a:pt x="152" y="1"/>
                    </a:lnTo>
                    <a:lnTo>
                      <a:pt x="8" y="139"/>
                    </a:lnTo>
                    <a:close/>
                  </a:path>
                </a:pathLst>
              </a:custGeom>
              <a:solidFill>
                <a:srgbClr val="AAAA44"/>
              </a:solidFill>
              <a:ln w="9525">
                <a:noFill/>
                <a:round/>
                <a:headEnd/>
                <a:tailEnd/>
              </a:ln>
            </p:spPr>
            <p:txBody>
              <a:bodyPr/>
              <a:lstStyle/>
              <a:p>
                <a:pPr algn="ctr">
                  <a:defRPr/>
                </a:pPr>
                <a:endParaRPr lang="en-US" b="1">
                  <a:latin typeface="+mn-lt"/>
                </a:endParaRPr>
              </a:p>
            </p:txBody>
          </p:sp>
          <p:sp>
            <p:nvSpPr>
              <p:cNvPr id="304" name="Freeform 465"/>
              <p:cNvSpPr>
                <a:spLocks/>
              </p:cNvSpPr>
              <p:nvPr/>
            </p:nvSpPr>
            <p:spPr bwMode="auto">
              <a:xfrm>
                <a:off x="1075" y="2303"/>
                <a:ext cx="76" cy="69"/>
              </a:xfrm>
              <a:custGeom>
                <a:avLst/>
                <a:gdLst/>
                <a:ahLst/>
                <a:cxnLst>
                  <a:cxn ang="0">
                    <a:pos x="7" y="139"/>
                  </a:cxn>
                  <a:cxn ang="0">
                    <a:pos x="0" y="137"/>
                  </a:cxn>
                  <a:cxn ang="0">
                    <a:pos x="145" y="0"/>
                  </a:cxn>
                  <a:cxn ang="0">
                    <a:pos x="151" y="2"/>
                  </a:cxn>
                  <a:cxn ang="0">
                    <a:pos x="7" y="139"/>
                  </a:cxn>
                </a:cxnLst>
                <a:rect l="0" t="0" r="r" b="b"/>
                <a:pathLst>
                  <a:path w="151" h="139">
                    <a:moveTo>
                      <a:pt x="7" y="139"/>
                    </a:moveTo>
                    <a:lnTo>
                      <a:pt x="0" y="137"/>
                    </a:lnTo>
                    <a:lnTo>
                      <a:pt x="145" y="0"/>
                    </a:lnTo>
                    <a:lnTo>
                      <a:pt x="151" y="2"/>
                    </a:lnTo>
                    <a:lnTo>
                      <a:pt x="7" y="139"/>
                    </a:lnTo>
                    <a:close/>
                  </a:path>
                </a:pathLst>
              </a:custGeom>
              <a:solidFill>
                <a:srgbClr val="A9A943"/>
              </a:solidFill>
              <a:ln w="9525">
                <a:noFill/>
                <a:round/>
                <a:headEnd/>
                <a:tailEnd/>
              </a:ln>
            </p:spPr>
            <p:txBody>
              <a:bodyPr/>
              <a:lstStyle/>
              <a:p>
                <a:pPr algn="ctr">
                  <a:defRPr/>
                </a:pPr>
                <a:endParaRPr lang="en-US" b="1">
                  <a:latin typeface="+mn-lt"/>
                </a:endParaRPr>
              </a:p>
            </p:txBody>
          </p:sp>
          <p:sp>
            <p:nvSpPr>
              <p:cNvPr id="305" name="Freeform 466"/>
              <p:cNvSpPr>
                <a:spLocks/>
              </p:cNvSpPr>
              <p:nvPr/>
            </p:nvSpPr>
            <p:spPr bwMode="auto">
              <a:xfrm>
                <a:off x="1071" y="2302"/>
                <a:ext cx="80" cy="70"/>
              </a:xfrm>
              <a:custGeom>
                <a:avLst/>
                <a:gdLst/>
                <a:ahLst/>
                <a:cxnLst>
                  <a:cxn ang="0">
                    <a:pos x="8" y="139"/>
                  </a:cxn>
                  <a:cxn ang="0">
                    <a:pos x="0" y="137"/>
                  </a:cxn>
                  <a:cxn ang="0">
                    <a:pos x="145" y="0"/>
                  </a:cxn>
                  <a:cxn ang="0">
                    <a:pos x="153" y="2"/>
                  </a:cxn>
                  <a:cxn ang="0">
                    <a:pos x="8" y="139"/>
                  </a:cxn>
                </a:cxnLst>
                <a:rect l="0" t="0" r="r" b="b"/>
                <a:pathLst>
                  <a:path w="153" h="139">
                    <a:moveTo>
                      <a:pt x="8" y="139"/>
                    </a:moveTo>
                    <a:lnTo>
                      <a:pt x="0" y="137"/>
                    </a:lnTo>
                    <a:lnTo>
                      <a:pt x="145" y="0"/>
                    </a:lnTo>
                    <a:lnTo>
                      <a:pt x="153" y="2"/>
                    </a:lnTo>
                    <a:lnTo>
                      <a:pt x="8" y="139"/>
                    </a:lnTo>
                    <a:close/>
                  </a:path>
                </a:pathLst>
              </a:custGeom>
              <a:solidFill>
                <a:srgbClr val="A8A843"/>
              </a:solidFill>
              <a:ln w="9525">
                <a:noFill/>
                <a:round/>
                <a:headEnd/>
                <a:tailEnd/>
              </a:ln>
            </p:spPr>
            <p:txBody>
              <a:bodyPr/>
              <a:lstStyle/>
              <a:p>
                <a:pPr algn="ctr">
                  <a:defRPr/>
                </a:pPr>
                <a:endParaRPr lang="en-US" b="1">
                  <a:latin typeface="+mn-lt"/>
                </a:endParaRPr>
              </a:p>
            </p:txBody>
          </p:sp>
          <p:sp>
            <p:nvSpPr>
              <p:cNvPr id="306" name="Freeform 467"/>
              <p:cNvSpPr>
                <a:spLocks/>
              </p:cNvSpPr>
              <p:nvPr/>
            </p:nvSpPr>
            <p:spPr bwMode="auto">
              <a:xfrm>
                <a:off x="1068" y="2302"/>
                <a:ext cx="77" cy="69"/>
              </a:xfrm>
              <a:custGeom>
                <a:avLst/>
                <a:gdLst/>
                <a:ahLst/>
                <a:cxnLst>
                  <a:cxn ang="0">
                    <a:pos x="8" y="139"/>
                  </a:cxn>
                  <a:cxn ang="0">
                    <a:pos x="0" y="137"/>
                  </a:cxn>
                  <a:cxn ang="0">
                    <a:pos x="147" y="0"/>
                  </a:cxn>
                  <a:cxn ang="0">
                    <a:pos x="153" y="2"/>
                  </a:cxn>
                  <a:cxn ang="0">
                    <a:pos x="8" y="139"/>
                  </a:cxn>
                </a:cxnLst>
                <a:rect l="0" t="0" r="r" b="b"/>
                <a:pathLst>
                  <a:path w="153" h="139">
                    <a:moveTo>
                      <a:pt x="8" y="139"/>
                    </a:moveTo>
                    <a:lnTo>
                      <a:pt x="0" y="137"/>
                    </a:lnTo>
                    <a:lnTo>
                      <a:pt x="147" y="0"/>
                    </a:lnTo>
                    <a:lnTo>
                      <a:pt x="153" y="2"/>
                    </a:lnTo>
                    <a:lnTo>
                      <a:pt x="8" y="139"/>
                    </a:lnTo>
                    <a:close/>
                  </a:path>
                </a:pathLst>
              </a:custGeom>
              <a:solidFill>
                <a:srgbClr val="A7A742"/>
              </a:solidFill>
              <a:ln w="9525">
                <a:noFill/>
                <a:round/>
                <a:headEnd/>
                <a:tailEnd/>
              </a:ln>
            </p:spPr>
            <p:txBody>
              <a:bodyPr/>
              <a:lstStyle/>
              <a:p>
                <a:pPr algn="ctr">
                  <a:defRPr/>
                </a:pPr>
                <a:endParaRPr lang="en-US" b="1">
                  <a:latin typeface="+mn-lt"/>
                </a:endParaRPr>
              </a:p>
            </p:txBody>
          </p:sp>
          <p:sp>
            <p:nvSpPr>
              <p:cNvPr id="307" name="Freeform 468"/>
              <p:cNvSpPr>
                <a:spLocks/>
              </p:cNvSpPr>
              <p:nvPr/>
            </p:nvSpPr>
            <p:spPr bwMode="auto">
              <a:xfrm>
                <a:off x="1064" y="2301"/>
                <a:ext cx="77" cy="69"/>
              </a:xfrm>
              <a:custGeom>
                <a:avLst/>
                <a:gdLst/>
                <a:ahLst/>
                <a:cxnLst>
                  <a:cxn ang="0">
                    <a:pos x="8" y="139"/>
                  </a:cxn>
                  <a:cxn ang="0">
                    <a:pos x="0" y="137"/>
                  </a:cxn>
                  <a:cxn ang="0">
                    <a:pos x="147" y="0"/>
                  </a:cxn>
                  <a:cxn ang="0">
                    <a:pos x="155" y="2"/>
                  </a:cxn>
                  <a:cxn ang="0">
                    <a:pos x="8" y="139"/>
                  </a:cxn>
                </a:cxnLst>
                <a:rect l="0" t="0" r="r" b="b"/>
                <a:pathLst>
                  <a:path w="155" h="139">
                    <a:moveTo>
                      <a:pt x="8" y="139"/>
                    </a:moveTo>
                    <a:lnTo>
                      <a:pt x="0" y="137"/>
                    </a:lnTo>
                    <a:lnTo>
                      <a:pt x="147" y="0"/>
                    </a:lnTo>
                    <a:lnTo>
                      <a:pt x="155" y="2"/>
                    </a:lnTo>
                    <a:lnTo>
                      <a:pt x="8" y="139"/>
                    </a:lnTo>
                    <a:close/>
                  </a:path>
                </a:pathLst>
              </a:custGeom>
              <a:solidFill>
                <a:srgbClr val="A6A642"/>
              </a:solidFill>
              <a:ln w="9525">
                <a:noFill/>
                <a:round/>
                <a:headEnd/>
                <a:tailEnd/>
              </a:ln>
            </p:spPr>
            <p:txBody>
              <a:bodyPr/>
              <a:lstStyle/>
              <a:p>
                <a:pPr algn="ctr">
                  <a:defRPr/>
                </a:pPr>
                <a:endParaRPr lang="en-US" b="1">
                  <a:latin typeface="+mn-lt"/>
                </a:endParaRPr>
              </a:p>
            </p:txBody>
          </p:sp>
          <p:sp>
            <p:nvSpPr>
              <p:cNvPr id="308" name="Freeform 469"/>
              <p:cNvSpPr>
                <a:spLocks/>
              </p:cNvSpPr>
              <p:nvPr/>
            </p:nvSpPr>
            <p:spPr bwMode="auto">
              <a:xfrm>
                <a:off x="1059" y="2300"/>
                <a:ext cx="80" cy="69"/>
              </a:xfrm>
              <a:custGeom>
                <a:avLst/>
                <a:gdLst/>
                <a:ahLst/>
                <a:cxnLst>
                  <a:cxn ang="0">
                    <a:pos x="7" y="139"/>
                  </a:cxn>
                  <a:cxn ang="0">
                    <a:pos x="0" y="136"/>
                  </a:cxn>
                  <a:cxn ang="0">
                    <a:pos x="148" y="0"/>
                  </a:cxn>
                  <a:cxn ang="0">
                    <a:pos x="154" y="2"/>
                  </a:cxn>
                  <a:cxn ang="0">
                    <a:pos x="7" y="139"/>
                  </a:cxn>
                </a:cxnLst>
                <a:rect l="0" t="0" r="r" b="b"/>
                <a:pathLst>
                  <a:path w="154" h="139">
                    <a:moveTo>
                      <a:pt x="7" y="139"/>
                    </a:moveTo>
                    <a:lnTo>
                      <a:pt x="0" y="136"/>
                    </a:lnTo>
                    <a:lnTo>
                      <a:pt x="148" y="0"/>
                    </a:lnTo>
                    <a:lnTo>
                      <a:pt x="154" y="2"/>
                    </a:lnTo>
                    <a:lnTo>
                      <a:pt x="7" y="139"/>
                    </a:lnTo>
                    <a:close/>
                  </a:path>
                </a:pathLst>
              </a:custGeom>
              <a:solidFill>
                <a:srgbClr val="A5A541"/>
              </a:solidFill>
              <a:ln w="9525">
                <a:noFill/>
                <a:round/>
                <a:headEnd/>
                <a:tailEnd/>
              </a:ln>
            </p:spPr>
            <p:txBody>
              <a:bodyPr/>
              <a:lstStyle/>
              <a:p>
                <a:pPr algn="ctr">
                  <a:defRPr/>
                </a:pPr>
                <a:endParaRPr lang="en-US" b="1">
                  <a:latin typeface="+mn-lt"/>
                </a:endParaRPr>
              </a:p>
            </p:txBody>
          </p:sp>
          <p:sp>
            <p:nvSpPr>
              <p:cNvPr id="309" name="Freeform 470"/>
              <p:cNvSpPr>
                <a:spLocks/>
              </p:cNvSpPr>
              <p:nvPr/>
            </p:nvSpPr>
            <p:spPr bwMode="auto">
              <a:xfrm>
                <a:off x="1034" y="2297"/>
                <a:ext cx="98" cy="70"/>
              </a:xfrm>
              <a:custGeom>
                <a:avLst/>
                <a:gdLst/>
                <a:ahLst/>
                <a:cxnLst>
                  <a:cxn ang="0">
                    <a:pos x="48" y="141"/>
                  </a:cxn>
                  <a:cxn ang="0">
                    <a:pos x="0" y="133"/>
                  </a:cxn>
                  <a:cxn ang="0">
                    <a:pos x="151" y="0"/>
                  </a:cxn>
                  <a:cxn ang="0">
                    <a:pos x="196" y="5"/>
                  </a:cxn>
                  <a:cxn ang="0">
                    <a:pos x="48" y="141"/>
                  </a:cxn>
                </a:cxnLst>
                <a:rect l="0" t="0" r="r" b="b"/>
                <a:pathLst>
                  <a:path w="196" h="141">
                    <a:moveTo>
                      <a:pt x="48" y="141"/>
                    </a:moveTo>
                    <a:lnTo>
                      <a:pt x="0" y="133"/>
                    </a:lnTo>
                    <a:lnTo>
                      <a:pt x="151" y="0"/>
                    </a:lnTo>
                    <a:lnTo>
                      <a:pt x="196" y="5"/>
                    </a:lnTo>
                    <a:lnTo>
                      <a:pt x="48" y="141"/>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310" name="Freeform 471"/>
              <p:cNvSpPr>
                <a:spLocks/>
              </p:cNvSpPr>
              <p:nvPr/>
            </p:nvSpPr>
            <p:spPr bwMode="auto">
              <a:xfrm>
                <a:off x="1056" y="2300"/>
                <a:ext cx="79" cy="67"/>
              </a:xfrm>
              <a:custGeom>
                <a:avLst/>
                <a:gdLst/>
                <a:ahLst/>
                <a:cxnLst>
                  <a:cxn ang="0">
                    <a:pos x="8" y="136"/>
                  </a:cxn>
                  <a:cxn ang="0">
                    <a:pos x="0" y="136"/>
                  </a:cxn>
                  <a:cxn ang="0">
                    <a:pos x="148" y="0"/>
                  </a:cxn>
                  <a:cxn ang="0">
                    <a:pos x="156" y="0"/>
                  </a:cxn>
                  <a:cxn ang="0">
                    <a:pos x="8" y="136"/>
                  </a:cxn>
                </a:cxnLst>
                <a:rect l="0" t="0" r="r" b="b"/>
                <a:pathLst>
                  <a:path w="156" h="136">
                    <a:moveTo>
                      <a:pt x="8" y="136"/>
                    </a:moveTo>
                    <a:lnTo>
                      <a:pt x="0" y="136"/>
                    </a:lnTo>
                    <a:lnTo>
                      <a:pt x="148" y="0"/>
                    </a:lnTo>
                    <a:lnTo>
                      <a:pt x="156" y="0"/>
                    </a:lnTo>
                    <a:lnTo>
                      <a:pt x="8" y="136"/>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311" name="Freeform 472"/>
              <p:cNvSpPr>
                <a:spLocks/>
              </p:cNvSpPr>
              <p:nvPr/>
            </p:nvSpPr>
            <p:spPr bwMode="auto">
              <a:xfrm>
                <a:off x="1052" y="2299"/>
                <a:ext cx="78" cy="68"/>
              </a:xfrm>
              <a:custGeom>
                <a:avLst/>
                <a:gdLst/>
                <a:ahLst/>
                <a:cxnLst>
                  <a:cxn ang="0">
                    <a:pos x="8" y="138"/>
                  </a:cxn>
                  <a:cxn ang="0">
                    <a:pos x="0" y="136"/>
                  </a:cxn>
                  <a:cxn ang="0">
                    <a:pos x="148" y="0"/>
                  </a:cxn>
                  <a:cxn ang="0">
                    <a:pos x="156" y="2"/>
                  </a:cxn>
                  <a:cxn ang="0">
                    <a:pos x="8" y="138"/>
                  </a:cxn>
                </a:cxnLst>
                <a:rect l="0" t="0" r="r" b="b"/>
                <a:pathLst>
                  <a:path w="156" h="138">
                    <a:moveTo>
                      <a:pt x="8" y="138"/>
                    </a:moveTo>
                    <a:lnTo>
                      <a:pt x="0" y="136"/>
                    </a:lnTo>
                    <a:lnTo>
                      <a:pt x="148" y="0"/>
                    </a:lnTo>
                    <a:lnTo>
                      <a:pt x="156" y="2"/>
                    </a:lnTo>
                    <a:lnTo>
                      <a:pt x="8" y="138"/>
                    </a:lnTo>
                    <a:close/>
                  </a:path>
                </a:pathLst>
              </a:custGeom>
              <a:solidFill>
                <a:srgbClr val="A3A340"/>
              </a:solidFill>
              <a:ln w="9525">
                <a:noFill/>
                <a:round/>
                <a:headEnd/>
                <a:tailEnd/>
              </a:ln>
            </p:spPr>
            <p:txBody>
              <a:bodyPr/>
              <a:lstStyle/>
              <a:p>
                <a:pPr algn="ctr">
                  <a:defRPr/>
                </a:pPr>
                <a:endParaRPr lang="en-US" b="1">
                  <a:latin typeface="+mn-lt"/>
                </a:endParaRPr>
              </a:p>
            </p:txBody>
          </p:sp>
          <p:sp>
            <p:nvSpPr>
              <p:cNvPr id="312" name="Freeform 473"/>
              <p:cNvSpPr>
                <a:spLocks/>
              </p:cNvSpPr>
              <p:nvPr/>
            </p:nvSpPr>
            <p:spPr bwMode="auto">
              <a:xfrm>
                <a:off x="1046" y="2298"/>
                <a:ext cx="80" cy="68"/>
              </a:xfrm>
              <a:custGeom>
                <a:avLst/>
                <a:gdLst/>
                <a:ahLst/>
                <a:cxnLst>
                  <a:cxn ang="0">
                    <a:pos x="9" y="137"/>
                  </a:cxn>
                  <a:cxn ang="0">
                    <a:pos x="0" y="135"/>
                  </a:cxn>
                  <a:cxn ang="0">
                    <a:pos x="150" y="0"/>
                  </a:cxn>
                  <a:cxn ang="0">
                    <a:pos x="157" y="1"/>
                  </a:cxn>
                  <a:cxn ang="0">
                    <a:pos x="9" y="137"/>
                  </a:cxn>
                </a:cxnLst>
                <a:rect l="0" t="0" r="r" b="b"/>
                <a:pathLst>
                  <a:path w="157" h="137">
                    <a:moveTo>
                      <a:pt x="9" y="137"/>
                    </a:moveTo>
                    <a:lnTo>
                      <a:pt x="0" y="135"/>
                    </a:lnTo>
                    <a:lnTo>
                      <a:pt x="150" y="0"/>
                    </a:lnTo>
                    <a:lnTo>
                      <a:pt x="157" y="1"/>
                    </a:lnTo>
                    <a:lnTo>
                      <a:pt x="9" y="137"/>
                    </a:lnTo>
                    <a:close/>
                  </a:path>
                </a:pathLst>
              </a:custGeom>
              <a:solidFill>
                <a:srgbClr val="A2A240"/>
              </a:solidFill>
              <a:ln w="9525">
                <a:noFill/>
                <a:round/>
                <a:headEnd/>
                <a:tailEnd/>
              </a:ln>
            </p:spPr>
            <p:txBody>
              <a:bodyPr/>
              <a:lstStyle/>
              <a:p>
                <a:pPr algn="ctr">
                  <a:defRPr/>
                </a:pPr>
                <a:endParaRPr lang="en-US" b="1">
                  <a:latin typeface="+mn-lt"/>
                </a:endParaRPr>
              </a:p>
            </p:txBody>
          </p:sp>
          <p:sp>
            <p:nvSpPr>
              <p:cNvPr id="313" name="Freeform 474"/>
              <p:cNvSpPr>
                <a:spLocks/>
              </p:cNvSpPr>
              <p:nvPr/>
            </p:nvSpPr>
            <p:spPr bwMode="auto">
              <a:xfrm>
                <a:off x="1044" y="2298"/>
                <a:ext cx="79" cy="68"/>
              </a:xfrm>
              <a:custGeom>
                <a:avLst/>
                <a:gdLst/>
                <a:ahLst/>
                <a:cxnLst>
                  <a:cxn ang="0">
                    <a:pos x="8" y="135"/>
                  </a:cxn>
                  <a:cxn ang="0">
                    <a:pos x="0" y="135"/>
                  </a:cxn>
                  <a:cxn ang="0">
                    <a:pos x="152" y="0"/>
                  </a:cxn>
                  <a:cxn ang="0">
                    <a:pos x="158" y="0"/>
                  </a:cxn>
                  <a:cxn ang="0">
                    <a:pos x="8" y="135"/>
                  </a:cxn>
                </a:cxnLst>
                <a:rect l="0" t="0" r="r" b="b"/>
                <a:pathLst>
                  <a:path w="158" h="135">
                    <a:moveTo>
                      <a:pt x="8" y="135"/>
                    </a:moveTo>
                    <a:lnTo>
                      <a:pt x="0" y="135"/>
                    </a:lnTo>
                    <a:lnTo>
                      <a:pt x="152" y="0"/>
                    </a:lnTo>
                    <a:lnTo>
                      <a:pt x="158" y="0"/>
                    </a:lnTo>
                    <a:lnTo>
                      <a:pt x="8" y="135"/>
                    </a:lnTo>
                    <a:close/>
                  </a:path>
                </a:pathLst>
              </a:custGeom>
              <a:solidFill>
                <a:srgbClr val="A1A13F"/>
              </a:solidFill>
              <a:ln w="9525">
                <a:noFill/>
                <a:round/>
                <a:headEnd/>
                <a:tailEnd/>
              </a:ln>
            </p:spPr>
            <p:txBody>
              <a:bodyPr/>
              <a:lstStyle/>
              <a:p>
                <a:pPr algn="ctr">
                  <a:defRPr/>
                </a:pPr>
                <a:endParaRPr lang="en-US" b="1">
                  <a:latin typeface="+mn-lt"/>
                </a:endParaRPr>
              </a:p>
            </p:txBody>
          </p:sp>
          <p:sp>
            <p:nvSpPr>
              <p:cNvPr id="314" name="Freeform 475"/>
              <p:cNvSpPr>
                <a:spLocks/>
              </p:cNvSpPr>
              <p:nvPr/>
            </p:nvSpPr>
            <p:spPr bwMode="auto">
              <a:xfrm>
                <a:off x="1040" y="2297"/>
                <a:ext cx="80" cy="69"/>
              </a:xfrm>
              <a:custGeom>
                <a:avLst/>
                <a:gdLst/>
                <a:ahLst/>
                <a:cxnLst>
                  <a:cxn ang="0">
                    <a:pos x="7" y="137"/>
                  </a:cxn>
                  <a:cxn ang="0">
                    <a:pos x="0" y="135"/>
                  </a:cxn>
                  <a:cxn ang="0">
                    <a:pos x="151" y="0"/>
                  </a:cxn>
                  <a:cxn ang="0">
                    <a:pos x="159" y="2"/>
                  </a:cxn>
                  <a:cxn ang="0">
                    <a:pos x="7" y="137"/>
                  </a:cxn>
                </a:cxnLst>
                <a:rect l="0" t="0" r="r" b="b"/>
                <a:pathLst>
                  <a:path w="159" h="137">
                    <a:moveTo>
                      <a:pt x="7" y="137"/>
                    </a:moveTo>
                    <a:lnTo>
                      <a:pt x="0" y="135"/>
                    </a:lnTo>
                    <a:lnTo>
                      <a:pt x="151" y="0"/>
                    </a:lnTo>
                    <a:lnTo>
                      <a:pt x="159" y="2"/>
                    </a:lnTo>
                    <a:lnTo>
                      <a:pt x="7" y="137"/>
                    </a:lnTo>
                    <a:close/>
                  </a:path>
                </a:pathLst>
              </a:custGeom>
              <a:solidFill>
                <a:srgbClr val="A0A03F"/>
              </a:solidFill>
              <a:ln w="9525">
                <a:noFill/>
                <a:round/>
                <a:headEnd/>
                <a:tailEnd/>
              </a:ln>
            </p:spPr>
            <p:txBody>
              <a:bodyPr/>
              <a:lstStyle/>
              <a:p>
                <a:pPr algn="ctr">
                  <a:defRPr/>
                </a:pPr>
                <a:endParaRPr lang="en-US" b="1">
                  <a:latin typeface="+mn-lt"/>
                </a:endParaRPr>
              </a:p>
            </p:txBody>
          </p:sp>
          <p:sp>
            <p:nvSpPr>
              <p:cNvPr id="315" name="Freeform 476"/>
              <p:cNvSpPr>
                <a:spLocks/>
              </p:cNvSpPr>
              <p:nvPr/>
            </p:nvSpPr>
            <p:spPr bwMode="auto">
              <a:xfrm>
                <a:off x="1034" y="2297"/>
                <a:ext cx="80" cy="68"/>
              </a:xfrm>
              <a:custGeom>
                <a:avLst/>
                <a:gdLst/>
                <a:ahLst/>
                <a:cxnLst>
                  <a:cxn ang="0">
                    <a:pos x="8" y="135"/>
                  </a:cxn>
                  <a:cxn ang="0">
                    <a:pos x="0" y="133"/>
                  </a:cxn>
                  <a:cxn ang="0">
                    <a:pos x="151" y="0"/>
                  </a:cxn>
                  <a:cxn ang="0">
                    <a:pos x="159" y="0"/>
                  </a:cxn>
                  <a:cxn ang="0">
                    <a:pos x="8" y="135"/>
                  </a:cxn>
                </a:cxnLst>
                <a:rect l="0" t="0" r="r" b="b"/>
                <a:pathLst>
                  <a:path w="159" h="135">
                    <a:moveTo>
                      <a:pt x="8" y="135"/>
                    </a:moveTo>
                    <a:lnTo>
                      <a:pt x="0" y="133"/>
                    </a:lnTo>
                    <a:lnTo>
                      <a:pt x="151" y="0"/>
                    </a:lnTo>
                    <a:lnTo>
                      <a:pt x="159" y="0"/>
                    </a:lnTo>
                    <a:lnTo>
                      <a:pt x="8" y="135"/>
                    </a:lnTo>
                    <a:close/>
                  </a:path>
                </a:pathLst>
              </a:custGeom>
              <a:solidFill>
                <a:srgbClr val="9F9F3F"/>
              </a:solidFill>
              <a:ln w="9525">
                <a:noFill/>
                <a:round/>
                <a:headEnd/>
                <a:tailEnd/>
              </a:ln>
            </p:spPr>
            <p:txBody>
              <a:bodyPr/>
              <a:lstStyle/>
              <a:p>
                <a:pPr algn="ctr">
                  <a:defRPr/>
                </a:pPr>
                <a:endParaRPr lang="en-US" b="1">
                  <a:latin typeface="+mn-lt"/>
                </a:endParaRPr>
              </a:p>
            </p:txBody>
          </p:sp>
          <p:sp>
            <p:nvSpPr>
              <p:cNvPr id="316" name="Freeform 477"/>
              <p:cNvSpPr>
                <a:spLocks/>
              </p:cNvSpPr>
              <p:nvPr/>
            </p:nvSpPr>
            <p:spPr bwMode="auto">
              <a:xfrm>
                <a:off x="1021" y="2296"/>
                <a:ext cx="93" cy="68"/>
              </a:xfrm>
              <a:custGeom>
                <a:avLst/>
                <a:gdLst/>
                <a:ahLst/>
                <a:cxnLst>
                  <a:cxn ang="0">
                    <a:pos x="25" y="135"/>
                  </a:cxn>
                  <a:cxn ang="0">
                    <a:pos x="0" y="133"/>
                  </a:cxn>
                  <a:cxn ang="0">
                    <a:pos x="155" y="0"/>
                  </a:cxn>
                  <a:cxn ang="0">
                    <a:pos x="176" y="2"/>
                  </a:cxn>
                  <a:cxn ang="0">
                    <a:pos x="25" y="135"/>
                  </a:cxn>
                </a:cxnLst>
                <a:rect l="0" t="0" r="r" b="b"/>
                <a:pathLst>
                  <a:path w="176" h="135">
                    <a:moveTo>
                      <a:pt x="25" y="135"/>
                    </a:moveTo>
                    <a:lnTo>
                      <a:pt x="0" y="133"/>
                    </a:lnTo>
                    <a:lnTo>
                      <a:pt x="155" y="0"/>
                    </a:lnTo>
                    <a:lnTo>
                      <a:pt x="176" y="2"/>
                    </a:lnTo>
                    <a:lnTo>
                      <a:pt x="25" y="135"/>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317" name="Freeform 478"/>
              <p:cNvSpPr>
                <a:spLocks/>
              </p:cNvSpPr>
              <p:nvPr/>
            </p:nvSpPr>
            <p:spPr bwMode="auto">
              <a:xfrm>
                <a:off x="1034" y="2296"/>
                <a:ext cx="80" cy="68"/>
              </a:xfrm>
              <a:custGeom>
                <a:avLst/>
                <a:gdLst/>
                <a:ahLst/>
                <a:cxnLst>
                  <a:cxn ang="0">
                    <a:pos x="6" y="135"/>
                  </a:cxn>
                  <a:cxn ang="0">
                    <a:pos x="0" y="135"/>
                  </a:cxn>
                  <a:cxn ang="0">
                    <a:pos x="153" y="0"/>
                  </a:cxn>
                  <a:cxn ang="0">
                    <a:pos x="157" y="2"/>
                  </a:cxn>
                  <a:cxn ang="0">
                    <a:pos x="6" y="135"/>
                  </a:cxn>
                </a:cxnLst>
                <a:rect l="0" t="0" r="r" b="b"/>
                <a:pathLst>
                  <a:path w="157" h="135">
                    <a:moveTo>
                      <a:pt x="6" y="135"/>
                    </a:moveTo>
                    <a:lnTo>
                      <a:pt x="0" y="135"/>
                    </a:lnTo>
                    <a:lnTo>
                      <a:pt x="153" y="0"/>
                    </a:lnTo>
                    <a:lnTo>
                      <a:pt x="157" y="2"/>
                    </a:lnTo>
                    <a:lnTo>
                      <a:pt x="6" y="135"/>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318" name="Freeform 479"/>
              <p:cNvSpPr>
                <a:spLocks/>
              </p:cNvSpPr>
              <p:nvPr/>
            </p:nvSpPr>
            <p:spPr bwMode="auto">
              <a:xfrm>
                <a:off x="1030" y="2296"/>
                <a:ext cx="80" cy="68"/>
              </a:xfrm>
              <a:custGeom>
                <a:avLst/>
                <a:gdLst/>
                <a:ahLst/>
                <a:cxnLst>
                  <a:cxn ang="0">
                    <a:pos x="7" y="135"/>
                  </a:cxn>
                  <a:cxn ang="0">
                    <a:pos x="0" y="135"/>
                  </a:cxn>
                  <a:cxn ang="0">
                    <a:pos x="153" y="0"/>
                  </a:cxn>
                  <a:cxn ang="0">
                    <a:pos x="160" y="0"/>
                  </a:cxn>
                  <a:cxn ang="0">
                    <a:pos x="7" y="135"/>
                  </a:cxn>
                </a:cxnLst>
                <a:rect l="0" t="0" r="r" b="b"/>
                <a:pathLst>
                  <a:path w="160" h="135">
                    <a:moveTo>
                      <a:pt x="7" y="135"/>
                    </a:moveTo>
                    <a:lnTo>
                      <a:pt x="0" y="135"/>
                    </a:lnTo>
                    <a:lnTo>
                      <a:pt x="153" y="0"/>
                    </a:lnTo>
                    <a:lnTo>
                      <a:pt x="160" y="0"/>
                    </a:lnTo>
                    <a:lnTo>
                      <a:pt x="7" y="135"/>
                    </a:lnTo>
                    <a:close/>
                  </a:path>
                </a:pathLst>
              </a:custGeom>
              <a:solidFill>
                <a:srgbClr val="9D9D3E"/>
              </a:solidFill>
              <a:ln w="9525">
                <a:noFill/>
                <a:round/>
                <a:headEnd/>
                <a:tailEnd/>
              </a:ln>
            </p:spPr>
            <p:txBody>
              <a:bodyPr/>
              <a:lstStyle/>
              <a:p>
                <a:pPr algn="ctr">
                  <a:defRPr/>
                </a:pPr>
                <a:endParaRPr lang="en-US" b="1">
                  <a:latin typeface="+mn-lt"/>
                </a:endParaRPr>
              </a:p>
            </p:txBody>
          </p:sp>
          <p:sp>
            <p:nvSpPr>
              <p:cNvPr id="319" name="Freeform 480"/>
              <p:cNvSpPr>
                <a:spLocks/>
              </p:cNvSpPr>
              <p:nvPr/>
            </p:nvSpPr>
            <p:spPr bwMode="auto">
              <a:xfrm>
                <a:off x="1027" y="2296"/>
                <a:ext cx="79" cy="68"/>
              </a:xfrm>
              <a:custGeom>
                <a:avLst/>
                <a:gdLst/>
                <a:ahLst/>
                <a:cxnLst>
                  <a:cxn ang="0">
                    <a:pos x="6" y="135"/>
                  </a:cxn>
                  <a:cxn ang="0">
                    <a:pos x="0" y="135"/>
                  </a:cxn>
                  <a:cxn ang="0">
                    <a:pos x="155" y="0"/>
                  </a:cxn>
                  <a:cxn ang="0">
                    <a:pos x="159" y="0"/>
                  </a:cxn>
                  <a:cxn ang="0">
                    <a:pos x="6" y="135"/>
                  </a:cxn>
                </a:cxnLst>
                <a:rect l="0" t="0" r="r" b="b"/>
                <a:pathLst>
                  <a:path w="159" h="135">
                    <a:moveTo>
                      <a:pt x="6" y="135"/>
                    </a:moveTo>
                    <a:lnTo>
                      <a:pt x="0" y="135"/>
                    </a:lnTo>
                    <a:lnTo>
                      <a:pt x="155" y="0"/>
                    </a:lnTo>
                    <a:lnTo>
                      <a:pt x="159" y="0"/>
                    </a:lnTo>
                    <a:lnTo>
                      <a:pt x="6" y="135"/>
                    </a:lnTo>
                    <a:close/>
                  </a:path>
                </a:pathLst>
              </a:custGeom>
              <a:solidFill>
                <a:srgbClr val="9C9C3E"/>
              </a:solidFill>
              <a:ln w="9525">
                <a:noFill/>
                <a:round/>
                <a:headEnd/>
                <a:tailEnd/>
              </a:ln>
            </p:spPr>
            <p:txBody>
              <a:bodyPr/>
              <a:lstStyle/>
              <a:p>
                <a:pPr algn="ctr">
                  <a:defRPr/>
                </a:pPr>
                <a:endParaRPr lang="en-US" b="1">
                  <a:latin typeface="+mn-lt"/>
                </a:endParaRPr>
              </a:p>
            </p:txBody>
          </p:sp>
          <p:sp>
            <p:nvSpPr>
              <p:cNvPr id="320" name="Freeform 481"/>
              <p:cNvSpPr>
                <a:spLocks/>
              </p:cNvSpPr>
              <p:nvPr/>
            </p:nvSpPr>
            <p:spPr bwMode="auto">
              <a:xfrm>
                <a:off x="1021" y="2296"/>
                <a:ext cx="80" cy="68"/>
              </a:xfrm>
              <a:custGeom>
                <a:avLst/>
                <a:gdLst/>
                <a:ahLst/>
                <a:cxnLst>
                  <a:cxn ang="0">
                    <a:pos x="6" y="135"/>
                  </a:cxn>
                  <a:cxn ang="0">
                    <a:pos x="0" y="133"/>
                  </a:cxn>
                  <a:cxn ang="0">
                    <a:pos x="155" y="0"/>
                  </a:cxn>
                  <a:cxn ang="0">
                    <a:pos x="161" y="0"/>
                  </a:cxn>
                  <a:cxn ang="0">
                    <a:pos x="6" y="135"/>
                  </a:cxn>
                </a:cxnLst>
                <a:rect l="0" t="0" r="r" b="b"/>
                <a:pathLst>
                  <a:path w="161" h="135">
                    <a:moveTo>
                      <a:pt x="6" y="135"/>
                    </a:moveTo>
                    <a:lnTo>
                      <a:pt x="0" y="133"/>
                    </a:lnTo>
                    <a:lnTo>
                      <a:pt x="155" y="0"/>
                    </a:lnTo>
                    <a:lnTo>
                      <a:pt x="161" y="0"/>
                    </a:lnTo>
                    <a:lnTo>
                      <a:pt x="6" y="135"/>
                    </a:lnTo>
                    <a:close/>
                  </a:path>
                </a:pathLst>
              </a:custGeom>
              <a:solidFill>
                <a:srgbClr val="9B9B3D"/>
              </a:solidFill>
              <a:ln w="9525">
                <a:noFill/>
                <a:round/>
                <a:headEnd/>
                <a:tailEnd/>
              </a:ln>
            </p:spPr>
            <p:txBody>
              <a:bodyPr/>
              <a:lstStyle/>
              <a:p>
                <a:pPr algn="ctr">
                  <a:defRPr/>
                </a:pPr>
                <a:endParaRPr lang="en-US" b="1">
                  <a:latin typeface="+mn-lt"/>
                </a:endParaRPr>
              </a:p>
            </p:txBody>
          </p:sp>
          <p:sp>
            <p:nvSpPr>
              <p:cNvPr id="321" name="Freeform 482"/>
              <p:cNvSpPr>
                <a:spLocks/>
              </p:cNvSpPr>
              <p:nvPr/>
            </p:nvSpPr>
            <p:spPr bwMode="auto">
              <a:xfrm>
                <a:off x="1009" y="2295"/>
                <a:ext cx="93" cy="68"/>
              </a:xfrm>
              <a:custGeom>
                <a:avLst/>
                <a:gdLst/>
                <a:ahLst/>
                <a:cxnLst>
                  <a:cxn ang="0">
                    <a:pos x="25" y="135"/>
                  </a:cxn>
                  <a:cxn ang="0">
                    <a:pos x="0" y="135"/>
                  </a:cxn>
                  <a:cxn ang="0">
                    <a:pos x="156" y="0"/>
                  </a:cxn>
                  <a:cxn ang="0">
                    <a:pos x="180" y="2"/>
                  </a:cxn>
                  <a:cxn ang="0">
                    <a:pos x="25" y="135"/>
                  </a:cxn>
                </a:cxnLst>
                <a:rect l="0" t="0" r="r" b="b"/>
                <a:pathLst>
                  <a:path w="180" h="135">
                    <a:moveTo>
                      <a:pt x="25" y="135"/>
                    </a:moveTo>
                    <a:lnTo>
                      <a:pt x="0" y="135"/>
                    </a:lnTo>
                    <a:lnTo>
                      <a:pt x="156" y="0"/>
                    </a:lnTo>
                    <a:lnTo>
                      <a:pt x="180" y="2"/>
                    </a:lnTo>
                    <a:lnTo>
                      <a:pt x="25" y="135"/>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322" name="Freeform 483"/>
              <p:cNvSpPr>
                <a:spLocks/>
              </p:cNvSpPr>
              <p:nvPr/>
            </p:nvSpPr>
            <p:spPr bwMode="auto">
              <a:xfrm>
                <a:off x="1020" y="2296"/>
                <a:ext cx="81" cy="67"/>
              </a:xfrm>
              <a:custGeom>
                <a:avLst/>
                <a:gdLst/>
                <a:ahLst/>
                <a:cxnLst>
                  <a:cxn ang="0">
                    <a:pos x="8" y="133"/>
                  </a:cxn>
                  <a:cxn ang="0">
                    <a:pos x="0" y="133"/>
                  </a:cxn>
                  <a:cxn ang="0">
                    <a:pos x="155" y="0"/>
                  </a:cxn>
                  <a:cxn ang="0">
                    <a:pos x="163" y="0"/>
                  </a:cxn>
                  <a:cxn ang="0">
                    <a:pos x="8" y="133"/>
                  </a:cxn>
                </a:cxnLst>
                <a:rect l="0" t="0" r="r" b="b"/>
                <a:pathLst>
                  <a:path w="163" h="133">
                    <a:moveTo>
                      <a:pt x="8" y="133"/>
                    </a:moveTo>
                    <a:lnTo>
                      <a:pt x="0" y="133"/>
                    </a:lnTo>
                    <a:lnTo>
                      <a:pt x="155" y="0"/>
                    </a:lnTo>
                    <a:lnTo>
                      <a:pt x="163" y="0"/>
                    </a:lnTo>
                    <a:lnTo>
                      <a:pt x="8" y="133"/>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323" name="Freeform 484"/>
              <p:cNvSpPr>
                <a:spLocks/>
              </p:cNvSpPr>
              <p:nvPr/>
            </p:nvSpPr>
            <p:spPr bwMode="auto">
              <a:xfrm>
                <a:off x="1015" y="2295"/>
                <a:ext cx="80" cy="68"/>
              </a:xfrm>
              <a:custGeom>
                <a:avLst/>
                <a:gdLst/>
                <a:ahLst/>
                <a:cxnLst>
                  <a:cxn ang="0">
                    <a:pos x="9" y="135"/>
                  </a:cxn>
                  <a:cxn ang="0">
                    <a:pos x="0" y="135"/>
                  </a:cxn>
                  <a:cxn ang="0">
                    <a:pos x="156" y="0"/>
                  </a:cxn>
                  <a:cxn ang="0">
                    <a:pos x="164" y="2"/>
                  </a:cxn>
                  <a:cxn ang="0">
                    <a:pos x="9" y="135"/>
                  </a:cxn>
                </a:cxnLst>
                <a:rect l="0" t="0" r="r" b="b"/>
                <a:pathLst>
                  <a:path w="164" h="135">
                    <a:moveTo>
                      <a:pt x="9" y="135"/>
                    </a:moveTo>
                    <a:lnTo>
                      <a:pt x="0" y="135"/>
                    </a:lnTo>
                    <a:lnTo>
                      <a:pt x="156" y="0"/>
                    </a:lnTo>
                    <a:lnTo>
                      <a:pt x="164" y="2"/>
                    </a:lnTo>
                    <a:lnTo>
                      <a:pt x="9" y="135"/>
                    </a:lnTo>
                    <a:close/>
                  </a:path>
                </a:pathLst>
              </a:custGeom>
              <a:solidFill>
                <a:srgbClr val="99993C"/>
              </a:solidFill>
              <a:ln w="9525">
                <a:noFill/>
                <a:round/>
                <a:headEnd/>
                <a:tailEnd/>
              </a:ln>
            </p:spPr>
            <p:txBody>
              <a:bodyPr/>
              <a:lstStyle/>
              <a:p>
                <a:pPr algn="ctr">
                  <a:defRPr/>
                </a:pPr>
                <a:endParaRPr lang="en-US" b="1">
                  <a:latin typeface="+mn-lt"/>
                </a:endParaRPr>
              </a:p>
            </p:txBody>
          </p:sp>
          <p:sp>
            <p:nvSpPr>
              <p:cNvPr id="324" name="Freeform 485"/>
              <p:cNvSpPr>
                <a:spLocks/>
              </p:cNvSpPr>
              <p:nvPr/>
            </p:nvSpPr>
            <p:spPr bwMode="auto">
              <a:xfrm>
                <a:off x="1009" y="2295"/>
                <a:ext cx="81" cy="68"/>
              </a:xfrm>
              <a:custGeom>
                <a:avLst/>
                <a:gdLst/>
                <a:ahLst/>
                <a:cxnLst>
                  <a:cxn ang="0">
                    <a:pos x="8" y="135"/>
                  </a:cxn>
                  <a:cxn ang="0">
                    <a:pos x="0" y="135"/>
                  </a:cxn>
                  <a:cxn ang="0">
                    <a:pos x="156" y="0"/>
                  </a:cxn>
                  <a:cxn ang="0">
                    <a:pos x="164" y="0"/>
                  </a:cxn>
                  <a:cxn ang="0">
                    <a:pos x="8" y="135"/>
                  </a:cxn>
                </a:cxnLst>
                <a:rect l="0" t="0" r="r" b="b"/>
                <a:pathLst>
                  <a:path w="164" h="135">
                    <a:moveTo>
                      <a:pt x="8" y="135"/>
                    </a:moveTo>
                    <a:lnTo>
                      <a:pt x="0" y="135"/>
                    </a:lnTo>
                    <a:lnTo>
                      <a:pt x="156" y="0"/>
                    </a:lnTo>
                    <a:lnTo>
                      <a:pt x="164" y="0"/>
                    </a:lnTo>
                    <a:lnTo>
                      <a:pt x="8" y="135"/>
                    </a:lnTo>
                    <a:close/>
                  </a:path>
                </a:pathLst>
              </a:custGeom>
              <a:solidFill>
                <a:srgbClr val="98983C"/>
              </a:solidFill>
              <a:ln w="9525">
                <a:noFill/>
                <a:round/>
                <a:headEnd/>
                <a:tailEnd/>
              </a:ln>
            </p:spPr>
            <p:txBody>
              <a:bodyPr/>
              <a:lstStyle/>
              <a:p>
                <a:pPr algn="ctr">
                  <a:defRPr/>
                </a:pPr>
                <a:endParaRPr lang="en-US" b="1">
                  <a:latin typeface="+mn-lt"/>
                </a:endParaRPr>
              </a:p>
            </p:txBody>
          </p:sp>
          <p:sp>
            <p:nvSpPr>
              <p:cNvPr id="325" name="Freeform 486"/>
              <p:cNvSpPr>
                <a:spLocks/>
              </p:cNvSpPr>
              <p:nvPr/>
            </p:nvSpPr>
            <p:spPr bwMode="auto">
              <a:xfrm>
                <a:off x="770" y="2363"/>
                <a:ext cx="756" cy="498"/>
              </a:xfrm>
              <a:custGeom>
                <a:avLst/>
                <a:gdLst/>
                <a:ahLst/>
                <a:cxnLst>
                  <a:cxn ang="0">
                    <a:pos x="457" y="0"/>
                  </a:cxn>
                  <a:cxn ang="0">
                    <a:pos x="384" y="10"/>
                  </a:cxn>
                  <a:cxn ang="0">
                    <a:pos x="295" y="39"/>
                  </a:cxn>
                  <a:cxn ang="0">
                    <a:pos x="213" y="86"/>
                  </a:cxn>
                  <a:cxn ang="0">
                    <a:pos x="140" y="147"/>
                  </a:cxn>
                  <a:cxn ang="0">
                    <a:pos x="81" y="219"/>
                  </a:cxn>
                  <a:cxn ang="0">
                    <a:pos x="58" y="262"/>
                  </a:cxn>
                  <a:cxn ang="0">
                    <a:pos x="38" y="305"/>
                  </a:cxn>
                  <a:cxn ang="0">
                    <a:pos x="21" y="351"/>
                  </a:cxn>
                  <a:cxn ang="0">
                    <a:pos x="9" y="398"/>
                  </a:cxn>
                  <a:cxn ang="0">
                    <a:pos x="3" y="448"/>
                  </a:cxn>
                  <a:cxn ang="0">
                    <a:pos x="0" y="498"/>
                  </a:cxn>
                  <a:cxn ang="0">
                    <a:pos x="3" y="550"/>
                  </a:cxn>
                  <a:cxn ang="0">
                    <a:pos x="9" y="600"/>
                  </a:cxn>
                  <a:cxn ang="0">
                    <a:pos x="21" y="646"/>
                  </a:cxn>
                  <a:cxn ang="0">
                    <a:pos x="38" y="693"/>
                  </a:cxn>
                  <a:cxn ang="0">
                    <a:pos x="58" y="735"/>
                  </a:cxn>
                  <a:cxn ang="0">
                    <a:pos x="81" y="778"/>
                  </a:cxn>
                  <a:cxn ang="0">
                    <a:pos x="140" y="850"/>
                  </a:cxn>
                  <a:cxn ang="0">
                    <a:pos x="213" y="911"/>
                  </a:cxn>
                  <a:cxn ang="0">
                    <a:pos x="295" y="958"/>
                  </a:cxn>
                  <a:cxn ang="0">
                    <a:pos x="384" y="988"/>
                  </a:cxn>
                  <a:cxn ang="0">
                    <a:pos x="457" y="997"/>
                  </a:cxn>
                  <a:cxn ang="0">
                    <a:pos x="506" y="997"/>
                  </a:cxn>
                  <a:cxn ang="0">
                    <a:pos x="579" y="988"/>
                  </a:cxn>
                  <a:cxn ang="0">
                    <a:pos x="668" y="958"/>
                  </a:cxn>
                  <a:cxn ang="0">
                    <a:pos x="750" y="911"/>
                  </a:cxn>
                  <a:cxn ang="0">
                    <a:pos x="823" y="850"/>
                  </a:cxn>
                  <a:cxn ang="0">
                    <a:pos x="881" y="778"/>
                  </a:cxn>
                  <a:cxn ang="0">
                    <a:pos x="904" y="735"/>
                  </a:cxn>
                  <a:cxn ang="0">
                    <a:pos x="925" y="693"/>
                  </a:cxn>
                  <a:cxn ang="0">
                    <a:pos x="942" y="646"/>
                  </a:cxn>
                  <a:cxn ang="0">
                    <a:pos x="954" y="600"/>
                  </a:cxn>
                  <a:cxn ang="0">
                    <a:pos x="960" y="550"/>
                  </a:cxn>
                  <a:cxn ang="0">
                    <a:pos x="963" y="498"/>
                  </a:cxn>
                  <a:cxn ang="0">
                    <a:pos x="960" y="448"/>
                  </a:cxn>
                  <a:cxn ang="0">
                    <a:pos x="954" y="398"/>
                  </a:cxn>
                  <a:cxn ang="0">
                    <a:pos x="942" y="351"/>
                  </a:cxn>
                  <a:cxn ang="0">
                    <a:pos x="925" y="305"/>
                  </a:cxn>
                  <a:cxn ang="0">
                    <a:pos x="904" y="262"/>
                  </a:cxn>
                  <a:cxn ang="0">
                    <a:pos x="881" y="219"/>
                  </a:cxn>
                  <a:cxn ang="0">
                    <a:pos x="823" y="147"/>
                  </a:cxn>
                  <a:cxn ang="0">
                    <a:pos x="750" y="86"/>
                  </a:cxn>
                  <a:cxn ang="0">
                    <a:pos x="668" y="39"/>
                  </a:cxn>
                  <a:cxn ang="0">
                    <a:pos x="579" y="10"/>
                  </a:cxn>
                  <a:cxn ang="0">
                    <a:pos x="506" y="0"/>
                  </a:cxn>
                </a:cxnLst>
                <a:rect l="0" t="0" r="r" b="b"/>
                <a:pathLst>
                  <a:path w="963" h="997">
                    <a:moveTo>
                      <a:pt x="481" y="0"/>
                    </a:moveTo>
                    <a:lnTo>
                      <a:pt x="457" y="0"/>
                    </a:lnTo>
                    <a:lnTo>
                      <a:pt x="432" y="2"/>
                    </a:lnTo>
                    <a:lnTo>
                      <a:pt x="384" y="10"/>
                    </a:lnTo>
                    <a:lnTo>
                      <a:pt x="338" y="23"/>
                    </a:lnTo>
                    <a:lnTo>
                      <a:pt x="295" y="39"/>
                    </a:lnTo>
                    <a:lnTo>
                      <a:pt x="251" y="60"/>
                    </a:lnTo>
                    <a:lnTo>
                      <a:pt x="213" y="86"/>
                    </a:lnTo>
                    <a:lnTo>
                      <a:pt x="176" y="114"/>
                    </a:lnTo>
                    <a:lnTo>
                      <a:pt x="140" y="147"/>
                    </a:lnTo>
                    <a:lnTo>
                      <a:pt x="109" y="182"/>
                    </a:lnTo>
                    <a:lnTo>
                      <a:pt x="81" y="219"/>
                    </a:lnTo>
                    <a:lnTo>
                      <a:pt x="69" y="240"/>
                    </a:lnTo>
                    <a:lnTo>
                      <a:pt x="58" y="262"/>
                    </a:lnTo>
                    <a:lnTo>
                      <a:pt x="48" y="282"/>
                    </a:lnTo>
                    <a:lnTo>
                      <a:pt x="38" y="305"/>
                    </a:lnTo>
                    <a:lnTo>
                      <a:pt x="29" y="327"/>
                    </a:lnTo>
                    <a:lnTo>
                      <a:pt x="21" y="351"/>
                    </a:lnTo>
                    <a:lnTo>
                      <a:pt x="15" y="373"/>
                    </a:lnTo>
                    <a:lnTo>
                      <a:pt x="9" y="398"/>
                    </a:lnTo>
                    <a:lnTo>
                      <a:pt x="6" y="424"/>
                    </a:lnTo>
                    <a:lnTo>
                      <a:pt x="3" y="448"/>
                    </a:lnTo>
                    <a:lnTo>
                      <a:pt x="0" y="474"/>
                    </a:lnTo>
                    <a:lnTo>
                      <a:pt x="0" y="498"/>
                    </a:lnTo>
                    <a:lnTo>
                      <a:pt x="0" y="524"/>
                    </a:lnTo>
                    <a:lnTo>
                      <a:pt x="3" y="550"/>
                    </a:lnTo>
                    <a:lnTo>
                      <a:pt x="6" y="574"/>
                    </a:lnTo>
                    <a:lnTo>
                      <a:pt x="9" y="600"/>
                    </a:lnTo>
                    <a:lnTo>
                      <a:pt x="15" y="624"/>
                    </a:lnTo>
                    <a:lnTo>
                      <a:pt x="21" y="646"/>
                    </a:lnTo>
                    <a:lnTo>
                      <a:pt x="29" y="670"/>
                    </a:lnTo>
                    <a:lnTo>
                      <a:pt x="38" y="693"/>
                    </a:lnTo>
                    <a:lnTo>
                      <a:pt x="48" y="715"/>
                    </a:lnTo>
                    <a:lnTo>
                      <a:pt x="58" y="735"/>
                    </a:lnTo>
                    <a:lnTo>
                      <a:pt x="69" y="757"/>
                    </a:lnTo>
                    <a:lnTo>
                      <a:pt x="81" y="778"/>
                    </a:lnTo>
                    <a:lnTo>
                      <a:pt x="109" y="815"/>
                    </a:lnTo>
                    <a:lnTo>
                      <a:pt x="140" y="850"/>
                    </a:lnTo>
                    <a:lnTo>
                      <a:pt x="176" y="884"/>
                    </a:lnTo>
                    <a:lnTo>
                      <a:pt x="213" y="911"/>
                    </a:lnTo>
                    <a:lnTo>
                      <a:pt x="251" y="937"/>
                    </a:lnTo>
                    <a:lnTo>
                      <a:pt x="295" y="958"/>
                    </a:lnTo>
                    <a:lnTo>
                      <a:pt x="338" y="975"/>
                    </a:lnTo>
                    <a:lnTo>
                      <a:pt x="384" y="988"/>
                    </a:lnTo>
                    <a:lnTo>
                      <a:pt x="432" y="995"/>
                    </a:lnTo>
                    <a:lnTo>
                      <a:pt x="457" y="997"/>
                    </a:lnTo>
                    <a:lnTo>
                      <a:pt x="481" y="997"/>
                    </a:lnTo>
                    <a:lnTo>
                      <a:pt x="506" y="997"/>
                    </a:lnTo>
                    <a:lnTo>
                      <a:pt x="531" y="995"/>
                    </a:lnTo>
                    <a:lnTo>
                      <a:pt x="579" y="988"/>
                    </a:lnTo>
                    <a:lnTo>
                      <a:pt x="625" y="975"/>
                    </a:lnTo>
                    <a:lnTo>
                      <a:pt x="668" y="958"/>
                    </a:lnTo>
                    <a:lnTo>
                      <a:pt x="711" y="937"/>
                    </a:lnTo>
                    <a:lnTo>
                      <a:pt x="750" y="911"/>
                    </a:lnTo>
                    <a:lnTo>
                      <a:pt x="787" y="884"/>
                    </a:lnTo>
                    <a:lnTo>
                      <a:pt x="823" y="850"/>
                    </a:lnTo>
                    <a:lnTo>
                      <a:pt x="854" y="815"/>
                    </a:lnTo>
                    <a:lnTo>
                      <a:pt x="881" y="778"/>
                    </a:lnTo>
                    <a:lnTo>
                      <a:pt x="894" y="757"/>
                    </a:lnTo>
                    <a:lnTo>
                      <a:pt x="904" y="735"/>
                    </a:lnTo>
                    <a:lnTo>
                      <a:pt x="915" y="715"/>
                    </a:lnTo>
                    <a:lnTo>
                      <a:pt x="925" y="693"/>
                    </a:lnTo>
                    <a:lnTo>
                      <a:pt x="934" y="670"/>
                    </a:lnTo>
                    <a:lnTo>
                      <a:pt x="942" y="646"/>
                    </a:lnTo>
                    <a:lnTo>
                      <a:pt x="948" y="624"/>
                    </a:lnTo>
                    <a:lnTo>
                      <a:pt x="954" y="600"/>
                    </a:lnTo>
                    <a:lnTo>
                      <a:pt x="957" y="574"/>
                    </a:lnTo>
                    <a:lnTo>
                      <a:pt x="960" y="550"/>
                    </a:lnTo>
                    <a:lnTo>
                      <a:pt x="963" y="524"/>
                    </a:lnTo>
                    <a:lnTo>
                      <a:pt x="963" y="498"/>
                    </a:lnTo>
                    <a:lnTo>
                      <a:pt x="963" y="474"/>
                    </a:lnTo>
                    <a:lnTo>
                      <a:pt x="960" y="448"/>
                    </a:lnTo>
                    <a:lnTo>
                      <a:pt x="957" y="424"/>
                    </a:lnTo>
                    <a:lnTo>
                      <a:pt x="954" y="398"/>
                    </a:lnTo>
                    <a:lnTo>
                      <a:pt x="948" y="373"/>
                    </a:lnTo>
                    <a:lnTo>
                      <a:pt x="942" y="351"/>
                    </a:lnTo>
                    <a:lnTo>
                      <a:pt x="934" y="327"/>
                    </a:lnTo>
                    <a:lnTo>
                      <a:pt x="925" y="305"/>
                    </a:lnTo>
                    <a:lnTo>
                      <a:pt x="915" y="282"/>
                    </a:lnTo>
                    <a:lnTo>
                      <a:pt x="904" y="262"/>
                    </a:lnTo>
                    <a:lnTo>
                      <a:pt x="894" y="240"/>
                    </a:lnTo>
                    <a:lnTo>
                      <a:pt x="881" y="219"/>
                    </a:lnTo>
                    <a:lnTo>
                      <a:pt x="854" y="182"/>
                    </a:lnTo>
                    <a:lnTo>
                      <a:pt x="823" y="147"/>
                    </a:lnTo>
                    <a:lnTo>
                      <a:pt x="787" y="114"/>
                    </a:lnTo>
                    <a:lnTo>
                      <a:pt x="750" y="86"/>
                    </a:lnTo>
                    <a:lnTo>
                      <a:pt x="711" y="60"/>
                    </a:lnTo>
                    <a:lnTo>
                      <a:pt x="668" y="39"/>
                    </a:lnTo>
                    <a:lnTo>
                      <a:pt x="625" y="23"/>
                    </a:lnTo>
                    <a:lnTo>
                      <a:pt x="579" y="10"/>
                    </a:lnTo>
                    <a:lnTo>
                      <a:pt x="531" y="2"/>
                    </a:lnTo>
                    <a:lnTo>
                      <a:pt x="506" y="0"/>
                    </a:lnTo>
                    <a:lnTo>
                      <a:pt x="481" y="0"/>
                    </a:lnTo>
                    <a:close/>
                  </a:path>
                </a:pathLst>
              </a:custGeom>
              <a:solidFill>
                <a:srgbClr val="FFD200"/>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endParaRPr lang="en-US" sz="1200" b="1">
                  <a:latin typeface="+mn-lt"/>
                </a:endParaRPr>
              </a:p>
              <a:p>
                <a:pPr algn="ctr">
                  <a:defRPr/>
                </a:pPr>
                <a:r>
                  <a:rPr lang="en-US" sz="1200">
                    <a:latin typeface="+mn-lt"/>
                  </a:rPr>
                  <a:t>Volunteers</a:t>
                </a:r>
              </a:p>
            </p:txBody>
          </p:sp>
        </p:grpSp>
        <p:grpSp>
          <p:nvGrpSpPr>
            <p:cNvPr id="37" name="Group 636"/>
            <p:cNvGrpSpPr>
              <a:grpSpLocks/>
            </p:cNvGrpSpPr>
            <p:nvPr/>
          </p:nvGrpSpPr>
          <p:grpSpPr bwMode="auto">
            <a:xfrm>
              <a:off x="1746" y="3154"/>
              <a:ext cx="717" cy="763"/>
              <a:chOff x="1746" y="3154"/>
              <a:chExt cx="717" cy="763"/>
            </a:xfrm>
          </p:grpSpPr>
          <p:sp>
            <p:nvSpPr>
              <p:cNvPr id="38" name="Freeform 490"/>
              <p:cNvSpPr>
                <a:spLocks/>
              </p:cNvSpPr>
              <p:nvPr/>
            </p:nvSpPr>
            <p:spPr bwMode="auto">
              <a:xfrm>
                <a:off x="2060" y="3154"/>
                <a:ext cx="93" cy="68"/>
              </a:xfrm>
              <a:custGeom>
                <a:avLst/>
                <a:gdLst/>
                <a:ahLst/>
                <a:cxnLst>
                  <a:cxn ang="0">
                    <a:pos x="25" y="136"/>
                  </a:cxn>
                  <a:cxn ang="0">
                    <a:pos x="0" y="136"/>
                  </a:cxn>
                  <a:cxn ang="0">
                    <a:pos x="161" y="2"/>
                  </a:cxn>
                  <a:cxn ang="0">
                    <a:pos x="184" y="0"/>
                  </a:cxn>
                  <a:cxn ang="0">
                    <a:pos x="25" y="136"/>
                  </a:cxn>
                </a:cxnLst>
                <a:rect l="0" t="0" r="r" b="b"/>
                <a:pathLst>
                  <a:path w="184" h="136">
                    <a:moveTo>
                      <a:pt x="25" y="136"/>
                    </a:moveTo>
                    <a:lnTo>
                      <a:pt x="0" y="136"/>
                    </a:lnTo>
                    <a:lnTo>
                      <a:pt x="161" y="2"/>
                    </a:lnTo>
                    <a:lnTo>
                      <a:pt x="184" y="0"/>
                    </a:lnTo>
                    <a:lnTo>
                      <a:pt x="25" y="136"/>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39" name="Freeform 491"/>
              <p:cNvSpPr>
                <a:spLocks/>
              </p:cNvSpPr>
              <p:nvPr/>
            </p:nvSpPr>
            <p:spPr bwMode="auto">
              <a:xfrm>
                <a:off x="2068" y="3154"/>
                <a:ext cx="84" cy="68"/>
              </a:xfrm>
              <a:custGeom>
                <a:avLst/>
                <a:gdLst/>
                <a:ahLst/>
                <a:cxnLst>
                  <a:cxn ang="0">
                    <a:pos x="8" y="136"/>
                  </a:cxn>
                  <a:cxn ang="0">
                    <a:pos x="0" y="136"/>
                  </a:cxn>
                  <a:cxn ang="0">
                    <a:pos x="159" y="0"/>
                  </a:cxn>
                  <a:cxn ang="0">
                    <a:pos x="167" y="0"/>
                  </a:cxn>
                  <a:cxn ang="0">
                    <a:pos x="8" y="136"/>
                  </a:cxn>
                </a:cxnLst>
                <a:rect l="0" t="0" r="r" b="b"/>
                <a:pathLst>
                  <a:path w="167" h="136">
                    <a:moveTo>
                      <a:pt x="8" y="136"/>
                    </a:moveTo>
                    <a:lnTo>
                      <a:pt x="0" y="136"/>
                    </a:lnTo>
                    <a:lnTo>
                      <a:pt x="159" y="0"/>
                    </a:lnTo>
                    <a:lnTo>
                      <a:pt x="167" y="0"/>
                    </a:lnTo>
                    <a:lnTo>
                      <a:pt x="8" y="136"/>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40" name="Freeform 492"/>
              <p:cNvSpPr>
                <a:spLocks/>
              </p:cNvSpPr>
              <p:nvPr/>
            </p:nvSpPr>
            <p:spPr bwMode="auto">
              <a:xfrm>
                <a:off x="2064" y="3154"/>
                <a:ext cx="80" cy="68"/>
              </a:xfrm>
              <a:custGeom>
                <a:avLst/>
                <a:gdLst/>
                <a:ahLst/>
                <a:cxnLst>
                  <a:cxn ang="0">
                    <a:pos x="9" y="136"/>
                  </a:cxn>
                  <a:cxn ang="0">
                    <a:pos x="0" y="136"/>
                  </a:cxn>
                  <a:cxn ang="0">
                    <a:pos x="161" y="2"/>
                  </a:cxn>
                  <a:cxn ang="0">
                    <a:pos x="168" y="0"/>
                  </a:cxn>
                  <a:cxn ang="0">
                    <a:pos x="9" y="136"/>
                  </a:cxn>
                </a:cxnLst>
                <a:rect l="0" t="0" r="r" b="b"/>
                <a:pathLst>
                  <a:path w="168" h="136">
                    <a:moveTo>
                      <a:pt x="9" y="136"/>
                    </a:moveTo>
                    <a:lnTo>
                      <a:pt x="0" y="136"/>
                    </a:lnTo>
                    <a:lnTo>
                      <a:pt x="161" y="2"/>
                    </a:lnTo>
                    <a:lnTo>
                      <a:pt x="168" y="0"/>
                    </a:lnTo>
                    <a:lnTo>
                      <a:pt x="9" y="136"/>
                    </a:lnTo>
                    <a:close/>
                  </a:path>
                </a:pathLst>
              </a:custGeom>
              <a:solidFill>
                <a:srgbClr val="97973C"/>
              </a:solidFill>
              <a:ln w="9525">
                <a:noFill/>
                <a:round/>
                <a:headEnd/>
                <a:tailEnd/>
              </a:ln>
            </p:spPr>
            <p:txBody>
              <a:bodyPr/>
              <a:lstStyle/>
              <a:p>
                <a:pPr algn="ctr">
                  <a:defRPr/>
                </a:pPr>
                <a:endParaRPr lang="en-US" b="1">
                  <a:latin typeface="+mn-lt"/>
                </a:endParaRPr>
              </a:p>
            </p:txBody>
          </p:sp>
          <p:sp>
            <p:nvSpPr>
              <p:cNvPr id="41" name="Freeform 493"/>
              <p:cNvSpPr>
                <a:spLocks/>
              </p:cNvSpPr>
              <p:nvPr/>
            </p:nvSpPr>
            <p:spPr bwMode="auto">
              <a:xfrm>
                <a:off x="2060" y="3155"/>
                <a:ext cx="80" cy="67"/>
              </a:xfrm>
              <a:custGeom>
                <a:avLst/>
                <a:gdLst/>
                <a:ahLst/>
                <a:cxnLst>
                  <a:cxn ang="0">
                    <a:pos x="8" y="134"/>
                  </a:cxn>
                  <a:cxn ang="0">
                    <a:pos x="0" y="134"/>
                  </a:cxn>
                  <a:cxn ang="0">
                    <a:pos x="161" y="0"/>
                  </a:cxn>
                  <a:cxn ang="0">
                    <a:pos x="169" y="0"/>
                  </a:cxn>
                  <a:cxn ang="0">
                    <a:pos x="8" y="134"/>
                  </a:cxn>
                </a:cxnLst>
                <a:rect l="0" t="0" r="r" b="b"/>
                <a:pathLst>
                  <a:path w="169" h="134">
                    <a:moveTo>
                      <a:pt x="8" y="134"/>
                    </a:moveTo>
                    <a:lnTo>
                      <a:pt x="0" y="134"/>
                    </a:lnTo>
                    <a:lnTo>
                      <a:pt x="161" y="0"/>
                    </a:lnTo>
                    <a:lnTo>
                      <a:pt x="169" y="0"/>
                    </a:lnTo>
                    <a:lnTo>
                      <a:pt x="8" y="134"/>
                    </a:lnTo>
                    <a:close/>
                  </a:path>
                </a:pathLst>
              </a:custGeom>
              <a:solidFill>
                <a:srgbClr val="98983C"/>
              </a:solidFill>
              <a:ln w="9525">
                <a:noFill/>
                <a:round/>
                <a:headEnd/>
                <a:tailEnd/>
              </a:ln>
            </p:spPr>
            <p:txBody>
              <a:bodyPr/>
              <a:lstStyle/>
              <a:p>
                <a:pPr algn="ctr">
                  <a:defRPr/>
                </a:pPr>
                <a:endParaRPr lang="en-US" b="1">
                  <a:latin typeface="+mn-lt"/>
                </a:endParaRPr>
              </a:p>
            </p:txBody>
          </p:sp>
          <p:sp>
            <p:nvSpPr>
              <p:cNvPr id="42" name="Freeform 494"/>
              <p:cNvSpPr>
                <a:spLocks/>
              </p:cNvSpPr>
              <p:nvPr/>
            </p:nvSpPr>
            <p:spPr bwMode="auto">
              <a:xfrm>
                <a:off x="2047" y="3155"/>
                <a:ext cx="93" cy="68"/>
              </a:xfrm>
              <a:custGeom>
                <a:avLst/>
                <a:gdLst/>
                <a:ahLst/>
                <a:cxnLst>
                  <a:cxn ang="0">
                    <a:pos x="26" y="134"/>
                  </a:cxn>
                  <a:cxn ang="0">
                    <a:pos x="0" y="135"/>
                  </a:cxn>
                  <a:cxn ang="0">
                    <a:pos x="164" y="2"/>
                  </a:cxn>
                  <a:cxn ang="0">
                    <a:pos x="187" y="0"/>
                  </a:cxn>
                  <a:cxn ang="0">
                    <a:pos x="26" y="134"/>
                  </a:cxn>
                </a:cxnLst>
                <a:rect l="0" t="0" r="r" b="b"/>
                <a:pathLst>
                  <a:path w="187" h="135">
                    <a:moveTo>
                      <a:pt x="26" y="134"/>
                    </a:moveTo>
                    <a:lnTo>
                      <a:pt x="0" y="135"/>
                    </a:lnTo>
                    <a:lnTo>
                      <a:pt x="164" y="2"/>
                    </a:lnTo>
                    <a:lnTo>
                      <a:pt x="187" y="0"/>
                    </a:lnTo>
                    <a:lnTo>
                      <a:pt x="26" y="134"/>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43" name="Freeform 495"/>
              <p:cNvSpPr>
                <a:spLocks/>
              </p:cNvSpPr>
              <p:nvPr/>
            </p:nvSpPr>
            <p:spPr bwMode="auto">
              <a:xfrm>
                <a:off x="2057" y="3155"/>
                <a:ext cx="83" cy="68"/>
              </a:xfrm>
              <a:custGeom>
                <a:avLst/>
                <a:gdLst/>
                <a:ahLst/>
                <a:cxnLst>
                  <a:cxn ang="0">
                    <a:pos x="6" y="134"/>
                  </a:cxn>
                  <a:cxn ang="0">
                    <a:pos x="0" y="135"/>
                  </a:cxn>
                  <a:cxn ang="0">
                    <a:pos x="161" y="0"/>
                  </a:cxn>
                  <a:cxn ang="0">
                    <a:pos x="167" y="0"/>
                  </a:cxn>
                  <a:cxn ang="0">
                    <a:pos x="6" y="134"/>
                  </a:cxn>
                </a:cxnLst>
                <a:rect l="0" t="0" r="r" b="b"/>
                <a:pathLst>
                  <a:path w="167" h="135">
                    <a:moveTo>
                      <a:pt x="6" y="134"/>
                    </a:moveTo>
                    <a:lnTo>
                      <a:pt x="0" y="135"/>
                    </a:lnTo>
                    <a:lnTo>
                      <a:pt x="161" y="0"/>
                    </a:lnTo>
                    <a:lnTo>
                      <a:pt x="167" y="0"/>
                    </a:lnTo>
                    <a:lnTo>
                      <a:pt x="6" y="134"/>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44" name="Freeform 496"/>
              <p:cNvSpPr>
                <a:spLocks/>
              </p:cNvSpPr>
              <p:nvPr/>
            </p:nvSpPr>
            <p:spPr bwMode="auto">
              <a:xfrm>
                <a:off x="2053" y="3155"/>
                <a:ext cx="80" cy="68"/>
              </a:xfrm>
              <a:custGeom>
                <a:avLst/>
                <a:gdLst/>
                <a:ahLst/>
                <a:cxnLst>
                  <a:cxn ang="0">
                    <a:pos x="8" y="135"/>
                  </a:cxn>
                  <a:cxn ang="0">
                    <a:pos x="0" y="135"/>
                  </a:cxn>
                  <a:cxn ang="0">
                    <a:pos x="164" y="0"/>
                  </a:cxn>
                  <a:cxn ang="0">
                    <a:pos x="169" y="0"/>
                  </a:cxn>
                  <a:cxn ang="0">
                    <a:pos x="8" y="135"/>
                  </a:cxn>
                </a:cxnLst>
                <a:rect l="0" t="0" r="r" b="b"/>
                <a:pathLst>
                  <a:path w="169" h="135">
                    <a:moveTo>
                      <a:pt x="8" y="135"/>
                    </a:moveTo>
                    <a:lnTo>
                      <a:pt x="0" y="135"/>
                    </a:lnTo>
                    <a:lnTo>
                      <a:pt x="164" y="0"/>
                    </a:lnTo>
                    <a:lnTo>
                      <a:pt x="169" y="0"/>
                    </a:lnTo>
                    <a:lnTo>
                      <a:pt x="8" y="135"/>
                    </a:lnTo>
                    <a:close/>
                  </a:path>
                </a:pathLst>
              </a:custGeom>
              <a:solidFill>
                <a:srgbClr val="9B9B3D"/>
              </a:solidFill>
              <a:ln w="9525">
                <a:noFill/>
                <a:round/>
                <a:headEnd/>
                <a:tailEnd/>
              </a:ln>
            </p:spPr>
            <p:txBody>
              <a:bodyPr/>
              <a:lstStyle/>
              <a:p>
                <a:pPr algn="ctr">
                  <a:defRPr/>
                </a:pPr>
                <a:endParaRPr lang="en-US" b="1">
                  <a:latin typeface="+mn-lt"/>
                </a:endParaRPr>
              </a:p>
            </p:txBody>
          </p:sp>
          <p:sp>
            <p:nvSpPr>
              <p:cNvPr id="45" name="Freeform 497"/>
              <p:cNvSpPr>
                <a:spLocks/>
              </p:cNvSpPr>
              <p:nvPr/>
            </p:nvSpPr>
            <p:spPr bwMode="auto">
              <a:xfrm>
                <a:off x="2048" y="3155"/>
                <a:ext cx="85" cy="68"/>
              </a:xfrm>
              <a:custGeom>
                <a:avLst/>
                <a:gdLst/>
                <a:ahLst/>
                <a:cxnLst>
                  <a:cxn ang="0">
                    <a:pos x="6" y="135"/>
                  </a:cxn>
                  <a:cxn ang="0">
                    <a:pos x="0" y="135"/>
                  </a:cxn>
                  <a:cxn ang="0">
                    <a:pos x="164" y="0"/>
                  </a:cxn>
                  <a:cxn ang="0">
                    <a:pos x="170" y="0"/>
                  </a:cxn>
                  <a:cxn ang="0">
                    <a:pos x="6" y="135"/>
                  </a:cxn>
                </a:cxnLst>
                <a:rect l="0" t="0" r="r" b="b"/>
                <a:pathLst>
                  <a:path w="170" h="135">
                    <a:moveTo>
                      <a:pt x="6" y="135"/>
                    </a:moveTo>
                    <a:lnTo>
                      <a:pt x="0" y="135"/>
                    </a:lnTo>
                    <a:lnTo>
                      <a:pt x="164" y="0"/>
                    </a:lnTo>
                    <a:lnTo>
                      <a:pt x="170" y="0"/>
                    </a:lnTo>
                    <a:lnTo>
                      <a:pt x="6" y="135"/>
                    </a:lnTo>
                    <a:close/>
                  </a:path>
                </a:pathLst>
              </a:custGeom>
              <a:solidFill>
                <a:srgbClr val="9C9C3E"/>
              </a:solidFill>
              <a:ln w="9525">
                <a:noFill/>
                <a:round/>
                <a:headEnd/>
                <a:tailEnd/>
              </a:ln>
            </p:spPr>
            <p:txBody>
              <a:bodyPr/>
              <a:lstStyle/>
              <a:p>
                <a:pPr algn="ctr">
                  <a:defRPr/>
                </a:pPr>
                <a:endParaRPr lang="en-US" b="1">
                  <a:latin typeface="+mn-lt"/>
                </a:endParaRPr>
              </a:p>
            </p:txBody>
          </p:sp>
          <p:sp>
            <p:nvSpPr>
              <p:cNvPr id="46" name="Freeform 498"/>
              <p:cNvSpPr>
                <a:spLocks/>
              </p:cNvSpPr>
              <p:nvPr/>
            </p:nvSpPr>
            <p:spPr bwMode="auto">
              <a:xfrm>
                <a:off x="2047" y="3155"/>
                <a:ext cx="84" cy="68"/>
              </a:xfrm>
              <a:custGeom>
                <a:avLst/>
                <a:gdLst/>
                <a:ahLst/>
                <a:cxnLst>
                  <a:cxn ang="0">
                    <a:pos x="6" y="135"/>
                  </a:cxn>
                  <a:cxn ang="0">
                    <a:pos x="0" y="135"/>
                  </a:cxn>
                  <a:cxn ang="0">
                    <a:pos x="164" y="2"/>
                  </a:cxn>
                  <a:cxn ang="0">
                    <a:pos x="170" y="0"/>
                  </a:cxn>
                  <a:cxn ang="0">
                    <a:pos x="6" y="135"/>
                  </a:cxn>
                </a:cxnLst>
                <a:rect l="0" t="0" r="r" b="b"/>
                <a:pathLst>
                  <a:path w="170" h="135">
                    <a:moveTo>
                      <a:pt x="6" y="135"/>
                    </a:moveTo>
                    <a:lnTo>
                      <a:pt x="0" y="135"/>
                    </a:lnTo>
                    <a:lnTo>
                      <a:pt x="164" y="2"/>
                    </a:lnTo>
                    <a:lnTo>
                      <a:pt x="170" y="0"/>
                    </a:lnTo>
                    <a:lnTo>
                      <a:pt x="6" y="135"/>
                    </a:lnTo>
                    <a:close/>
                  </a:path>
                </a:pathLst>
              </a:custGeom>
              <a:solidFill>
                <a:srgbClr val="9D9D3E"/>
              </a:solidFill>
              <a:ln w="9525">
                <a:noFill/>
                <a:round/>
                <a:headEnd/>
                <a:tailEnd/>
              </a:ln>
            </p:spPr>
            <p:txBody>
              <a:bodyPr/>
              <a:lstStyle/>
              <a:p>
                <a:pPr algn="ctr">
                  <a:defRPr/>
                </a:pPr>
                <a:endParaRPr lang="en-US" b="1">
                  <a:latin typeface="+mn-lt"/>
                </a:endParaRPr>
              </a:p>
            </p:txBody>
          </p:sp>
          <p:sp>
            <p:nvSpPr>
              <p:cNvPr id="47" name="Freeform 499"/>
              <p:cNvSpPr>
                <a:spLocks/>
              </p:cNvSpPr>
              <p:nvPr/>
            </p:nvSpPr>
            <p:spPr bwMode="auto">
              <a:xfrm>
                <a:off x="2022" y="3156"/>
                <a:ext cx="106" cy="70"/>
              </a:xfrm>
              <a:custGeom>
                <a:avLst/>
                <a:gdLst/>
                <a:ahLst/>
                <a:cxnLst>
                  <a:cxn ang="0">
                    <a:pos x="49" y="133"/>
                  </a:cxn>
                  <a:cxn ang="0">
                    <a:pos x="0" y="141"/>
                  </a:cxn>
                  <a:cxn ang="0">
                    <a:pos x="168" y="5"/>
                  </a:cxn>
                  <a:cxn ang="0">
                    <a:pos x="213" y="0"/>
                  </a:cxn>
                  <a:cxn ang="0">
                    <a:pos x="49" y="133"/>
                  </a:cxn>
                </a:cxnLst>
                <a:rect l="0" t="0" r="r" b="b"/>
                <a:pathLst>
                  <a:path w="213" h="141">
                    <a:moveTo>
                      <a:pt x="49" y="133"/>
                    </a:moveTo>
                    <a:lnTo>
                      <a:pt x="0" y="141"/>
                    </a:lnTo>
                    <a:lnTo>
                      <a:pt x="168" y="5"/>
                    </a:lnTo>
                    <a:lnTo>
                      <a:pt x="213" y="0"/>
                    </a:lnTo>
                    <a:lnTo>
                      <a:pt x="49" y="133"/>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48" name="Freeform 500"/>
              <p:cNvSpPr>
                <a:spLocks/>
              </p:cNvSpPr>
              <p:nvPr/>
            </p:nvSpPr>
            <p:spPr bwMode="auto">
              <a:xfrm>
                <a:off x="2042" y="3156"/>
                <a:ext cx="86" cy="68"/>
              </a:xfrm>
              <a:custGeom>
                <a:avLst/>
                <a:gdLst/>
                <a:ahLst/>
                <a:cxnLst>
                  <a:cxn ang="0">
                    <a:pos x="9" y="133"/>
                  </a:cxn>
                  <a:cxn ang="0">
                    <a:pos x="0" y="135"/>
                  </a:cxn>
                  <a:cxn ang="0">
                    <a:pos x="163" y="0"/>
                  </a:cxn>
                  <a:cxn ang="0">
                    <a:pos x="173" y="0"/>
                  </a:cxn>
                  <a:cxn ang="0">
                    <a:pos x="9" y="133"/>
                  </a:cxn>
                </a:cxnLst>
                <a:rect l="0" t="0" r="r" b="b"/>
                <a:pathLst>
                  <a:path w="173" h="135">
                    <a:moveTo>
                      <a:pt x="9" y="133"/>
                    </a:moveTo>
                    <a:lnTo>
                      <a:pt x="0" y="135"/>
                    </a:lnTo>
                    <a:lnTo>
                      <a:pt x="163" y="0"/>
                    </a:lnTo>
                    <a:lnTo>
                      <a:pt x="173" y="0"/>
                    </a:lnTo>
                    <a:lnTo>
                      <a:pt x="9" y="133"/>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49" name="Freeform 501"/>
              <p:cNvSpPr>
                <a:spLocks/>
              </p:cNvSpPr>
              <p:nvPr/>
            </p:nvSpPr>
            <p:spPr bwMode="auto">
              <a:xfrm>
                <a:off x="2035" y="3156"/>
                <a:ext cx="88" cy="69"/>
              </a:xfrm>
              <a:custGeom>
                <a:avLst/>
                <a:gdLst/>
                <a:ahLst/>
                <a:cxnLst>
                  <a:cxn ang="0">
                    <a:pos x="11" y="135"/>
                  </a:cxn>
                  <a:cxn ang="0">
                    <a:pos x="0" y="137"/>
                  </a:cxn>
                  <a:cxn ang="0">
                    <a:pos x="165" y="2"/>
                  </a:cxn>
                  <a:cxn ang="0">
                    <a:pos x="174" y="0"/>
                  </a:cxn>
                  <a:cxn ang="0">
                    <a:pos x="11" y="135"/>
                  </a:cxn>
                </a:cxnLst>
                <a:rect l="0" t="0" r="r" b="b"/>
                <a:pathLst>
                  <a:path w="174" h="137">
                    <a:moveTo>
                      <a:pt x="11" y="135"/>
                    </a:moveTo>
                    <a:lnTo>
                      <a:pt x="0" y="137"/>
                    </a:lnTo>
                    <a:lnTo>
                      <a:pt x="165" y="2"/>
                    </a:lnTo>
                    <a:lnTo>
                      <a:pt x="174" y="0"/>
                    </a:lnTo>
                    <a:lnTo>
                      <a:pt x="11" y="135"/>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50" name="Freeform 502"/>
              <p:cNvSpPr>
                <a:spLocks/>
              </p:cNvSpPr>
              <p:nvPr/>
            </p:nvSpPr>
            <p:spPr bwMode="auto">
              <a:xfrm>
                <a:off x="2032" y="3157"/>
                <a:ext cx="87" cy="69"/>
              </a:xfrm>
              <a:custGeom>
                <a:avLst/>
                <a:gdLst/>
                <a:ahLst/>
                <a:cxnLst>
                  <a:cxn ang="0">
                    <a:pos x="9" y="135"/>
                  </a:cxn>
                  <a:cxn ang="0">
                    <a:pos x="0" y="137"/>
                  </a:cxn>
                  <a:cxn ang="0">
                    <a:pos x="165" y="2"/>
                  </a:cxn>
                  <a:cxn ang="0">
                    <a:pos x="174" y="0"/>
                  </a:cxn>
                  <a:cxn ang="0">
                    <a:pos x="9" y="135"/>
                  </a:cxn>
                </a:cxnLst>
                <a:rect l="0" t="0" r="r" b="b"/>
                <a:pathLst>
                  <a:path w="174" h="137">
                    <a:moveTo>
                      <a:pt x="9" y="135"/>
                    </a:moveTo>
                    <a:lnTo>
                      <a:pt x="0" y="137"/>
                    </a:lnTo>
                    <a:lnTo>
                      <a:pt x="165" y="2"/>
                    </a:lnTo>
                    <a:lnTo>
                      <a:pt x="174" y="0"/>
                    </a:lnTo>
                    <a:lnTo>
                      <a:pt x="9" y="135"/>
                    </a:lnTo>
                    <a:close/>
                  </a:path>
                </a:pathLst>
              </a:custGeom>
              <a:solidFill>
                <a:srgbClr val="9F9F3F"/>
              </a:solidFill>
              <a:ln w="9525">
                <a:noFill/>
                <a:round/>
                <a:headEnd/>
                <a:tailEnd/>
              </a:ln>
            </p:spPr>
            <p:txBody>
              <a:bodyPr/>
              <a:lstStyle/>
              <a:p>
                <a:pPr algn="ctr">
                  <a:defRPr/>
                </a:pPr>
                <a:endParaRPr lang="en-US" b="1">
                  <a:latin typeface="+mn-lt"/>
                </a:endParaRPr>
              </a:p>
            </p:txBody>
          </p:sp>
          <p:sp>
            <p:nvSpPr>
              <p:cNvPr id="51" name="Freeform 503"/>
              <p:cNvSpPr>
                <a:spLocks/>
              </p:cNvSpPr>
              <p:nvPr/>
            </p:nvSpPr>
            <p:spPr bwMode="auto">
              <a:xfrm>
                <a:off x="2023" y="3158"/>
                <a:ext cx="93" cy="68"/>
              </a:xfrm>
              <a:custGeom>
                <a:avLst/>
                <a:gdLst/>
                <a:ahLst/>
                <a:cxnLst>
                  <a:cxn ang="0">
                    <a:pos x="11" y="135"/>
                  </a:cxn>
                  <a:cxn ang="0">
                    <a:pos x="0" y="137"/>
                  </a:cxn>
                  <a:cxn ang="0">
                    <a:pos x="167" y="1"/>
                  </a:cxn>
                  <a:cxn ang="0">
                    <a:pos x="176" y="0"/>
                  </a:cxn>
                  <a:cxn ang="0">
                    <a:pos x="11" y="135"/>
                  </a:cxn>
                </a:cxnLst>
                <a:rect l="0" t="0" r="r" b="b"/>
                <a:pathLst>
                  <a:path w="176" h="137">
                    <a:moveTo>
                      <a:pt x="11" y="135"/>
                    </a:moveTo>
                    <a:lnTo>
                      <a:pt x="0" y="137"/>
                    </a:lnTo>
                    <a:lnTo>
                      <a:pt x="167" y="1"/>
                    </a:lnTo>
                    <a:lnTo>
                      <a:pt x="176" y="0"/>
                    </a:lnTo>
                    <a:lnTo>
                      <a:pt x="11" y="135"/>
                    </a:lnTo>
                    <a:close/>
                  </a:path>
                </a:pathLst>
              </a:custGeom>
              <a:solidFill>
                <a:srgbClr val="A0A040"/>
              </a:solidFill>
              <a:ln w="9525">
                <a:noFill/>
                <a:round/>
                <a:headEnd/>
                <a:tailEnd/>
              </a:ln>
            </p:spPr>
            <p:txBody>
              <a:bodyPr/>
              <a:lstStyle/>
              <a:p>
                <a:pPr algn="ctr">
                  <a:defRPr/>
                </a:pPr>
                <a:endParaRPr lang="en-US" b="1">
                  <a:latin typeface="+mn-lt"/>
                </a:endParaRPr>
              </a:p>
            </p:txBody>
          </p:sp>
          <p:sp>
            <p:nvSpPr>
              <p:cNvPr id="52" name="Freeform 504"/>
              <p:cNvSpPr>
                <a:spLocks/>
              </p:cNvSpPr>
              <p:nvPr/>
            </p:nvSpPr>
            <p:spPr bwMode="auto">
              <a:xfrm>
                <a:off x="2022" y="3159"/>
                <a:ext cx="93" cy="67"/>
              </a:xfrm>
              <a:custGeom>
                <a:avLst/>
                <a:gdLst/>
                <a:ahLst/>
                <a:cxnLst>
                  <a:cxn ang="0">
                    <a:pos x="9" y="136"/>
                  </a:cxn>
                  <a:cxn ang="0">
                    <a:pos x="0" y="136"/>
                  </a:cxn>
                  <a:cxn ang="0">
                    <a:pos x="168" y="0"/>
                  </a:cxn>
                  <a:cxn ang="0">
                    <a:pos x="176" y="0"/>
                  </a:cxn>
                  <a:cxn ang="0">
                    <a:pos x="9" y="136"/>
                  </a:cxn>
                </a:cxnLst>
                <a:rect l="0" t="0" r="r" b="b"/>
                <a:pathLst>
                  <a:path w="176" h="136">
                    <a:moveTo>
                      <a:pt x="9" y="136"/>
                    </a:moveTo>
                    <a:lnTo>
                      <a:pt x="0" y="136"/>
                    </a:lnTo>
                    <a:lnTo>
                      <a:pt x="168" y="0"/>
                    </a:lnTo>
                    <a:lnTo>
                      <a:pt x="176" y="0"/>
                    </a:lnTo>
                    <a:lnTo>
                      <a:pt x="9" y="136"/>
                    </a:lnTo>
                    <a:close/>
                  </a:path>
                </a:pathLst>
              </a:custGeom>
              <a:solidFill>
                <a:srgbClr val="A1A140"/>
              </a:solidFill>
              <a:ln w="9525">
                <a:noFill/>
                <a:round/>
                <a:headEnd/>
                <a:tailEnd/>
              </a:ln>
            </p:spPr>
            <p:txBody>
              <a:bodyPr/>
              <a:lstStyle/>
              <a:p>
                <a:pPr algn="ctr">
                  <a:defRPr/>
                </a:pPr>
                <a:endParaRPr lang="en-US" b="1">
                  <a:latin typeface="+mn-lt"/>
                </a:endParaRPr>
              </a:p>
            </p:txBody>
          </p:sp>
          <p:sp>
            <p:nvSpPr>
              <p:cNvPr id="53" name="Freeform 505"/>
              <p:cNvSpPr>
                <a:spLocks/>
              </p:cNvSpPr>
              <p:nvPr/>
            </p:nvSpPr>
            <p:spPr bwMode="auto">
              <a:xfrm>
                <a:off x="1997" y="3159"/>
                <a:ext cx="109" cy="70"/>
              </a:xfrm>
              <a:custGeom>
                <a:avLst/>
                <a:gdLst/>
                <a:ahLst/>
                <a:cxnLst>
                  <a:cxn ang="0">
                    <a:pos x="50" y="136"/>
                  </a:cxn>
                  <a:cxn ang="0">
                    <a:pos x="0" y="149"/>
                  </a:cxn>
                  <a:cxn ang="0">
                    <a:pos x="173" y="12"/>
                  </a:cxn>
                  <a:cxn ang="0">
                    <a:pos x="218" y="0"/>
                  </a:cxn>
                  <a:cxn ang="0">
                    <a:pos x="50" y="136"/>
                  </a:cxn>
                </a:cxnLst>
                <a:rect l="0" t="0" r="r" b="b"/>
                <a:pathLst>
                  <a:path w="218" h="149">
                    <a:moveTo>
                      <a:pt x="50" y="136"/>
                    </a:moveTo>
                    <a:lnTo>
                      <a:pt x="0" y="149"/>
                    </a:lnTo>
                    <a:lnTo>
                      <a:pt x="173" y="12"/>
                    </a:lnTo>
                    <a:lnTo>
                      <a:pt x="218" y="0"/>
                    </a:lnTo>
                    <a:lnTo>
                      <a:pt x="50" y="136"/>
                    </a:lnTo>
                    <a:close/>
                  </a:path>
                </a:pathLst>
              </a:custGeom>
              <a:solidFill>
                <a:srgbClr val="A3A341"/>
              </a:solidFill>
              <a:ln w="9525">
                <a:noFill/>
                <a:round/>
                <a:headEnd/>
                <a:tailEnd/>
              </a:ln>
            </p:spPr>
            <p:txBody>
              <a:bodyPr/>
              <a:lstStyle/>
              <a:p>
                <a:pPr algn="ctr">
                  <a:defRPr/>
                </a:pPr>
                <a:endParaRPr lang="en-US" b="1">
                  <a:latin typeface="+mn-lt"/>
                </a:endParaRPr>
              </a:p>
            </p:txBody>
          </p:sp>
          <p:sp>
            <p:nvSpPr>
              <p:cNvPr id="54" name="Freeform 506"/>
              <p:cNvSpPr>
                <a:spLocks/>
              </p:cNvSpPr>
              <p:nvPr/>
            </p:nvSpPr>
            <p:spPr bwMode="auto">
              <a:xfrm>
                <a:off x="2017" y="3159"/>
                <a:ext cx="89" cy="69"/>
              </a:xfrm>
              <a:custGeom>
                <a:avLst/>
                <a:gdLst/>
                <a:ahLst/>
                <a:cxnLst>
                  <a:cxn ang="0">
                    <a:pos x="10" y="136"/>
                  </a:cxn>
                  <a:cxn ang="0">
                    <a:pos x="0" y="140"/>
                  </a:cxn>
                  <a:cxn ang="0">
                    <a:pos x="170" y="2"/>
                  </a:cxn>
                  <a:cxn ang="0">
                    <a:pos x="178" y="0"/>
                  </a:cxn>
                  <a:cxn ang="0">
                    <a:pos x="10" y="136"/>
                  </a:cxn>
                </a:cxnLst>
                <a:rect l="0" t="0" r="r" b="b"/>
                <a:pathLst>
                  <a:path w="178" h="140">
                    <a:moveTo>
                      <a:pt x="10" y="136"/>
                    </a:moveTo>
                    <a:lnTo>
                      <a:pt x="0" y="140"/>
                    </a:lnTo>
                    <a:lnTo>
                      <a:pt x="170" y="2"/>
                    </a:lnTo>
                    <a:lnTo>
                      <a:pt x="178" y="0"/>
                    </a:lnTo>
                    <a:lnTo>
                      <a:pt x="10" y="136"/>
                    </a:lnTo>
                    <a:close/>
                  </a:path>
                </a:pathLst>
              </a:custGeom>
              <a:solidFill>
                <a:srgbClr val="A3A341"/>
              </a:solidFill>
              <a:ln w="9525">
                <a:noFill/>
                <a:round/>
                <a:headEnd/>
                <a:tailEnd/>
              </a:ln>
            </p:spPr>
            <p:txBody>
              <a:bodyPr/>
              <a:lstStyle/>
              <a:p>
                <a:pPr algn="ctr">
                  <a:defRPr/>
                </a:pPr>
                <a:endParaRPr lang="en-US" b="1">
                  <a:latin typeface="+mn-lt"/>
                </a:endParaRPr>
              </a:p>
            </p:txBody>
          </p:sp>
          <p:sp>
            <p:nvSpPr>
              <p:cNvPr id="55" name="Freeform 507"/>
              <p:cNvSpPr>
                <a:spLocks/>
              </p:cNvSpPr>
              <p:nvPr/>
            </p:nvSpPr>
            <p:spPr bwMode="auto">
              <a:xfrm>
                <a:off x="2011" y="3160"/>
                <a:ext cx="93" cy="69"/>
              </a:xfrm>
              <a:custGeom>
                <a:avLst/>
                <a:gdLst/>
                <a:ahLst/>
                <a:cxnLst>
                  <a:cxn ang="0">
                    <a:pos x="7" y="138"/>
                  </a:cxn>
                  <a:cxn ang="0">
                    <a:pos x="0" y="139"/>
                  </a:cxn>
                  <a:cxn ang="0">
                    <a:pos x="170" y="2"/>
                  </a:cxn>
                  <a:cxn ang="0">
                    <a:pos x="177" y="0"/>
                  </a:cxn>
                  <a:cxn ang="0">
                    <a:pos x="7" y="138"/>
                  </a:cxn>
                </a:cxnLst>
                <a:rect l="0" t="0" r="r" b="b"/>
                <a:pathLst>
                  <a:path w="177" h="139">
                    <a:moveTo>
                      <a:pt x="7" y="138"/>
                    </a:moveTo>
                    <a:lnTo>
                      <a:pt x="0" y="139"/>
                    </a:lnTo>
                    <a:lnTo>
                      <a:pt x="170" y="2"/>
                    </a:lnTo>
                    <a:lnTo>
                      <a:pt x="177" y="0"/>
                    </a:lnTo>
                    <a:lnTo>
                      <a:pt x="7" y="138"/>
                    </a:lnTo>
                    <a:close/>
                  </a:path>
                </a:pathLst>
              </a:custGeom>
              <a:solidFill>
                <a:srgbClr val="A3A341"/>
              </a:solidFill>
              <a:ln w="9525">
                <a:noFill/>
                <a:round/>
                <a:headEnd/>
                <a:tailEnd/>
              </a:ln>
            </p:spPr>
            <p:txBody>
              <a:bodyPr/>
              <a:lstStyle/>
              <a:p>
                <a:pPr algn="ctr">
                  <a:defRPr/>
                </a:pPr>
                <a:endParaRPr lang="en-US" b="1">
                  <a:latin typeface="+mn-lt"/>
                </a:endParaRPr>
              </a:p>
            </p:txBody>
          </p:sp>
          <p:sp>
            <p:nvSpPr>
              <p:cNvPr id="56" name="Freeform 508"/>
              <p:cNvSpPr>
                <a:spLocks/>
              </p:cNvSpPr>
              <p:nvPr/>
            </p:nvSpPr>
            <p:spPr bwMode="auto">
              <a:xfrm>
                <a:off x="2009" y="3161"/>
                <a:ext cx="93" cy="68"/>
              </a:xfrm>
              <a:custGeom>
                <a:avLst/>
                <a:gdLst/>
                <a:ahLst/>
                <a:cxnLst>
                  <a:cxn ang="0">
                    <a:pos x="8" y="137"/>
                  </a:cxn>
                  <a:cxn ang="0">
                    <a:pos x="0" y="139"/>
                  </a:cxn>
                  <a:cxn ang="0">
                    <a:pos x="170" y="2"/>
                  </a:cxn>
                  <a:cxn ang="0">
                    <a:pos x="178" y="0"/>
                  </a:cxn>
                  <a:cxn ang="0">
                    <a:pos x="8" y="137"/>
                  </a:cxn>
                </a:cxnLst>
                <a:rect l="0" t="0" r="r" b="b"/>
                <a:pathLst>
                  <a:path w="178" h="139">
                    <a:moveTo>
                      <a:pt x="8" y="137"/>
                    </a:moveTo>
                    <a:lnTo>
                      <a:pt x="0" y="139"/>
                    </a:lnTo>
                    <a:lnTo>
                      <a:pt x="170" y="2"/>
                    </a:lnTo>
                    <a:lnTo>
                      <a:pt x="178" y="0"/>
                    </a:lnTo>
                    <a:lnTo>
                      <a:pt x="8" y="137"/>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57" name="Freeform 509"/>
              <p:cNvSpPr>
                <a:spLocks/>
              </p:cNvSpPr>
              <p:nvPr/>
            </p:nvSpPr>
            <p:spPr bwMode="auto">
              <a:xfrm>
                <a:off x="2006" y="3161"/>
                <a:ext cx="88" cy="68"/>
              </a:xfrm>
              <a:custGeom>
                <a:avLst/>
                <a:gdLst/>
                <a:ahLst/>
                <a:cxnLst>
                  <a:cxn ang="0">
                    <a:pos x="8" y="137"/>
                  </a:cxn>
                  <a:cxn ang="0">
                    <a:pos x="0" y="139"/>
                  </a:cxn>
                  <a:cxn ang="0">
                    <a:pos x="172" y="2"/>
                  </a:cxn>
                  <a:cxn ang="0">
                    <a:pos x="178" y="0"/>
                  </a:cxn>
                  <a:cxn ang="0">
                    <a:pos x="8" y="137"/>
                  </a:cxn>
                </a:cxnLst>
                <a:rect l="0" t="0" r="r" b="b"/>
                <a:pathLst>
                  <a:path w="178" h="139">
                    <a:moveTo>
                      <a:pt x="8" y="137"/>
                    </a:moveTo>
                    <a:lnTo>
                      <a:pt x="0" y="139"/>
                    </a:lnTo>
                    <a:lnTo>
                      <a:pt x="172" y="2"/>
                    </a:lnTo>
                    <a:lnTo>
                      <a:pt x="178" y="0"/>
                    </a:lnTo>
                    <a:lnTo>
                      <a:pt x="8" y="137"/>
                    </a:lnTo>
                    <a:close/>
                  </a:path>
                </a:pathLst>
              </a:custGeom>
              <a:solidFill>
                <a:srgbClr val="A5A541"/>
              </a:solidFill>
              <a:ln w="9525">
                <a:noFill/>
                <a:round/>
                <a:headEnd/>
                <a:tailEnd/>
              </a:ln>
            </p:spPr>
            <p:txBody>
              <a:bodyPr/>
              <a:lstStyle/>
              <a:p>
                <a:pPr algn="ctr">
                  <a:defRPr/>
                </a:pPr>
                <a:endParaRPr lang="en-US" b="1">
                  <a:latin typeface="+mn-lt"/>
                </a:endParaRPr>
              </a:p>
            </p:txBody>
          </p:sp>
          <p:sp>
            <p:nvSpPr>
              <p:cNvPr id="58" name="Freeform 510"/>
              <p:cNvSpPr>
                <a:spLocks/>
              </p:cNvSpPr>
              <p:nvPr/>
            </p:nvSpPr>
            <p:spPr bwMode="auto">
              <a:xfrm>
                <a:off x="2002" y="3162"/>
                <a:ext cx="89" cy="67"/>
              </a:xfrm>
              <a:custGeom>
                <a:avLst/>
                <a:gdLst/>
                <a:ahLst/>
                <a:cxnLst>
                  <a:cxn ang="0">
                    <a:pos x="7" y="137"/>
                  </a:cxn>
                  <a:cxn ang="0">
                    <a:pos x="0" y="139"/>
                  </a:cxn>
                  <a:cxn ang="0">
                    <a:pos x="171" y="2"/>
                  </a:cxn>
                  <a:cxn ang="0">
                    <a:pos x="179" y="0"/>
                  </a:cxn>
                  <a:cxn ang="0">
                    <a:pos x="7" y="137"/>
                  </a:cxn>
                </a:cxnLst>
                <a:rect l="0" t="0" r="r" b="b"/>
                <a:pathLst>
                  <a:path w="179" h="139">
                    <a:moveTo>
                      <a:pt x="7" y="137"/>
                    </a:moveTo>
                    <a:lnTo>
                      <a:pt x="0" y="139"/>
                    </a:lnTo>
                    <a:lnTo>
                      <a:pt x="171" y="2"/>
                    </a:lnTo>
                    <a:lnTo>
                      <a:pt x="179" y="0"/>
                    </a:lnTo>
                    <a:lnTo>
                      <a:pt x="7" y="137"/>
                    </a:lnTo>
                    <a:close/>
                  </a:path>
                </a:pathLst>
              </a:custGeom>
              <a:solidFill>
                <a:srgbClr val="A6A642"/>
              </a:solidFill>
              <a:ln w="9525">
                <a:noFill/>
                <a:round/>
                <a:headEnd/>
                <a:tailEnd/>
              </a:ln>
            </p:spPr>
            <p:txBody>
              <a:bodyPr/>
              <a:lstStyle/>
              <a:p>
                <a:pPr algn="ctr">
                  <a:defRPr/>
                </a:pPr>
                <a:endParaRPr lang="en-US" b="1">
                  <a:latin typeface="+mn-lt"/>
                </a:endParaRPr>
              </a:p>
            </p:txBody>
          </p:sp>
          <p:sp>
            <p:nvSpPr>
              <p:cNvPr id="59" name="Freeform 511"/>
              <p:cNvSpPr>
                <a:spLocks/>
              </p:cNvSpPr>
              <p:nvPr/>
            </p:nvSpPr>
            <p:spPr bwMode="auto">
              <a:xfrm>
                <a:off x="1997" y="3163"/>
                <a:ext cx="93" cy="66"/>
              </a:xfrm>
              <a:custGeom>
                <a:avLst/>
                <a:gdLst/>
                <a:ahLst/>
                <a:cxnLst>
                  <a:cxn ang="0">
                    <a:pos x="10" y="137"/>
                  </a:cxn>
                  <a:cxn ang="0">
                    <a:pos x="0" y="139"/>
                  </a:cxn>
                  <a:cxn ang="0">
                    <a:pos x="173" y="2"/>
                  </a:cxn>
                  <a:cxn ang="0">
                    <a:pos x="181" y="0"/>
                  </a:cxn>
                  <a:cxn ang="0">
                    <a:pos x="10" y="137"/>
                  </a:cxn>
                </a:cxnLst>
                <a:rect l="0" t="0" r="r" b="b"/>
                <a:pathLst>
                  <a:path w="181" h="139">
                    <a:moveTo>
                      <a:pt x="10" y="137"/>
                    </a:moveTo>
                    <a:lnTo>
                      <a:pt x="0" y="139"/>
                    </a:lnTo>
                    <a:lnTo>
                      <a:pt x="173" y="2"/>
                    </a:lnTo>
                    <a:lnTo>
                      <a:pt x="181" y="0"/>
                    </a:lnTo>
                    <a:lnTo>
                      <a:pt x="10" y="137"/>
                    </a:lnTo>
                    <a:close/>
                  </a:path>
                </a:pathLst>
              </a:custGeom>
              <a:solidFill>
                <a:srgbClr val="A7A742"/>
              </a:solidFill>
              <a:ln w="9525">
                <a:noFill/>
                <a:round/>
                <a:headEnd/>
                <a:tailEnd/>
              </a:ln>
            </p:spPr>
            <p:txBody>
              <a:bodyPr/>
              <a:lstStyle/>
              <a:p>
                <a:pPr algn="ctr">
                  <a:defRPr/>
                </a:pPr>
                <a:endParaRPr lang="en-US" b="1">
                  <a:latin typeface="+mn-lt"/>
                </a:endParaRPr>
              </a:p>
            </p:txBody>
          </p:sp>
          <p:sp>
            <p:nvSpPr>
              <p:cNvPr id="60" name="Freeform 512"/>
              <p:cNvSpPr>
                <a:spLocks/>
              </p:cNvSpPr>
              <p:nvPr/>
            </p:nvSpPr>
            <p:spPr bwMode="auto">
              <a:xfrm>
                <a:off x="1974" y="3164"/>
                <a:ext cx="105" cy="77"/>
              </a:xfrm>
              <a:custGeom>
                <a:avLst/>
                <a:gdLst/>
                <a:ahLst/>
                <a:cxnLst>
                  <a:cxn ang="0">
                    <a:pos x="46" y="137"/>
                  </a:cxn>
                  <a:cxn ang="0">
                    <a:pos x="0" y="154"/>
                  </a:cxn>
                  <a:cxn ang="0">
                    <a:pos x="177" y="14"/>
                  </a:cxn>
                  <a:cxn ang="0">
                    <a:pos x="219" y="0"/>
                  </a:cxn>
                  <a:cxn ang="0">
                    <a:pos x="46" y="137"/>
                  </a:cxn>
                </a:cxnLst>
                <a:rect l="0" t="0" r="r" b="b"/>
                <a:pathLst>
                  <a:path w="219" h="154">
                    <a:moveTo>
                      <a:pt x="46" y="137"/>
                    </a:moveTo>
                    <a:lnTo>
                      <a:pt x="0" y="154"/>
                    </a:lnTo>
                    <a:lnTo>
                      <a:pt x="177" y="14"/>
                    </a:lnTo>
                    <a:lnTo>
                      <a:pt x="219" y="0"/>
                    </a:lnTo>
                    <a:lnTo>
                      <a:pt x="46" y="137"/>
                    </a:lnTo>
                    <a:close/>
                  </a:path>
                </a:pathLst>
              </a:custGeom>
              <a:solidFill>
                <a:srgbClr val="A9A943"/>
              </a:solidFill>
              <a:ln w="9525">
                <a:noFill/>
                <a:round/>
                <a:headEnd/>
                <a:tailEnd/>
              </a:ln>
            </p:spPr>
            <p:txBody>
              <a:bodyPr/>
              <a:lstStyle/>
              <a:p>
                <a:pPr algn="ctr">
                  <a:defRPr/>
                </a:pPr>
                <a:endParaRPr lang="en-US" b="1">
                  <a:latin typeface="+mn-lt"/>
                </a:endParaRPr>
              </a:p>
            </p:txBody>
          </p:sp>
          <p:sp>
            <p:nvSpPr>
              <p:cNvPr id="61" name="Freeform 513"/>
              <p:cNvSpPr>
                <a:spLocks/>
              </p:cNvSpPr>
              <p:nvPr/>
            </p:nvSpPr>
            <p:spPr bwMode="auto">
              <a:xfrm>
                <a:off x="2007" y="3202"/>
                <a:ext cx="91" cy="65"/>
              </a:xfrm>
              <a:custGeom>
                <a:avLst/>
                <a:gdLst/>
                <a:ahLst/>
                <a:cxnLst>
                  <a:cxn ang="0">
                    <a:pos x="7" y="137"/>
                  </a:cxn>
                  <a:cxn ang="0">
                    <a:pos x="0" y="141"/>
                  </a:cxn>
                  <a:cxn ang="0">
                    <a:pos x="174" y="3"/>
                  </a:cxn>
                  <a:cxn ang="0">
                    <a:pos x="180" y="0"/>
                  </a:cxn>
                  <a:cxn ang="0">
                    <a:pos x="7" y="137"/>
                  </a:cxn>
                </a:cxnLst>
                <a:rect l="0" t="0" r="r" b="b"/>
                <a:pathLst>
                  <a:path w="180" h="141">
                    <a:moveTo>
                      <a:pt x="7" y="137"/>
                    </a:moveTo>
                    <a:lnTo>
                      <a:pt x="0" y="141"/>
                    </a:lnTo>
                    <a:lnTo>
                      <a:pt x="174" y="3"/>
                    </a:lnTo>
                    <a:lnTo>
                      <a:pt x="180" y="0"/>
                    </a:lnTo>
                    <a:lnTo>
                      <a:pt x="7" y="137"/>
                    </a:lnTo>
                    <a:close/>
                  </a:path>
                </a:pathLst>
              </a:custGeom>
              <a:solidFill>
                <a:srgbClr val="A9A943"/>
              </a:solidFill>
              <a:ln w="9525">
                <a:noFill/>
                <a:round/>
                <a:headEnd/>
                <a:tailEnd/>
              </a:ln>
            </p:spPr>
            <p:txBody>
              <a:bodyPr/>
              <a:lstStyle/>
              <a:p>
                <a:pPr algn="ctr">
                  <a:defRPr/>
                </a:pPr>
                <a:endParaRPr lang="en-US" b="1">
                  <a:latin typeface="+mn-lt"/>
                </a:endParaRPr>
              </a:p>
            </p:txBody>
          </p:sp>
          <p:sp>
            <p:nvSpPr>
              <p:cNvPr id="62" name="Freeform 514"/>
              <p:cNvSpPr>
                <a:spLocks/>
              </p:cNvSpPr>
              <p:nvPr/>
            </p:nvSpPr>
            <p:spPr bwMode="auto">
              <a:xfrm>
                <a:off x="1986" y="3179"/>
                <a:ext cx="93" cy="51"/>
              </a:xfrm>
              <a:custGeom>
                <a:avLst/>
                <a:gdLst/>
                <a:ahLst/>
                <a:cxnLst>
                  <a:cxn ang="0">
                    <a:pos x="8" y="138"/>
                  </a:cxn>
                  <a:cxn ang="0">
                    <a:pos x="0" y="139"/>
                  </a:cxn>
                  <a:cxn ang="0">
                    <a:pos x="174" y="2"/>
                  </a:cxn>
                  <a:cxn ang="0">
                    <a:pos x="182" y="0"/>
                  </a:cxn>
                  <a:cxn ang="0">
                    <a:pos x="8" y="138"/>
                  </a:cxn>
                </a:cxnLst>
                <a:rect l="0" t="0" r="r" b="b"/>
                <a:pathLst>
                  <a:path w="182" h="139">
                    <a:moveTo>
                      <a:pt x="8" y="138"/>
                    </a:moveTo>
                    <a:lnTo>
                      <a:pt x="0" y="139"/>
                    </a:lnTo>
                    <a:lnTo>
                      <a:pt x="174" y="2"/>
                    </a:lnTo>
                    <a:lnTo>
                      <a:pt x="182" y="0"/>
                    </a:lnTo>
                    <a:lnTo>
                      <a:pt x="8" y="138"/>
                    </a:lnTo>
                    <a:close/>
                  </a:path>
                </a:pathLst>
              </a:custGeom>
              <a:solidFill>
                <a:srgbClr val="A9A943"/>
              </a:solidFill>
              <a:ln w="9525">
                <a:noFill/>
                <a:round/>
                <a:headEnd/>
                <a:tailEnd/>
              </a:ln>
            </p:spPr>
            <p:txBody>
              <a:bodyPr/>
              <a:lstStyle/>
              <a:p>
                <a:pPr algn="ctr">
                  <a:defRPr/>
                </a:pPr>
                <a:endParaRPr lang="en-US" b="1">
                  <a:latin typeface="+mn-lt"/>
                </a:endParaRPr>
              </a:p>
            </p:txBody>
          </p:sp>
          <p:sp>
            <p:nvSpPr>
              <p:cNvPr id="63" name="Freeform 515"/>
              <p:cNvSpPr>
                <a:spLocks/>
              </p:cNvSpPr>
              <p:nvPr/>
            </p:nvSpPr>
            <p:spPr bwMode="auto">
              <a:xfrm>
                <a:off x="1986" y="3179"/>
                <a:ext cx="93" cy="51"/>
              </a:xfrm>
              <a:custGeom>
                <a:avLst/>
                <a:gdLst/>
                <a:ahLst/>
                <a:cxnLst>
                  <a:cxn ang="0">
                    <a:pos x="8" y="137"/>
                  </a:cxn>
                  <a:cxn ang="0">
                    <a:pos x="0" y="141"/>
                  </a:cxn>
                  <a:cxn ang="0">
                    <a:pos x="176" y="2"/>
                  </a:cxn>
                  <a:cxn ang="0">
                    <a:pos x="182" y="0"/>
                  </a:cxn>
                  <a:cxn ang="0">
                    <a:pos x="8" y="137"/>
                  </a:cxn>
                </a:cxnLst>
                <a:rect l="0" t="0" r="r" b="b"/>
                <a:pathLst>
                  <a:path w="182" h="141">
                    <a:moveTo>
                      <a:pt x="8" y="137"/>
                    </a:moveTo>
                    <a:lnTo>
                      <a:pt x="0" y="141"/>
                    </a:lnTo>
                    <a:lnTo>
                      <a:pt x="176" y="2"/>
                    </a:lnTo>
                    <a:lnTo>
                      <a:pt x="182" y="0"/>
                    </a:lnTo>
                    <a:lnTo>
                      <a:pt x="8" y="137"/>
                    </a:lnTo>
                    <a:close/>
                  </a:path>
                </a:pathLst>
              </a:custGeom>
              <a:solidFill>
                <a:srgbClr val="AAAA43"/>
              </a:solidFill>
              <a:ln w="9525">
                <a:noFill/>
                <a:round/>
                <a:headEnd/>
                <a:tailEnd/>
              </a:ln>
            </p:spPr>
            <p:txBody>
              <a:bodyPr/>
              <a:lstStyle/>
              <a:p>
                <a:pPr algn="ctr">
                  <a:defRPr/>
                </a:pPr>
                <a:endParaRPr lang="en-US" b="1">
                  <a:latin typeface="+mn-lt"/>
                </a:endParaRPr>
              </a:p>
            </p:txBody>
          </p:sp>
          <p:sp>
            <p:nvSpPr>
              <p:cNvPr id="64" name="Freeform 516"/>
              <p:cNvSpPr>
                <a:spLocks/>
              </p:cNvSpPr>
              <p:nvPr/>
            </p:nvSpPr>
            <p:spPr bwMode="auto">
              <a:xfrm>
                <a:off x="1982" y="3179"/>
                <a:ext cx="93" cy="51"/>
              </a:xfrm>
              <a:custGeom>
                <a:avLst/>
                <a:gdLst/>
                <a:ahLst/>
                <a:cxnLst>
                  <a:cxn ang="0">
                    <a:pos x="8" y="139"/>
                  </a:cxn>
                  <a:cxn ang="0">
                    <a:pos x="0" y="141"/>
                  </a:cxn>
                  <a:cxn ang="0">
                    <a:pos x="176" y="4"/>
                  </a:cxn>
                  <a:cxn ang="0">
                    <a:pos x="184" y="0"/>
                  </a:cxn>
                  <a:cxn ang="0">
                    <a:pos x="8" y="139"/>
                  </a:cxn>
                </a:cxnLst>
                <a:rect l="0" t="0" r="r" b="b"/>
                <a:pathLst>
                  <a:path w="184" h="141">
                    <a:moveTo>
                      <a:pt x="8" y="139"/>
                    </a:moveTo>
                    <a:lnTo>
                      <a:pt x="0" y="141"/>
                    </a:lnTo>
                    <a:lnTo>
                      <a:pt x="176" y="4"/>
                    </a:lnTo>
                    <a:lnTo>
                      <a:pt x="184" y="0"/>
                    </a:lnTo>
                    <a:lnTo>
                      <a:pt x="8" y="139"/>
                    </a:lnTo>
                    <a:close/>
                  </a:path>
                </a:pathLst>
              </a:custGeom>
              <a:solidFill>
                <a:srgbClr val="ABAB44"/>
              </a:solidFill>
              <a:ln w="9525">
                <a:noFill/>
                <a:round/>
                <a:headEnd/>
                <a:tailEnd/>
              </a:ln>
            </p:spPr>
            <p:txBody>
              <a:bodyPr/>
              <a:lstStyle/>
              <a:p>
                <a:pPr algn="ctr">
                  <a:defRPr/>
                </a:pPr>
                <a:endParaRPr lang="en-US" b="1">
                  <a:latin typeface="+mn-lt"/>
                </a:endParaRPr>
              </a:p>
            </p:txBody>
          </p:sp>
          <p:sp>
            <p:nvSpPr>
              <p:cNvPr id="65" name="Freeform 517"/>
              <p:cNvSpPr>
                <a:spLocks/>
              </p:cNvSpPr>
              <p:nvPr/>
            </p:nvSpPr>
            <p:spPr bwMode="auto">
              <a:xfrm>
                <a:off x="1978" y="3179"/>
                <a:ext cx="92" cy="51"/>
              </a:xfrm>
              <a:custGeom>
                <a:avLst/>
                <a:gdLst/>
                <a:ahLst/>
                <a:cxnLst>
                  <a:cxn ang="0">
                    <a:pos x="7" y="137"/>
                  </a:cxn>
                  <a:cxn ang="0">
                    <a:pos x="0" y="141"/>
                  </a:cxn>
                  <a:cxn ang="0">
                    <a:pos x="176" y="2"/>
                  </a:cxn>
                  <a:cxn ang="0">
                    <a:pos x="183" y="0"/>
                  </a:cxn>
                  <a:cxn ang="0">
                    <a:pos x="7" y="137"/>
                  </a:cxn>
                </a:cxnLst>
                <a:rect l="0" t="0" r="r" b="b"/>
                <a:pathLst>
                  <a:path w="183" h="141">
                    <a:moveTo>
                      <a:pt x="7" y="137"/>
                    </a:moveTo>
                    <a:lnTo>
                      <a:pt x="0" y="141"/>
                    </a:lnTo>
                    <a:lnTo>
                      <a:pt x="176" y="2"/>
                    </a:lnTo>
                    <a:lnTo>
                      <a:pt x="183" y="0"/>
                    </a:lnTo>
                    <a:lnTo>
                      <a:pt x="7" y="137"/>
                    </a:lnTo>
                    <a:close/>
                  </a:path>
                </a:pathLst>
              </a:custGeom>
              <a:solidFill>
                <a:srgbClr val="ACAC44"/>
              </a:solidFill>
              <a:ln w="9525">
                <a:noFill/>
                <a:round/>
                <a:headEnd/>
                <a:tailEnd/>
              </a:ln>
            </p:spPr>
            <p:txBody>
              <a:bodyPr/>
              <a:lstStyle/>
              <a:p>
                <a:pPr algn="ctr">
                  <a:defRPr/>
                </a:pPr>
                <a:endParaRPr lang="en-US" b="1">
                  <a:latin typeface="+mn-lt"/>
                </a:endParaRPr>
              </a:p>
            </p:txBody>
          </p:sp>
          <p:sp>
            <p:nvSpPr>
              <p:cNvPr id="66" name="Freeform 518"/>
              <p:cNvSpPr>
                <a:spLocks/>
              </p:cNvSpPr>
              <p:nvPr/>
            </p:nvSpPr>
            <p:spPr bwMode="auto">
              <a:xfrm>
                <a:off x="1974" y="3179"/>
                <a:ext cx="93" cy="51"/>
              </a:xfrm>
              <a:custGeom>
                <a:avLst/>
                <a:gdLst/>
                <a:ahLst/>
                <a:cxnLst>
                  <a:cxn ang="0">
                    <a:pos x="8" y="139"/>
                  </a:cxn>
                  <a:cxn ang="0">
                    <a:pos x="0" y="141"/>
                  </a:cxn>
                  <a:cxn ang="0">
                    <a:pos x="177" y="1"/>
                  </a:cxn>
                  <a:cxn ang="0">
                    <a:pos x="184" y="0"/>
                  </a:cxn>
                  <a:cxn ang="0">
                    <a:pos x="8" y="139"/>
                  </a:cxn>
                </a:cxnLst>
                <a:rect l="0" t="0" r="r" b="b"/>
                <a:pathLst>
                  <a:path w="184" h="141">
                    <a:moveTo>
                      <a:pt x="8" y="139"/>
                    </a:moveTo>
                    <a:lnTo>
                      <a:pt x="0" y="141"/>
                    </a:lnTo>
                    <a:lnTo>
                      <a:pt x="177" y="1"/>
                    </a:lnTo>
                    <a:lnTo>
                      <a:pt x="184" y="0"/>
                    </a:lnTo>
                    <a:lnTo>
                      <a:pt x="8" y="139"/>
                    </a:lnTo>
                    <a:close/>
                  </a:path>
                </a:pathLst>
              </a:custGeom>
              <a:solidFill>
                <a:srgbClr val="ADAD45"/>
              </a:solidFill>
              <a:ln w="9525">
                <a:noFill/>
                <a:round/>
                <a:headEnd/>
                <a:tailEnd/>
              </a:ln>
            </p:spPr>
            <p:txBody>
              <a:bodyPr/>
              <a:lstStyle/>
              <a:p>
                <a:pPr algn="ctr">
                  <a:defRPr/>
                </a:pPr>
                <a:endParaRPr lang="en-US" b="1">
                  <a:latin typeface="+mn-lt"/>
                </a:endParaRPr>
              </a:p>
            </p:txBody>
          </p:sp>
          <p:sp>
            <p:nvSpPr>
              <p:cNvPr id="67" name="Freeform 519"/>
              <p:cNvSpPr>
                <a:spLocks/>
              </p:cNvSpPr>
              <p:nvPr/>
            </p:nvSpPr>
            <p:spPr bwMode="auto">
              <a:xfrm>
                <a:off x="1949" y="3179"/>
                <a:ext cx="110" cy="92"/>
              </a:xfrm>
              <a:custGeom>
                <a:avLst/>
                <a:gdLst/>
                <a:ahLst/>
                <a:cxnLst>
                  <a:cxn ang="0">
                    <a:pos x="43" y="140"/>
                  </a:cxn>
                  <a:cxn ang="0">
                    <a:pos x="0" y="160"/>
                  </a:cxn>
                  <a:cxn ang="0">
                    <a:pos x="180" y="21"/>
                  </a:cxn>
                  <a:cxn ang="0">
                    <a:pos x="220" y="0"/>
                  </a:cxn>
                  <a:cxn ang="0">
                    <a:pos x="43" y="140"/>
                  </a:cxn>
                </a:cxnLst>
                <a:rect l="0" t="0" r="r" b="b"/>
                <a:pathLst>
                  <a:path w="220" h="160">
                    <a:moveTo>
                      <a:pt x="43" y="140"/>
                    </a:moveTo>
                    <a:lnTo>
                      <a:pt x="0" y="160"/>
                    </a:lnTo>
                    <a:lnTo>
                      <a:pt x="180" y="21"/>
                    </a:lnTo>
                    <a:lnTo>
                      <a:pt x="220" y="0"/>
                    </a:lnTo>
                    <a:lnTo>
                      <a:pt x="43" y="140"/>
                    </a:lnTo>
                    <a:close/>
                  </a:path>
                </a:pathLst>
              </a:custGeom>
              <a:solidFill>
                <a:srgbClr val="AFAF46"/>
              </a:solidFill>
              <a:ln w="9525">
                <a:noFill/>
                <a:round/>
                <a:headEnd/>
                <a:tailEnd/>
              </a:ln>
            </p:spPr>
            <p:txBody>
              <a:bodyPr/>
              <a:lstStyle/>
              <a:p>
                <a:pPr algn="ctr">
                  <a:defRPr/>
                </a:pPr>
                <a:endParaRPr lang="en-US" b="1">
                  <a:latin typeface="+mn-lt"/>
                </a:endParaRPr>
              </a:p>
            </p:txBody>
          </p:sp>
          <p:sp>
            <p:nvSpPr>
              <p:cNvPr id="68" name="Freeform 520"/>
              <p:cNvSpPr>
                <a:spLocks/>
              </p:cNvSpPr>
              <p:nvPr/>
            </p:nvSpPr>
            <p:spPr bwMode="auto">
              <a:xfrm>
                <a:off x="1969" y="3179"/>
                <a:ext cx="93" cy="51"/>
              </a:xfrm>
              <a:custGeom>
                <a:avLst/>
                <a:gdLst/>
                <a:ahLst/>
                <a:cxnLst>
                  <a:cxn ang="0">
                    <a:pos x="11" y="140"/>
                  </a:cxn>
                  <a:cxn ang="0">
                    <a:pos x="0" y="145"/>
                  </a:cxn>
                  <a:cxn ang="0">
                    <a:pos x="178" y="6"/>
                  </a:cxn>
                  <a:cxn ang="0">
                    <a:pos x="188" y="0"/>
                  </a:cxn>
                  <a:cxn ang="0">
                    <a:pos x="11" y="140"/>
                  </a:cxn>
                </a:cxnLst>
                <a:rect l="0" t="0" r="r" b="b"/>
                <a:pathLst>
                  <a:path w="188" h="145">
                    <a:moveTo>
                      <a:pt x="11" y="140"/>
                    </a:moveTo>
                    <a:lnTo>
                      <a:pt x="0" y="145"/>
                    </a:lnTo>
                    <a:lnTo>
                      <a:pt x="178" y="6"/>
                    </a:lnTo>
                    <a:lnTo>
                      <a:pt x="188" y="0"/>
                    </a:lnTo>
                    <a:lnTo>
                      <a:pt x="11" y="140"/>
                    </a:lnTo>
                    <a:close/>
                  </a:path>
                </a:pathLst>
              </a:custGeom>
              <a:solidFill>
                <a:srgbClr val="AFAF46"/>
              </a:solidFill>
              <a:ln w="9525">
                <a:noFill/>
                <a:round/>
                <a:headEnd/>
                <a:tailEnd/>
              </a:ln>
            </p:spPr>
            <p:txBody>
              <a:bodyPr/>
              <a:lstStyle/>
              <a:p>
                <a:pPr algn="ctr">
                  <a:defRPr/>
                </a:pPr>
                <a:endParaRPr lang="en-US" b="1">
                  <a:latin typeface="+mn-lt"/>
                </a:endParaRPr>
              </a:p>
            </p:txBody>
          </p:sp>
          <p:sp>
            <p:nvSpPr>
              <p:cNvPr id="69" name="Freeform 521"/>
              <p:cNvSpPr>
                <a:spLocks/>
              </p:cNvSpPr>
              <p:nvPr/>
            </p:nvSpPr>
            <p:spPr bwMode="auto">
              <a:xfrm>
                <a:off x="1961" y="3179"/>
                <a:ext cx="93" cy="51"/>
              </a:xfrm>
              <a:custGeom>
                <a:avLst/>
                <a:gdLst/>
                <a:ahLst/>
                <a:cxnLst>
                  <a:cxn ang="0">
                    <a:pos x="11" y="139"/>
                  </a:cxn>
                  <a:cxn ang="0">
                    <a:pos x="0" y="145"/>
                  </a:cxn>
                  <a:cxn ang="0">
                    <a:pos x="179" y="6"/>
                  </a:cxn>
                  <a:cxn ang="0">
                    <a:pos x="189" y="0"/>
                  </a:cxn>
                  <a:cxn ang="0">
                    <a:pos x="11" y="139"/>
                  </a:cxn>
                </a:cxnLst>
                <a:rect l="0" t="0" r="r" b="b"/>
                <a:pathLst>
                  <a:path w="189" h="145">
                    <a:moveTo>
                      <a:pt x="11" y="139"/>
                    </a:moveTo>
                    <a:lnTo>
                      <a:pt x="0" y="145"/>
                    </a:lnTo>
                    <a:lnTo>
                      <a:pt x="179" y="6"/>
                    </a:lnTo>
                    <a:lnTo>
                      <a:pt x="189" y="0"/>
                    </a:lnTo>
                    <a:lnTo>
                      <a:pt x="11" y="139"/>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70" name="Freeform 522"/>
              <p:cNvSpPr>
                <a:spLocks/>
              </p:cNvSpPr>
              <p:nvPr/>
            </p:nvSpPr>
            <p:spPr bwMode="auto">
              <a:xfrm>
                <a:off x="1958" y="3179"/>
                <a:ext cx="95" cy="51"/>
              </a:xfrm>
              <a:custGeom>
                <a:avLst/>
                <a:gdLst/>
                <a:ahLst/>
                <a:cxnLst>
                  <a:cxn ang="0">
                    <a:pos x="11" y="139"/>
                  </a:cxn>
                  <a:cxn ang="0">
                    <a:pos x="0" y="144"/>
                  </a:cxn>
                  <a:cxn ang="0">
                    <a:pos x="180" y="3"/>
                  </a:cxn>
                  <a:cxn ang="0">
                    <a:pos x="190" y="0"/>
                  </a:cxn>
                  <a:cxn ang="0">
                    <a:pos x="11" y="139"/>
                  </a:cxn>
                </a:cxnLst>
                <a:rect l="0" t="0" r="r" b="b"/>
                <a:pathLst>
                  <a:path w="190" h="144">
                    <a:moveTo>
                      <a:pt x="11" y="139"/>
                    </a:moveTo>
                    <a:lnTo>
                      <a:pt x="0" y="144"/>
                    </a:lnTo>
                    <a:lnTo>
                      <a:pt x="180" y="3"/>
                    </a:lnTo>
                    <a:lnTo>
                      <a:pt x="190" y="0"/>
                    </a:lnTo>
                    <a:lnTo>
                      <a:pt x="11" y="139"/>
                    </a:lnTo>
                    <a:close/>
                  </a:path>
                </a:pathLst>
              </a:custGeom>
              <a:solidFill>
                <a:srgbClr val="B2B247"/>
              </a:solidFill>
              <a:ln w="9525">
                <a:noFill/>
                <a:round/>
                <a:headEnd/>
                <a:tailEnd/>
              </a:ln>
            </p:spPr>
            <p:txBody>
              <a:bodyPr/>
              <a:lstStyle/>
              <a:p>
                <a:pPr algn="ctr">
                  <a:defRPr/>
                </a:pPr>
                <a:endParaRPr lang="en-US" b="1">
                  <a:latin typeface="+mn-lt"/>
                </a:endParaRPr>
              </a:p>
            </p:txBody>
          </p:sp>
          <p:sp>
            <p:nvSpPr>
              <p:cNvPr id="71" name="Freeform 523"/>
              <p:cNvSpPr>
                <a:spLocks/>
              </p:cNvSpPr>
              <p:nvPr/>
            </p:nvSpPr>
            <p:spPr bwMode="auto">
              <a:xfrm>
                <a:off x="1949" y="3179"/>
                <a:ext cx="93" cy="51"/>
              </a:xfrm>
              <a:custGeom>
                <a:avLst/>
                <a:gdLst/>
                <a:ahLst/>
                <a:cxnLst>
                  <a:cxn ang="0">
                    <a:pos x="10" y="141"/>
                  </a:cxn>
                  <a:cxn ang="0">
                    <a:pos x="0" y="145"/>
                  </a:cxn>
                  <a:cxn ang="0">
                    <a:pos x="180" y="6"/>
                  </a:cxn>
                  <a:cxn ang="0">
                    <a:pos x="190" y="0"/>
                  </a:cxn>
                  <a:cxn ang="0">
                    <a:pos x="10" y="141"/>
                  </a:cxn>
                </a:cxnLst>
                <a:rect l="0" t="0" r="r" b="b"/>
                <a:pathLst>
                  <a:path w="190" h="145">
                    <a:moveTo>
                      <a:pt x="10" y="141"/>
                    </a:moveTo>
                    <a:lnTo>
                      <a:pt x="0" y="145"/>
                    </a:lnTo>
                    <a:lnTo>
                      <a:pt x="180" y="6"/>
                    </a:lnTo>
                    <a:lnTo>
                      <a:pt x="190" y="0"/>
                    </a:lnTo>
                    <a:lnTo>
                      <a:pt x="10" y="141"/>
                    </a:lnTo>
                    <a:close/>
                  </a:path>
                </a:pathLst>
              </a:custGeom>
              <a:solidFill>
                <a:srgbClr val="B3B347"/>
              </a:solidFill>
              <a:ln w="9525">
                <a:noFill/>
                <a:round/>
                <a:headEnd/>
                <a:tailEnd/>
              </a:ln>
            </p:spPr>
            <p:txBody>
              <a:bodyPr/>
              <a:lstStyle/>
              <a:p>
                <a:pPr algn="ctr">
                  <a:defRPr/>
                </a:pPr>
                <a:endParaRPr lang="en-US" b="1">
                  <a:latin typeface="+mn-lt"/>
                </a:endParaRPr>
              </a:p>
            </p:txBody>
          </p:sp>
          <p:sp>
            <p:nvSpPr>
              <p:cNvPr id="72" name="Freeform 524"/>
              <p:cNvSpPr>
                <a:spLocks/>
              </p:cNvSpPr>
              <p:nvPr/>
            </p:nvSpPr>
            <p:spPr bwMode="auto">
              <a:xfrm>
                <a:off x="1931" y="3182"/>
                <a:ext cx="112" cy="100"/>
              </a:xfrm>
              <a:custGeom>
                <a:avLst/>
                <a:gdLst/>
                <a:ahLst/>
                <a:cxnLst>
                  <a:cxn ang="0">
                    <a:pos x="42" y="139"/>
                  </a:cxn>
                  <a:cxn ang="0">
                    <a:pos x="0" y="165"/>
                  </a:cxn>
                  <a:cxn ang="0">
                    <a:pos x="185" y="22"/>
                  </a:cxn>
                  <a:cxn ang="0">
                    <a:pos x="222" y="0"/>
                  </a:cxn>
                  <a:cxn ang="0">
                    <a:pos x="42" y="139"/>
                  </a:cxn>
                </a:cxnLst>
                <a:rect l="0" t="0" r="r" b="b"/>
                <a:pathLst>
                  <a:path w="222" h="165">
                    <a:moveTo>
                      <a:pt x="42" y="139"/>
                    </a:moveTo>
                    <a:lnTo>
                      <a:pt x="0" y="165"/>
                    </a:lnTo>
                    <a:lnTo>
                      <a:pt x="185" y="22"/>
                    </a:lnTo>
                    <a:lnTo>
                      <a:pt x="222" y="0"/>
                    </a:lnTo>
                    <a:lnTo>
                      <a:pt x="42" y="139"/>
                    </a:lnTo>
                    <a:close/>
                  </a:path>
                </a:pathLst>
              </a:custGeom>
              <a:solidFill>
                <a:srgbClr val="B5B548"/>
              </a:solidFill>
              <a:ln w="9525">
                <a:noFill/>
                <a:round/>
                <a:headEnd/>
                <a:tailEnd/>
              </a:ln>
            </p:spPr>
            <p:txBody>
              <a:bodyPr/>
              <a:lstStyle/>
              <a:p>
                <a:pPr algn="ctr">
                  <a:defRPr/>
                </a:pPr>
                <a:endParaRPr lang="en-US" b="1">
                  <a:latin typeface="+mn-lt"/>
                </a:endParaRPr>
              </a:p>
            </p:txBody>
          </p:sp>
          <p:sp>
            <p:nvSpPr>
              <p:cNvPr id="73" name="Freeform 525"/>
              <p:cNvSpPr>
                <a:spLocks/>
              </p:cNvSpPr>
              <p:nvPr/>
            </p:nvSpPr>
            <p:spPr bwMode="auto">
              <a:xfrm>
                <a:off x="1942" y="3182"/>
                <a:ext cx="101" cy="100"/>
              </a:xfrm>
              <a:custGeom>
                <a:avLst/>
                <a:gdLst/>
                <a:ahLst/>
                <a:cxnLst>
                  <a:cxn ang="0">
                    <a:pos x="22" y="139"/>
                  </a:cxn>
                  <a:cxn ang="0">
                    <a:pos x="0" y="152"/>
                  </a:cxn>
                  <a:cxn ang="0">
                    <a:pos x="184" y="11"/>
                  </a:cxn>
                  <a:cxn ang="0">
                    <a:pos x="202" y="0"/>
                  </a:cxn>
                  <a:cxn ang="0">
                    <a:pos x="22" y="139"/>
                  </a:cxn>
                </a:cxnLst>
                <a:rect l="0" t="0" r="r" b="b"/>
                <a:pathLst>
                  <a:path w="202" h="152">
                    <a:moveTo>
                      <a:pt x="22" y="139"/>
                    </a:moveTo>
                    <a:lnTo>
                      <a:pt x="0" y="152"/>
                    </a:lnTo>
                    <a:lnTo>
                      <a:pt x="184" y="11"/>
                    </a:lnTo>
                    <a:lnTo>
                      <a:pt x="202" y="0"/>
                    </a:lnTo>
                    <a:lnTo>
                      <a:pt x="22" y="139"/>
                    </a:lnTo>
                    <a:close/>
                  </a:path>
                </a:pathLst>
              </a:custGeom>
              <a:solidFill>
                <a:srgbClr val="B5B548"/>
              </a:solidFill>
              <a:ln w="9525">
                <a:noFill/>
                <a:round/>
                <a:headEnd/>
                <a:tailEnd/>
              </a:ln>
            </p:spPr>
            <p:txBody>
              <a:bodyPr/>
              <a:lstStyle/>
              <a:p>
                <a:pPr algn="ctr">
                  <a:defRPr/>
                </a:pPr>
                <a:endParaRPr lang="en-US" b="1">
                  <a:latin typeface="+mn-lt"/>
                </a:endParaRPr>
              </a:p>
            </p:txBody>
          </p:sp>
          <p:sp>
            <p:nvSpPr>
              <p:cNvPr id="74" name="Freeform 526"/>
              <p:cNvSpPr>
                <a:spLocks/>
              </p:cNvSpPr>
              <p:nvPr/>
            </p:nvSpPr>
            <p:spPr bwMode="auto">
              <a:xfrm>
                <a:off x="1931" y="3187"/>
                <a:ext cx="102" cy="95"/>
              </a:xfrm>
              <a:custGeom>
                <a:avLst/>
                <a:gdLst/>
                <a:ahLst/>
                <a:cxnLst>
                  <a:cxn ang="0">
                    <a:pos x="20" y="141"/>
                  </a:cxn>
                  <a:cxn ang="0">
                    <a:pos x="0" y="154"/>
                  </a:cxn>
                  <a:cxn ang="0">
                    <a:pos x="185" y="11"/>
                  </a:cxn>
                  <a:cxn ang="0">
                    <a:pos x="204" y="0"/>
                  </a:cxn>
                  <a:cxn ang="0">
                    <a:pos x="20" y="141"/>
                  </a:cxn>
                </a:cxnLst>
                <a:rect l="0" t="0" r="r" b="b"/>
                <a:pathLst>
                  <a:path w="204" h="154">
                    <a:moveTo>
                      <a:pt x="20" y="141"/>
                    </a:moveTo>
                    <a:lnTo>
                      <a:pt x="0" y="154"/>
                    </a:lnTo>
                    <a:lnTo>
                      <a:pt x="185" y="11"/>
                    </a:lnTo>
                    <a:lnTo>
                      <a:pt x="204" y="0"/>
                    </a:lnTo>
                    <a:lnTo>
                      <a:pt x="20" y="141"/>
                    </a:lnTo>
                    <a:close/>
                  </a:path>
                </a:pathLst>
              </a:custGeom>
              <a:solidFill>
                <a:srgbClr val="B7B749"/>
              </a:solidFill>
              <a:ln w="9525">
                <a:noFill/>
                <a:round/>
                <a:headEnd/>
                <a:tailEnd/>
              </a:ln>
            </p:spPr>
            <p:txBody>
              <a:bodyPr/>
              <a:lstStyle/>
              <a:p>
                <a:pPr algn="ctr">
                  <a:defRPr/>
                </a:pPr>
                <a:endParaRPr lang="en-US" b="1">
                  <a:latin typeface="+mn-lt"/>
                </a:endParaRPr>
              </a:p>
            </p:txBody>
          </p:sp>
          <p:sp>
            <p:nvSpPr>
              <p:cNvPr id="75" name="Freeform 527"/>
              <p:cNvSpPr>
                <a:spLocks/>
              </p:cNvSpPr>
              <p:nvPr/>
            </p:nvSpPr>
            <p:spPr bwMode="auto">
              <a:xfrm>
                <a:off x="1912" y="3193"/>
                <a:ext cx="112" cy="90"/>
              </a:xfrm>
              <a:custGeom>
                <a:avLst/>
                <a:gdLst/>
                <a:ahLst/>
                <a:cxnLst>
                  <a:cxn ang="0">
                    <a:pos x="39" y="143"/>
                  </a:cxn>
                  <a:cxn ang="0">
                    <a:pos x="0" y="171"/>
                  </a:cxn>
                  <a:cxn ang="0">
                    <a:pos x="189" y="26"/>
                  </a:cxn>
                  <a:cxn ang="0">
                    <a:pos x="224" y="0"/>
                  </a:cxn>
                  <a:cxn ang="0">
                    <a:pos x="39" y="143"/>
                  </a:cxn>
                </a:cxnLst>
                <a:rect l="0" t="0" r="r" b="b"/>
                <a:pathLst>
                  <a:path w="224" h="171">
                    <a:moveTo>
                      <a:pt x="39" y="143"/>
                    </a:moveTo>
                    <a:lnTo>
                      <a:pt x="0" y="171"/>
                    </a:lnTo>
                    <a:lnTo>
                      <a:pt x="189" y="26"/>
                    </a:lnTo>
                    <a:lnTo>
                      <a:pt x="224" y="0"/>
                    </a:lnTo>
                    <a:lnTo>
                      <a:pt x="39" y="143"/>
                    </a:lnTo>
                    <a:close/>
                  </a:path>
                </a:pathLst>
              </a:custGeom>
              <a:solidFill>
                <a:srgbClr val="BABA4A"/>
              </a:solidFill>
              <a:ln w="9525">
                <a:noFill/>
                <a:round/>
                <a:headEnd/>
                <a:tailEnd/>
              </a:ln>
            </p:spPr>
            <p:txBody>
              <a:bodyPr/>
              <a:lstStyle/>
              <a:p>
                <a:pPr algn="ctr">
                  <a:defRPr/>
                </a:pPr>
                <a:endParaRPr lang="en-US" b="1">
                  <a:latin typeface="+mn-lt"/>
                </a:endParaRPr>
              </a:p>
            </p:txBody>
          </p:sp>
          <p:sp>
            <p:nvSpPr>
              <p:cNvPr id="76" name="Freeform 528"/>
              <p:cNvSpPr>
                <a:spLocks/>
              </p:cNvSpPr>
              <p:nvPr/>
            </p:nvSpPr>
            <p:spPr bwMode="auto">
              <a:xfrm>
                <a:off x="2294" y="3489"/>
                <a:ext cx="68" cy="103"/>
              </a:xfrm>
              <a:custGeom>
                <a:avLst/>
                <a:gdLst/>
                <a:ahLst/>
                <a:cxnLst>
                  <a:cxn ang="0">
                    <a:pos x="0" y="220"/>
                  </a:cxn>
                  <a:cxn ang="0">
                    <a:pos x="11" y="200"/>
                  </a:cxn>
                  <a:cxn ang="0">
                    <a:pos x="126" y="0"/>
                  </a:cxn>
                  <a:cxn ang="0">
                    <a:pos x="117" y="18"/>
                  </a:cxn>
                  <a:cxn ang="0">
                    <a:pos x="0" y="220"/>
                  </a:cxn>
                </a:cxnLst>
                <a:rect l="0" t="0" r="r" b="b"/>
                <a:pathLst>
                  <a:path w="126" h="220">
                    <a:moveTo>
                      <a:pt x="0" y="220"/>
                    </a:moveTo>
                    <a:lnTo>
                      <a:pt x="11" y="200"/>
                    </a:lnTo>
                    <a:lnTo>
                      <a:pt x="126" y="0"/>
                    </a:lnTo>
                    <a:lnTo>
                      <a:pt x="117" y="18"/>
                    </a:lnTo>
                    <a:lnTo>
                      <a:pt x="0" y="220"/>
                    </a:lnTo>
                    <a:close/>
                  </a:path>
                </a:pathLst>
              </a:custGeom>
              <a:solidFill>
                <a:srgbClr val="D3D354"/>
              </a:solidFill>
              <a:ln w="9525">
                <a:noFill/>
                <a:round/>
                <a:headEnd/>
                <a:tailEnd/>
              </a:ln>
            </p:spPr>
            <p:txBody>
              <a:bodyPr/>
              <a:lstStyle/>
              <a:p>
                <a:pPr algn="ctr">
                  <a:defRPr/>
                </a:pPr>
                <a:endParaRPr lang="en-US" b="1">
                  <a:latin typeface="+mn-lt"/>
                </a:endParaRPr>
              </a:p>
            </p:txBody>
          </p:sp>
          <p:sp>
            <p:nvSpPr>
              <p:cNvPr id="77" name="Freeform 529"/>
              <p:cNvSpPr>
                <a:spLocks/>
              </p:cNvSpPr>
              <p:nvPr/>
            </p:nvSpPr>
            <p:spPr bwMode="auto">
              <a:xfrm>
                <a:off x="2300" y="3481"/>
                <a:ext cx="61" cy="105"/>
              </a:xfrm>
              <a:custGeom>
                <a:avLst/>
                <a:gdLst/>
                <a:ahLst/>
                <a:cxnLst>
                  <a:cxn ang="0">
                    <a:pos x="0" y="221"/>
                  </a:cxn>
                  <a:cxn ang="0">
                    <a:pos x="9" y="199"/>
                  </a:cxn>
                  <a:cxn ang="0">
                    <a:pos x="125" y="0"/>
                  </a:cxn>
                  <a:cxn ang="0">
                    <a:pos x="115" y="21"/>
                  </a:cxn>
                  <a:cxn ang="0">
                    <a:pos x="0" y="221"/>
                  </a:cxn>
                </a:cxnLst>
                <a:rect l="0" t="0" r="r" b="b"/>
                <a:pathLst>
                  <a:path w="125" h="221">
                    <a:moveTo>
                      <a:pt x="0" y="221"/>
                    </a:moveTo>
                    <a:lnTo>
                      <a:pt x="9" y="199"/>
                    </a:lnTo>
                    <a:lnTo>
                      <a:pt x="125" y="0"/>
                    </a:lnTo>
                    <a:lnTo>
                      <a:pt x="115" y="21"/>
                    </a:lnTo>
                    <a:lnTo>
                      <a:pt x="0" y="221"/>
                    </a:lnTo>
                    <a:close/>
                  </a:path>
                </a:pathLst>
              </a:custGeom>
              <a:solidFill>
                <a:srgbClr val="D6D655"/>
              </a:solidFill>
              <a:ln w="9525">
                <a:noFill/>
                <a:round/>
                <a:headEnd/>
                <a:tailEnd/>
              </a:ln>
            </p:spPr>
            <p:txBody>
              <a:bodyPr/>
              <a:lstStyle/>
              <a:p>
                <a:pPr algn="ctr">
                  <a:defRPr/>
                </a:pPr>
                <a:endParaRPr lang="en-US" b="1">
                  <a:latin typeface="+mn-lt"/>
                </a:endParaRPr>
              </a:p>
            </p:txBody>
          </p:sp>
          <p:sp>
            <p:nvSpPr>
              <p:cNvPr id="78" name="Freeform 530"/>
              <p:cNvSpPr>
                <a:spLocks/>
              </p:cNvSpPr>
              <p:nvPr/>
            </p:nvSpPr>
            <p:spPr bwMode="auto">
              <a:xfrm>
                <a:off x="2304" y="3458"/>
                <a:ext cx="63" cy="110"/>
              </a:xfrm>
              <a:custGeom>
                <a:avLst/>
                <a:gdLst/>
                <a:ahLst/>
                <a:cxnLst>
                  <a:cxn ang="0">
                    <a:pos x="0" y="219"/>
                  </a:cxn>
                  <a:cxn ang="0">
                    <a:pos x="9" y="196"/>
                  </a:cxn>
                  <a:cxn ang="0">
                    <a:pos x="125" y="0"/>
                  </a:cxn>
                  <a:cxn ang="0">
                    <a:pos x="116" y="20"/>
                  </a:cxn>
                  <a:cxn ang="0">
                    <a:pos x="0" y="219"/>
                  </a:cxn>
                </a:cxnLst>
                <a:rect l="0" t="0" r="r" b="b"/>
                <a:pathLst>
                  <a:path w="125" h="219">
                    <a:moveTo>
                      <a:pt x="0" y="219"/>
                    </a:moveTo>
                    <a:lnTo>
                      <a:pt x="9" y="196"/>
                    </a:lnTo>
                    <a:lnTo>
                      <a:pt x="125" y="0"/>
                    </a:lnTo>
                    <a:lnTo>
                      <a:pt x="116" y="20"/>
                    </a:lnTo>
                    <a:lnTo>
                      <a:pt x="0" y="219"/>
                    </a:lnTo>
                    <a:close/>
                  </a:path>
                </a:pathLst>
              </a:custGeom>
              <a:solidFill>
                <a:srgbClr val="D8D856"/>
              </a:solidFill>
              <a:ln w="9525">
                <a:noFill/>
                <a:round/>
                <a:headEnd/>
                <a:tailEnd/>
              </a:ln>
            </p:spPr>
            <p:txBody>
              <a:bodyPr/>
              <a:lstStyle/>
              <a:p>
                <a:pPr algn="ctr">
                  <a:defRPr/>
                </a:pPr>
                <a:endParaRPr lang="en-US" b="1">
                  <a:latin typeface="+mn-lt"/>
                </a:endParaRPr>
              </a:p>
            </p:txBody>
          </p:sp>
          <p:sp>
            <p:nvSpPr>
              <p:cNvPr id="79" name="Freeform 531"/>
              <p:cNvSpPr>
                <a:spLocks/>
              </p:cNvSpPr>
              <p:nvPr/>
            </p:nvSpPr>
            <p:spPr bwMode="auto">
              <a:xfrm>
                <a:off x="2307" y="3448"/>
                <a:ext cx="61" cy="109"/>
              </a:xfrm>
              <a:custGeom>
                <a:avLst/>
                <a:gdLst/>
                <a:ahLst/>
                <a:cxnLst>
                  <a:cxn ang="0">
                    <a:pos x="0" y="217"/>
                  </a:cxn>
                  <a:cxn ang="0">
                    <a:pos x="8" y="193"/>
                  </a:cxn>
                  <a:cxn ang="0">
                    <a:pos x="122" y="0"/>
                  </a:cxn>
                  <a:cxn ang="0">
                    <a:pos x="116" y="21"/>
                  </a:cxn>
                  <a:cxn ang="0">
                    <a:pos x="0" y="217"/>
                  </a:cxn>
                </a:cxnLst>
                <a:rect l="0" t="0" r="r" b="b"/>
                <a:pathLst>
                  <a:path w="122" h="217">
                    <a:moveTo>
                      <a:pt x="0" y="217"/>
                    </a:moveTo>
                    <a:lnTo>
                      <a:pt x="8" y="193"/>
                    </a:lnTo>
                    <a:lnTo>
                      <a:pt x="122" y="0"/>
                    </a:lnTo>
                    <a:lnTo>
                      <a:pt x="116" y="21"/>
                    </a:lnTo>
                    <a:lnTo>
                      <a:pt x="0" y="217"/>
                    </a:lnTo>
                    <a:close/>
                  </a:path>
                </a:pathLst>
              </a:custGeom>
              <a:solidFill>
                <a:srgbClr val="D9D957"/>
              </a:solidFill>
              <a:ln w="9525">
                <a:noFill/>
                <a:round/>
                <a:headEnd/>
                <a:tailEnd/>
              </a:ln>
            </p:spPr>
            <p:txBody>
              <a:bodyPr/>
              <a:lstStyle/>
              <a:p>
                <a:pPr algn="ctr">
                  <a:defRPr/>
                </a:pPr>
                <a:endParaRPr lang="en-US" b="1">
                  <a:latin typeface="+mn-lt"/>
                </a:endParaRPr>
              </a:p>
            </p:txBody>
          </p:sp>
          <p:sp>
            <p:nvSpPr>
              <p:cNvPr id="80" name="Freeform 532"/>
              <p:cNvSpPr>
                <a:spLocks/>
              </p:cNvSpPr>
              <p:nvPr/>
            </p:nvSpPr>
            <p:spPr bwMode="auto">
              <a:xfrm>
                <a:off x="2307" y="3453"/>
                <a:ext cx="56" cy="104"/>
              </a:xfrm>
              <a:custGeom>
                <a:avLst/>
                <a:gdLst/>
                <a:ahLst/>
                <a:cxnLst>
                  <a:cxn ang="0">
                    <a:pos x="0" y="207"/>
                  </a:cxn>
                  <a:cxn ang="0">
                    <a:pos x="5" y="196"/>
                  </a:cxn>
                  <a:cxn ang="0">
                    <a:pos x="119" y="0"/>
                  </a:cxn>
                  <a:cxn ang="0">
                    <a:pos x="116" y="11"/>
                  </a:cxn>
                  <a:cxn ang="0">
                    <a:pos x="0" y="207"/>
                  </a:cxn>
                </a:cxnLst>
                <a:rect l="0" t="0" r="r" b="b"/>
                <a:pathLst>
                  <a:path w="119" h="207">
                    <a:moveTo>
                      <a:pt x="0" y="207"/>
                    </a:moveTo>
                    <a:lnTo>
                      <a:pt x="5" y="196"/>
                    </a:lnTo>
                    <a:lnTo>
                      <a:pt x="119" y="0"/>
                    </a:lnTo>
                    <a:lnTo>
                      <a:pt x="116" y="11"/>
                    </a:lnTo>
                    <a:lnTo>
                      <a:pt x="0" y="207"/>
                    </a:lnTo>
                    <a:close/>
                  </a:path>
                </a:pathLst>
              </a:custGeom>
              <a:solidFill>
                <a:srgbClr val="D9D957"/>
              </a:solidFill>
              <a:ln w="9525">
                <a:noFill/>
                <a:round/>
                <a:headEnd/>
                <a:tailEnd/>
              </a:ln>
            </p:spPr>
            <p:txBody>
              <a:bodyPr/>
              <a:lstStyle/>
              <a:p>
                <a:pPr algn="ctr">
                  <a:defRPr/>
                </a:pPr>
                <a:endParaRPr lang="en-US" b="1">
                  <a:latin typeface="+mn-lt"/>
                </a:endParaRPr>
              </a:p>
            </p:txBody>
          </p:sp>
          <p:sp>
            <p:nvSpPr>
              <p:cNvPr id="81" name="Freeform 533"/>
              <p:cNvSpPr>
                <a:spLocks/>
              </p:cNvSpPr>
              <p:nvPr/>
            </p:nvSpPr>
            <p:spPr bwMode="auto">
              <a:xfrm>
                <a:off x="2310" y="3448"/>
                <a:ext cx="56" cy="103"/>
              </a:xfrm>
              <a:custGeom>
                <a:avLst/>
                <a:gdLst/>
                <a:ahLst/>
                <a:cxnLst>
                  <a:cxn ang="0">
                    <a:pos x="0" y="206"/>
                  </a:cxn>
                  <a:cxn ang="0">
                    <a:pos x="3" y="193"/>
                  </a:cxn>
                  <a:cxn ang="0">
                    <a:pos x="117" y="0"/>
                  </a:cxn>
                  <a:cxn ang="0">
                    <a:pos x="114" y="10"/>
                  </a:cxn>
                  <a:cxn ang="0">
                    <a:pos x="0" y="206"/>
                  </a:cxn>
                </a:cxnLst>
                <a:rect l="0" t="0" r="r" b="b"/>
                <a:pathLst>
                  <a:path w="117" h="206">
                    <a:moveTo>
                      <a:pt x="0" y="206"/>
                    </a:moveTo>
                    <a:lnTo>
                      <a:pt x="3" y="193"/>
                    </a:lnTo>
                    <a:lnTo>
                      <a:pt x="117" y="0"/>
                    </a:lnTo>
                    <a:lnTo>
                      <a:pt x="114" y="10"/>
                    </a:lnTo>
                    <a:lnTo>
                      <a:pt x="0" y="206"/>
                    </a:lnTo>
                    <a:close/>
                  </a:path>
                </a:pathLst>
              </a:custGeom>
              <a:solidFill>
                <a:srgbClr val="DADA57"/>
              </a:solidFill>
              <a:ln w="9525">
                <a:noFill/>
                <a:round/>
                <a:headEnd/>
                <a:tailEnd/>
              </a:ln>
            </p:spPr>
            <p:txBody>
              <a:bodyPr/>
              <a:lstStyle/>
              <a:p>
                <a:pPr algn="ctr">
                  <a:defRPr/>
                </a:pPr>
                <a:endParaRPr lang="en-US" b="1">
                  <a:latin typeface="+mn-lt"/>
                </a:endParaRPr>
              </a:p>
            </p:txBody>
          </p:sp>
          <p:sp>
            <p:nvSpPr>
              <p:cNvPr id="82" name="Freeform 534"/>
              <p:cNvSpPr>
                <a:spLocks/>
              </p:cNvSpPr>
              <p:nvPr/>
            </p:nvSpPr>
            <p:spPr bwMode="auto">
              <a:xfrm>
                <a:off x="2313" y="3438"/>
                <a:ext cx="59" cy="107"/>
              </a:xfrm>
              <a:custGeom>
                <a:avLst/>
                <a:gdLst/>
                <a:ahLst/>
                <a:cxnLst>
                  <a:cxn ang="0">
                    <a:pos x="0" y="215"/>
                  </a:cxn>
                  <a:cxn ang="0">
                    <a:pos x="8" y="193"/>
                  </a:cxn>
                  <a:cxn ang="0">
                    <a:pos x="120" y="0"/>
                  </a:cxn>
                  <a:cxn ang="0">
                    <a:pos x="114" y="22"/>
                  </a:cxn>
                  <a:cxn ang="0">
                    <a:pos x="0" y="215"/>
                  </a:cxn>
                </a:cxnLst>
                <a:rect l="0" t="0" r="r" b="b"/>
                <a:pathLst>
                  <a:path w="120" h="215">
                    <a:moveTo>
                      <a:pt x="0" y="215"/>
                    </a:moveTo>
                    <a:lnTo>
                      <a:pt x="8" y="193"/>
                    </a:lnTo>
                    <a:lnTo>
                      <a:pt x="120" y="0"/>
                    </a:lnTo>
                    <a:lnTo>
                      <a:pt x="114" y="22"/>
                    </a:lnTo>
                    <a:lnTo>
                      <a:pt x="0" y="215"/>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83" name="Freeform 535"/>
              <p:cNvSpPr>
                <a:spLocks/>
              </p:cNvSpPr>
              <p:nvPr/>
            </p:nvSpPr>
            <p:spPr bwMode="auto">
              <a:xfrm>
                <a:off x="2317" y="3436"/>
                <a:ext cx="59" cy="104"/>
              </a:xfrm>
              <a:custGeom>
                <a:avLst/>
                <a:gdLst/>
                <a:ahLst/>
                <a:cxnLst>
                  <a:cxn ang="0">
                    <a:pos x="0" y="215"/>
                  </a:cxn>
                  <a:cxn ang="0">
                    <a:pos x="4" y="191"/>
                  </a:cxn>
                  <a:cxn ang="0">
                    <a:pos x="118" y="0"/>
                  </a:cxn>
                  <a:cxn ang="0">
                    <a:pos x="112" y="22"/>
                  </a:cxn>
                  <a:cxn ang="0">
                    <a:pos x="0" y="215"/>
                  </a:cxn>
                </a:cxnLst>
                <a:rect l="0" t="0" r="r" b="b"/>
                <a:pathLst>
                  <a:path w="118" h="215">
                    <a:moveTo>
                      <a:pt x="0" y="215"/>
                    </a:moveTo>
                    <a:lnTo>
                      <a:pt x="4" y="191"/>
                    </a:lnTo>
                    <a:lnTo>
                      <a:pt x="118" y="0"/>
                    </a:lnTo>
                    <a:lnTo>
                      <a:pt x="112" y="22"/>
                    </a:lnTo>
                    <a:lnTo>
                      <a:pt x="0" y="215"/>
                    </a:lnTo>
                    <a:close/>
                  </a:path>
                </a:pathLst>
              </a:custGeom>
              <a:solidFill>
                <a:srgbClr val="DCDC58"/>
              </a:solidFill>
              <a:ln w="9525">
                <a:noFill/>
                <a:round/>
                <a:headEnd/>
                <a:tailEnd/>
              </a:ln>
            </p:spPr>
            <p:txBody>
              <a:bodyPr/>
              <a:lstStyle/>
              <a:p>
                <a:pPr algn="ctr">
                  <a:defRPr/>
                </a:pPr>
                <a:endParaRPr lang="en-US" b="1">
                  <a:latin typeface="+mn-lt"/>
                </a:endParaRPr>
              </a:p>
            </p:txBody>
          </p:sp>
          <p:sp>
            <p:nvSpPr>
              <p:cNvPr id="84" name="Freeform 536"/>
              <p:cNvSpPr>
                <a:spLocks/>
              </p:cNvSpPr>
              <p:nvPr/>
            </p:nvSpPr>
            <p:spPr bwMode="auto">
              <a:xfrm>
                <a:off x="2317" y="3438"/>
                <a:ext cx="58" cy="102"/>
              </a:xfrm>
              <a:custGeom>
                <a:avLst/>
                <a:gdLst/>
                <a:ahLst/>
                <a:cxnLst>
                  <a:cxn ang="0">
                    <a:pos x="0" y="204"/>
                  </a:cxn>
                  <a:cxn ang="0">
                    <a:pos x="3" y="191"/>
                  </a:cxn>
                  <a:cxn ang="0">
                    <a:pos x="115" y="0"/>
                  </a:cxn>
                  <a:cxn ang="0">
                    <a:pos x="112" y="11"/>
                  </a:cxn>
                  <a:cxn ang="0">
                    <a:pos x="0" y="204"/>
                  </a:cxn>
                </a:cxnLst>
                <a:rect l="0" t="0" r="r" b="b"/>
                <a:pathLst>
                  <a:path w="115" h="204">
                    <a:moveTo>
                      <a:pt x="0" y="204"/>
                    </a:moveTo>
                    <a:lnTo>
                      <a:pt x="3" y="191"/>
                    </a:lnTo>
                    <a:lnTo>
                      <a:pt x="115" y="0"/>
                    </a:lnTo>
                    <a:lnTo>
                      <a:pt x="112" y="11"/>
                    </a:lnTo>
                    <a:lnTo>
                      <a:pt x="0" y="204"/>
                    </a:lnTo>
                    <a:close/>
                  </a:path>
                </a:pathLst>
              </a:custGeom>
              <a:solidFill>
                <a:srgbClr val="DCDC58"/>
              </a:solidFill>
              <a:ln w="9525">
                <a:noFill/>
                <a:round/>
                <a:headEnd/>
                <a:tailEnd/>
              </a:ln>
            </p:spPr>
            <p:txBody>
              <a:bodyPr/>
              <a:lstStyle/>
              <a:p>
                <a:pPr algn="ctr">
                  <a:defRPr/>
                </a:pPr>
                <a:endParaRPr lang="en-US" b="1">
                  <a:latin typeface="+mn-lt"/>
                </a:endParaRPr>
              </a:p>
            </p:txBody>
          </p:sp>
          <p:sp>
            <p:nvSpPr>
              <p:cNvPr id="85" name="Freeform 537"/>
              <p:cNvSpPr>
                <a:spLocks/>
              </p:cNvSpPr>
              <p:nvPr/>
            </p:nvSpPr>
            <p:spPr bwMode="auto">
              <a:xfrm>
                <a:off x="2318" y="3436"/>
                <a:ext cx="58" cy="101"/>
              </a:xfrm>
              <a:custGeom>
                <a:avLst/>
                <a:gdLst/>
                <a:ahLst/>
                <a:cxnLst>
                  <a:cxn ang="0">
                    <a:pos x="0" y="202"/>
                  </a:cxn>
                  <a:cxn ang="0">
                    <a:pos x="1" y="191"/>
                  </a:cxn>
                  <a:cxn ang="0">
                    <a:pos x="115" y="0"/>
                  </a:cxn>
                  <a:cxn ang="0">
                    <a:pos x="112" y="11"/>
                  </a:cxn>
                  <a:cxn ang="0">
                    <a:pos x="0" y="202"/>
                  </a:cxn>
                </a:cxnLst>
                <a:rect l="0" t="0" r="r" b="b"/>
                <a:pathLst>
                  <a:path w="115" h="202">
                    <a:moveTo>
                      <a:pt x="0" y="202"/>
                    </a:moveTo>
                    <a:lnTo>
                      <a:pt x="1" y="191"/>
                    </a:lnTo>
                    <a:lnTo>
                      <a:pt x="115" y="0"/>
                    </a:lnTo>
                    <a:lnTo>
                      <a:pt x="112" y="11"/>
                    </a:lnTo>
                    <a:lnTo>
                      <a:pt x="0" y="202"/>
                    </a:lnTo>
                    <a:close/>
                  </a:path>
                </a:pathLst>
              </a:custGeom>
              <a:solidFill>
                <a:srgbClr val="DDDD58"/>
              </a:solidFill>
              <a:ln w="9525">
                <a:noFill/>
                <a:round/>
                <a:headEnd/>
                <a:tailEnd/>
              </a:ln>
            </p:spPr>
            <p:txBody>
              <a:bodyPr/>
              <a:lstStyle/>
              <a:p>
                <a:pPr algn="ctr">
                  <a:defRPr/>
                </a:pPr>
                <a:endParaRPr lang="en-US" b="1">
                  <a:latin typeface="+mn-lt"/>
                </a:endParaRPr>
              </a:p>
            </p:txBody>
          </p:sp>
          <p:sp>
            <p:nvSpPr>
              <p:cNvPr id="86" name="Freeform 538"/>
              <p:cNvSpPr>
                <a:spLocks/>
              </p:cNvSpPr>
              <p:nvPr/>
            </p:nvSpPr>
            <p:spPr bwMode="auto">
              <a:xfrm>
                <a:off x="2319" y="3415"/>
                <a:ext cx="59" cy="106"/>
              </a:xfrm>
              <a:custGeom>
                <a:avLst/>
                <a:gdLst/>
                <a:ahLst/>
                <a:cxnLst>
                  <a:cxn ang="0">
                    <a:pos x="0" y="213"/>
                  </a:cxn>
                  <a:cxn ang="0">
                    <a:pos x="5" y="187"/>
                  </a:cxn>
                  <a:cxn ang="0">
                    <a:pos x="117" y="0"/>
                  </a:cxn>
                  <a:cxn ang="0">
                    <a:pos x="114" y="22"/>
                  </a:cxn>
                  <a:cxn ang="0">
                    <a:pos x="0" y="213"/>
                  </a:cxn>
                </a:cxnLst>
                <a:rect l="0" t="0" r="r" b="b"/>
                <a:pathLst>
                  <a:path w="117" h="213">
                    <a:moveTo>
                      <a:pt x="0" y="213"/>
                    </a:moveTo>
                    <a:lnTo>
                      <a:pt x="5" y="187"/>
                    </a:lnTo>
                    <a:lnTo>
                      <a:pt x="117" y="0"/>
                    </a:lnTo>
                    <a:lnTo>
                      <a:pt x="114" y="22"/>
                    </a:lnTo>
                    <a:lnTo>
                      <a:pt x="0" y="213"/>
                    </a:lnTo>
                    <a:close/>
                  </a:path>
                </a:pathLst>
              </a:custGeom>
              <a:solidFill>
                <a:srgbClr val="DEDE58"/>
              </a:solidFill>
              <a:ln w="9525">
                <a:noFill/>
                <a:round/>
                <a:headEnd/>
                <a:tailEnd/>
              </a:ln>
            </p:spPr>
            <p:txBody>
              <a:bodyPr/>
              <a:lstStyle/>
              <a:p>
                <a:pPr algn="ctr">
                  <a:defRPr/>
                </a:pPr>
                <a:endParaRPr lang="en-US" b="1">
                  <a:latin typeface="+mn-lt"/>
                </a:endParaRPr>
              </a:p>
            </p:txBody>
          </p:sp>
          <p:sp>
            <p:nvSpPr>
              <p:cNvPr id="87" name="Freeform 539"/>
              <p:cNvSpPr>
                <a:spLocks/>
              </p:cNvSpPr>
              <p:nvPr/>
            </p:nvSpPr>
            <p:spPr bwMode="auto">
              <a:xfrm>
                <a:off x="2320" y="3404"/>
                <a:ext cx="56" cy="104"/>
              </a:xfrm>
              <a:custGeom>
                <a:avLst/>
                <a:gdLst/>
                <a:ahLst/>
                <a:cxnLst>
                  <a:cxn ang="0">
                    <a:pos x="0" y="210"/>
                  </a:cxn>
                  <a:cxn ang="0">
                    <a:pos x="3" y="186"/>
                  </a:cxn>
                  <a:cxn ang="0">
                    <a:pos x="116" y="0"/>
                  </a:cxn>
                  <a:cxn ang="0">
                    <a:pos x="112" y="23"/>
                  </a:cxn>
                  <a:cxn ang="0">
                    <a:pos x="0" y="210"/>
                  </a:cxn>
                </a:cxnLst>
                <a:rect l="0" t="0" r="r" b="b"/>
                <a:pathLst>
                  <a:path w="116" h="210">
                    <a:moveTo>
                      <a:pt x="0" y="210"/>
                    </a:moveTo>
                    <a:lnTo>
                      <a:pt x="3" y="186"/>
                    </a:lnTo>
                    <a:lnTo>
                      <a:pt x="116" y="0"/>
                    </a:lnTo>
                    <a:lnTo>
                      <a:pt x="112" y="23"/>
                    </a:lnTo>
                    <a:lnTo>
                      <a:pt x="0" y="210"/>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88" name="Freeform 540"/>
              <p:cNvSpPr>
                <a:spLocks/>
              </p:cNvSpPr>
              <p:nvPr/>
            </p:nvSpPr>
            <p:spPr bwMode="auto">
              <a:xfrm>
                <a:off x="2323" y="3392"/>
                <a:ext cx="56" cy="104"/>
              </a:xfrm>
              <a:custGeom>
                <a:avLst/>
                <a:gdLst/>
                <a:ahLst/>
                <a:cxnLst>
                  <a:cxn ang="0">
                    <a:pos x="0" y="208"/>
                  </a:cxn>
                  <a:cxn ang="0">
                    <a:pos x="3" y="182"/>
                  </a:cxn>
                  <a:cxn ang="0">
                    <a:pos x="114" y="0"/>
                  </a:cxn>
                  <a:cxn ang="0">
                    <a:pos x="113" y="22"/>
                  </a:cxn>
                  <a:cxn ang="0">
                    <a:pos x="0" y="208"/>
                  </a:cxn>
                </a:cxnLst>
                <a:rect l="0" t="0" r="r" b="b"/>
                <a:pathLst>
                  <a:path w="114" h="208">
                    <a:moveTo>
                      <a:pt x="0" y="208"/>
                    </a:moveTo>
                    <a:lnTo>
                      <a:pt x="3" y="182"/>
                    </a:lnTo>
                    <a:lnTo>
                      <a:pt x="114" y="0"/>
                    </a:lnTo>
                    <a:lnTo>
                      <a:pt x="113" y="22"/>
                    </a:lnTo>
                    <a:lnTo>
                      <a:pt x="0" y="208"/>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89" name="Freeform 541"/>
              <p:cNvSpPr>
                <a:spLocks/>
              </p:cNvSpPr>
              <p:nvPr/>
            </p:nvSpPr>
            <p:spPr bwMode="auto">
              <a:xfrm>
                <a:off x="2323" y="3386"/>
                <a:ext cx="56" cy="103"/>
              </a:xfrm>
              <a:custGeom>
                <a:avLst/>
                <a:gdLst/>
                <a:ahLst/>
                <a:cxnLst>
                  <a:cxn ang="0">
                    <a:pos x="0" y="206"/>
                  </a:cxn>
                  <a:cxn ang="0">
                    <a:pos x="0" y="180"/>
                  </a:cxn>
                  <a:cxn ang="0">
                    <a:pos x="113" y="0"/>
                  </a:cxn>
                  <a:cxn ang="0">
                    <a:pos x="111" y="24"/>
                  </a:cxn>
                  <a:cxn ang="0">
                    <a:pos x="0" y="206"/>
                  </a:cxn>
                </a:cxnLst>
                <a:rect l="0" t="0" r="r" b="b"/>
                <a:pathLst>
                  <a:path w="113" h="206">
                    <a:moveTo>
                      <a:pt x="0" y="206"/>
                    </a:moveTo>
                    <a:lnTo>
                      <a:pt x="0" y="180"/>
                    </a:lnTo>
                    <a:lnTo>
                      <a:pt x="113" y="0"/>
                    </a:lnTo>
                    <a:lnTo>
                      <a:pt x="111" y="24"/>
                    </a:lnTo>
                    <a:lnTo>
                      <a:pt x="0" y="206"/>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90" name="Freeform 542"/>
              <p:cNvSpPr>
                <a:spLocks/>
              </p:cNvSpPr>
              <p:nvPr/>
            </p:nvSpPr>
            <p:spPr bwMode="auto">
              <a:xfrm>
                <a:off x="2323" y="3381"/>
                <a:ext cx="56" cy="100"/>
              </a:xfrm>
              <a:custGeom>
                <a:avLst/>
                <a:gdLst/>
                <a:ahLst/>
                <a:cxnLst>
                  <a:cxn ang="0">
                    <a:pos x="0" y="202"/>
                  </a:cxn>
                  <a:cxn ang="0">
                    <a:pos x="0" y="178"/>
                  </a:cxn>
                  <a:cxn ang="0">
                    <a:pos x="111" y="0"/>
                  </a:cxn>
                  <a:cxn ang="0">
                    <a:pos x="113" y="22"/>
                  </a:cxn>
                  <a:cxn ang="0">
                    <a:pos x="0" y="202"/>
                  </a:cxn>
                </a:cxnLst>
                <a:rect l="0" t="0" r="r" b="b"/>
                <a:pathLst>
                  <a:path w="113" h="202">
                    <a:moveTo>
                      <a:pt x="0" y="202"/>
                    </a:moveTo>
                    <a:lnTo>
                      <a:pt x="0" y="178"/>
                    </a:lnTo>
                    <a:lnTo>
                      <a:pt x="111" y="0"/>
                    </a:lnTo>
                    <a:lnTo>
                      <a:pt x="113" y="22"/>
                    </a:lnTo>
                    <a:lnTo>
                      <a:pt x="0" y="202"/>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91" name="Freeform 543"/>
              <p:cNvSpPr>
                <a:spLocks/>
              </p:cNvSpPr>
              <p:nvPr/>
            </p:nvSpPr>
            <p:spPr bwMode="auto">
              <a:xfrm>
                <a:off x="2323" y="3357"/>
                <a:ext cx="56" cy="101"/>
              </a:xfrm>
              <a:custGeom>
                <a:avLst/>
                <a:gdLst/>
                <a:ahLst/>
                <a:cxnLst>
                  <a:cxn ang="0">
                    <a:pos x="3" y="203"/>
                  </a:cxn>
                  <a:cxn ang="0">
                    <a:pos x="0" y="177"/>
                  </a:cxn>
                  <a:cxn ang="0">
                    <a:pos x="113" y="0"/>
                  </a:cxn>
                  <a:cxn ang="0">
                    <a:pos x="114" y="25"/>
                  </a:cxn>
                  <a:cxn ang="0">
                    <a:pos x="3" y="203"/>
                  </a:cxn>
                </a:cxnLst>
                <a:rect l="0" t="0" r="r" b="b"/>
                <a:pathLst>
                  <a:path w="114" h="203">
                    <a:moveTo>
                      <a:pt x="3" y="203"/>
                    </a:moveTo>
                    <a:lnTo>
                      <a:pt x="0" y="177"/>
                    </a:lnTo>
                    <a:lnTo>
                      <a:pt x="113" y="0"/>
                    </a:lnTo>
                    <a:lnTo>
                      <a:pt x="114" y="25"/>
                    </a:lnTo>
                    <a:lnTo>
                      <a:pt x="3" y="203"/>
                    </a:lnTo>
                    <a:close/>
                  </a:path>
                </a:pathLst>
              </a:custGeom>
              <a:solidFill>
                <a:srgbClr val="E0E059"/>
              </a:solidFill>
              <a:ln w="9525">
                <a:noFill/>
                <a:round/>
                <a:headEnd/>
                <a:tailEnd/>
              </a:ln>
            </p:spPr>
            <p:txBody>
              <a:bodyPr/>
              <a:lstStyle/>
              <a:p>
                <a:pPr algn="ctr">
                  <a:defRPr/>
                </a:pPr>
                <a:endParaRPr lang="en-US" b="1">
                  <a:latin typeface="+mn-lt"/>
                </a:endParaRPr>
              </a:p>
            </p:txBody>
          </p:sp>
          <p:sp>
            <p:nvSpPr>
              <p:cNvPr id="92" name="Freeform 544"/>
              <p:cNvSpPr>
                <a:spLocks/>
              </p:cNvSpPr>
              <p:nvPr/>
            </p:nvSpPr>
            <p:spPr bwMode="auto">
              <a:xfrm>
                <a:off x="2320" y="3346"/>
                <a:ext cx="56" cy="99"/>
              </a:xfrm>
              <a:custGeom>
                <a:avLst/>
                <a:gdLst/>
                <a:ahLst/>
                <a:cxnLst>
                  <a:cxn ang="0">
                    <a:pos x="3" y="199"/>
                  </a:cxn>
                  <a:cxn ang="0">
                    <a:pos x="0" y="175"/>
                  </a:cxn>
                  <a:cxn ang="0">
                    <a:pos x="112" y="0"/>
                  </a:cxn>
                  <a:cxn ang="0">
                    <a:pos x="116" y="22"/>
                  </a:cxn>
                  <a:cxn ang="0">
                    <a:pos x="3" y="199"/>
                  </a:cxn>
                </a:cxnLst>
                <a:rect l="0" t="0" r="r" b="b"/>
                <a:pathLst>
                  <a:path w="116" h="199">
                    <a:moveTo>
                      <a:pt x="3" y="199"/>
                    </a:moveTo>
                    <a:lnTo>
                      <a:pt x="0" y="175"/>
                    </a:lnTo>
                    <a:lnTo>
                      <a:pt x="112" y="0"/>
                    </a:lnTo>
                    <a:lnTo>
                      <a:pt x="116" y="22"/>
                    </a:lnTo>
                    <a:lnTo>
                      <a:pt x="3" y="199"/>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93" name="Freeform 545"/>
              <p:cNvSpPr>
                <a:spLocks/>
              </p:cNvSpPr>
              <p:nvPr/>
            </p:nvSpPr>
            <p:spPr bwMode="auto">
              <a:xfrm>
                <a:off x="2319" y="3335"/>
                <a:ext cx="59" cy="103"/>
              </a:xfrm>
              <a:custGeom>
                <a:avLst/>
                <a:gdLst/>
                <a:ahLst/>
                <a:cxnLst>
                  <a:cxn ang="0">
                    <a:pos x="5" y="197"/>
                  </a:cxn>
                  <a:cxn ang="0">
                    <a:pos x="0" y="171"/>
                  </a:cxn>
                  <a:cxn ang="0">
                    <a:pos x="114" y="0"/>
                  </a:cxn>
                  <a:cxn ang="0">
                    <a:pos x="117" y="22"/>
                  </a:cxn>
                  <a:cxn ang="0">
                    <a:pos x="5" y="197"/>
                  </a:cxn>
                </a:cxnLst>
                <a:rect l="0" t="0" r="r" b="b"/>
                <a:pathLst>
                  <a:path w="117" h="197">
                    <a:moveTo>
                      <a:pt x="5" y="197"/>
                    </a:moveTo>
                    <a:lnTo>
                      <a:pt x="0" y="171"/>
                    </a:lnTo>
                    <a:lnTo>
                      <a:pt x="114" y="0"/>
                    </a:lnTo>
                    <a:lnTo>
                      <a:pt x="117" y="22"/>
                    </a:lnTo>
                    <a:lnTo>
                      <a:pt x="5" y="197"/>
                    </a:lnTo>
                    <a:close/>
                  </a:path>
                </a:pathLst>
              </a:custGeom>
              <a:solidFill>
                <a:srgbClr val="DFDF59"/>
              </a:solidFill>
              <a:ln w="9525">
                <a:noFill/>
                <a:round/>
                <a:headEnd/>
                <a:tailEnd/>
              </a:ln>
            </p:spPr>
            <p:txBody>
              <a:bodyPr/>
              <a:lstStyle/>
              <a:p>
                <a:pPr algn="ctr">
                  <a:defRPr/>
                </a:pPr>
                <a:endParaRPr lang="en-US" b="1">
                  <a:latin typeface="+mn-lt"/>
                </a:endParaRPr>
              </a:p>
            </p:txBody>
          </p:sp>
          <p:sp>
            <p:nvSpPr>
              <p:cNvPr id="94" name="Freeform 546"/>
              <p:cNvSpPr>
                <a:spLocks/>
              </p:cNvSpPr>
              <p:nvPr/>
            </p:nvSpPr>
            <p:spPr bwMode="auto">
              <a:xfrm>
                <a:off x="2317" y="3334"/>
                <a:ext cx="59" cy="100"/>
              </a:xfrm>
              <a:custGeom>
                <a:avLst/>
                <a:gdLst/>
                <a:ahLst/>
                <a:cxnLst>
                  <a:cxn ang="0">
                    <a:pos x="4" y="193"/>
                  </a:cxn>
                  <a:cxn ang="0">
                    <a:pos x="0" y="169"/>
                  </a:cxn>
                  <a:cxn ang="0">
                    <a:pos x="112" y="0"/>
                  </a:cxn>
                  <a:cxn ang="0">
                    <a:pos x="118" y="22"/>
                  </a:cxn>
                  <a:cxn ang="0">
                    <a:pos x="4" y="193"/>
                  </a:cxn>
                </a:cxnLst>
                <a:rect l="0" t="0" r="r" b="b"/>
                <a:pathLst>
                  <a:path w="118" h="193">
                    <a:moveTo>
                      <a:pt x="4" y="193"/>
                    </a:moveTo>
                    <a:lnTo>
                      <a:pt x="0" y="169"/>
                    </a:lnTo>
                    <a:lnTo>
                      <a:pt x="112" y="0"/>
                    </a:lnTo>
                    <a:lnTo>
                      <a:pt x="118" y="22"/>
                    </a:lnTo>
                    <a:lnTo>
                      <a:pt x="4" y="193"/>
                    </a:lnTo>
                    <a:close/>
                  </a:path>
                </a:pathLst>
              </a:custGeom>
              <a:solidFill>
                <a:srgbClr val="DEDE58"/>
              </a:solidFill>
              <a:ln w="9525">
                <a:noFill/>
                <a:round/>
                <a:headEnd/>
                <a:tailEnd/>
              </a:ln>
            </p:spPr>
            <p:txBody>
              <a:bodyPr/>
              <a:lstStyle/>
              <a:p>
                <a:pPr algn="ctr">
                  <a:defRPr/>
                </a:pPr>
                <a:endParaRPr lang="en-US" b="1">
                  <a:latin typeface="+mn-lt"/>
                </a:endParaRPr>
              </a:p>
            </p:txBody>
          </p:sp>
          <p:sp>
            <p:nvSpPr>
              <p:cNvPr id="95" name="Freeform 547"/>
              <p:cNvSpPr>
                <a:spLocks/>
              </p:cNvSpPr>
              <p:nvPr/>
            </p:nvSpPr>
            <p:spPr bwMode="auto">
              <a:xfrm>
                <a:off x="2318" y="3335"/>
                <a:ext cx="58" cy="99"/>
              </a:xfrm>
              <a:custGeom>
                <a:avLst/>
                <a:gdLst/>
                <a:ahLst/>
                <a:cxnLst>
                  <a:cxn ang="0">
                    <a:pos x="1" y="182"/>
                  </a:cxn>
                  <a:cxn ang="0">
                    <a:pos x="0" y="171"/>
                  </a:cxn>
                  <a:cxn ang="0">
                    <a:pos x="112" y="0"/>
                  </a:cxn>
                  <a:cxn ang="0">
                    <a:pos x="115" y="11"/>
                  </a:cxn>
                  <a:cxn ang="0">
                    <a:pos x="1" y="182"/>
                  </a:cxn>
                </a:cxnLst>
                <a:rect l="0" t="0" r="r" b="b"/>
                <a:pathLst>
                  <a:path w="115" h="182">
                    <a:moveTo>
                      <a:pt x="1" y="182"/>
                    </a:moveTo>
                    <a:lnTo>
                      <a:pt x="0" y="171"/>
                    </a:lnTo>
                    <a:lnTo>
                      <a:pt x="112" y="0"/>
                    </a:lnTo>
                    <a:lnTo>
                      <a:pt x="115" y="11"/>
                    </a:lnTo>
                    <a:lnTo>
                      <a:pt x="1" y="182"/>
                    </a:lnTo>
                    <a:close/>
                  </a:path>
                </a:pathLst>
              </a:custGeom>
              <a:solidFill>
                <a:srgbClr val="DEDE58"/>
              </a:solidFill>
              <a:ln w="9525">
                <a:noFill/>
                <a:round/>
                <a:headEnd/>
                <a:tailEnd/>
              </a:ln>
            </p:spPr>
            <p:txBody>
              <a:bodyPr/>
              <a:lstStyle/>
              <a:p>
                <a:pPr algn="ctr">
                  <a:defRPr/>
                </a:pPr>
                <a:endParaRPr lang="en-US" b="1">
                  <a:latin typeface="+mn-lt"/>
                </a:endParaRPr>
              </a:p>
            </p:txBody>
          </p:sp>
          <p:sp>
            <p:nvSpPr>
              <p:cNvPr id="96" name="Freeform 548"/>
              <p:cNvSpPr>
                <a:spLocks/>
              </p:cNvSpPr>
              <p:nvPr/>
            </p:nvSpPr>
            <p:spPr bwMode="auto">
              <a:xfrm>
                <a:off x="2317" y="3334"/>
                <a:ext cx="58" cy="100"/>
              </a:xfrm>
              <a:custGeom>
                <a:avLst/>
                <a:gdLst/>
                <a:ahLst/>
                <a:cxnLst>
                  <a:cxn ang="0">
                    <a:pos x="3" y="182"/>
                  </a:cxn>
                  <a:cxn ang="0">
                    <a:pos x="0" y="169"/>
                  </a:cxn>
                  <a:cxn ang="0">
                    <a:pos x="112" y="0"/>
                  </a:cxn>
                  <a:cxn ang="0">
                    <a:pos x="115" y="11"/>
                  </a:cxn>
                  <a:cxn ang="0">
                    <a:pos x="3" y="182"/>
                  </a:cxn>
                </a:cxnLst>
                <a:rect l="0" t="0" r="r" b="b"/>
                <a:pathLst>
                  <a:path w="115" h="182">
                    <a:moveTo>
                      <a:pt x="3" y="182"/>
                    </a:moveTo>
                    <a:lnTo>
                      <a:pt x="0" y="169"/>
                    </a:lnTo>
                    <a:lnTo>
                      <a:pt x="112" y="0"/>
                    </a:lnTo>
                    <a:lnTo>
                      <a:pt x="115" y="11"/>
                    </a:lnTo>
                    <a:lnTo>
                      <a:pt x="3" y="182"/>
                    </a:lnTo>
                    <a:close/>
                  </a:path>
                </a:pathLst>
              </a:custGeom>
              <a:solidFill>
                <a:srgbClr val="DDDD58"/>
              </a:solidFill>
              <a:ln w="9525">
                <a:noFill/>
                <a:round/>
                <a:headEnd/>
                <a:tailEnd/>
              </a:ln>
            </p:spPr>
            <p:txBody>
              <a:bodyPr/>
              <a:lstStyle/>
              <a:p>
                <a:pPr algn="ctr">
                  <a:defRPr/>
                </a:pPr>
                <a:endParaRPr lang="en-US" b="1">
                  <a:latin typeface="+mn-lt"/>
                </a:endParaRPr>
              </a:p>
            </p:txBody>
          </p:sp>
          <p:sp>
            <p:nvSpPr>
              <p:cNvPr id="97" name="Freeform 549"/>
              <p:cNvSpPr>
                <a:spLocks/>
              </p:cNvSpPr>
              <p:nvPr/>
            </p:nvSpPr>
            <p:spPr bwMode="auto">
              <a:xfrm>
                <a:off x="2313" y="3314"/>
                <a:ext cx="59" cy="94"/>
              </a:xfrm>
              <a:custGeom>
                <a:avLst/>
                <a:gdLst/>
                <a:ahLst/>
                <a:cxnLst>
                  <a:cxn ang="0">
                    <a:pos x="8" y="190"/>
                  </a:cxn>
                  <a:cxn ang="0">
                    <a:pos x="0" y="167"/>
                  </a:cxn>
                  <a:cxn ang="0">
                    <a:pos x="114" y="0"/>
                  </a:cxn>
                  <a:cxn ang="0">
                    <a:pos x="120" y="21"/>
                  </a:cxn>
                  <a:cxn ang="0">
                    <a:pos x="8" y="190"/>
                  </a:cxn>
                </a:cxnLst>
                <a:rect l="0" t="0" r="r" b="b"/>
                <a:pathLst>
                  <a:path w="120" h="190">
                    <a:moveTo>
                      <a:pt x="8" y="190"/>
                    </a:moveTo>
                    <a:lnTo>
                      <a:pt x="0" y="167"/>
                    </a:lnTo>
                    <a:lnTo>
                      <a:pt x="114" y="0"/>
                    </a:lnTo>
                    <a:lnTo>
                      <a:pt x="120" y="21"/>
                    </a:lnTo>
                    <a:lnTo>
                      <a:pt x="8" y="190"/>
                    </a:lnTo>
                    <a:close/>
                  </a:path>
                </a:pathLst>
              </a:custGeom>
              <a:solidFill>
                <a:srgbClr val="DCDC58"/>
              </a:solidFill>
              <a:ln w="9525">
                <a:noFill/>
                <a:round/>
                <a:headEnd/>
                <a:tailEnd/>
              </a:ln>
            </p:spPr>
            <p:txBody>
              <a:bodyPr/>
              <a:lstStyle/>
              <a:p>
                <a:pPr algn="ctr">
                  <a:defRPr/>
                </a:pPr>
                <a:endParaRPr lang="en-US" b="1">
                  <a:latin typeface="+mn-lt"/>
                </a:endParaRPr>
              </a:p>
            </p:txBody>
          </p:sp>
          <p:sp>
            <p:nvSpPr>
              <p:cNvPr id="98" name="Freeform 550"/>
              <p:cNvSpPr>
                <a:spLocks/>
              </p:cNvSpPr>
              <p:nvPr/>
            </p:nvSpPr>
            <p:spPr bwMode="auto">
              <a:xfrm>
                <a:off x="2307" y="3303"/>
                <a:ext cx="61" cy="94"/>
              </a:xfrm>
              <a:custGeom>
                <a:avLst/>
                <a:gdLst/>
                <a:ahLst/>
                <a:cxnLst>
                  <a:cxn ang="0">
                    <a:pos x="8" y="189"/>
                  </a:cxn>
                  <a:cxn ang="0">
                    <a:pos x="0" y="165"/>
                  </a:cxn>
                  <a:cxn ang="0">
                    <a:pos x="116" y="0"/>
                  </a:cxn>
                  <a:cxn ang="0">
                    <a:pos x="122" y="22"/>
                  </a:cxn>
                  <a:cxn ang="0">
                    <a:pos x="8" y="189"/>
                  </a:cxn>
                </a:cxnLst>
                <a:rect l="0" t="0" r="r" b="b"/>
                <a:pathLst>
                  <a:path w="122" h="189">
                    <a:moveTo>
                      <a:pt x="8" y="189"/>
                    </a:moveTo>
                    <a:lnTo>
                      <a:pt x="0" y="165"/>
                    </a:lnTo>
                    <a:lnTo>
                      <a:pt x="116" y="0"/>
                    </a:lnTo>
                    <a:lnTo>
                      <a:pt x="122" y="22"/>
                    </a:lnTo>
                    <a:lnTo>
                      <a:pt x="8" y="189"/>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99" name="Freeform 551"/>
              <p:cNvSpPr>
                <a:spLocks/>
              </p:cNvSpPr>
              <p:nvPr/>
            </p:nvSpPr>
            <p:spPr bwMode="auto">
              <a:xfrm>
                <a:off x="2310" y="3308"/>
                <a:ext cx="56" cy="89"/>
              </a:xfrm>
              <a:custGeom>
                <a:avLst/>
                <a:gdLst/>
                <a:ahLst/>
                <a:cxnLst>
                  <a:cxn ang="0">
                    <a:pos x="3" y="178"/>
                  </a:cxn>
                  <a:cxn ang="0">
                    <a:pos x="0" y="165"/>
                  </a:cxn>
                  <a:cxn ang="0">
                    <a:pos x="114" y="0"/>
                  </a:cxn>
                  <a:cxn ang="0">
                    <a:pos x="117" y="11"/>
                  </a:cxn>
                  <a:cxn ang="0">
                    <a:pos x="3" y="178"/>
                  </a:cxn>
                </a:cxnLst>
                <a:rect l="0" t="0" r="r" b="b"/>
                <a:pathLst>
                  <a:path w="117" h="178">
                    <a:moveTo>
                      <a:pt x="3" y="178"/>
                    </a:moveTo>
                    <a:lnTo>
                      <a:pt x="0" y="165"/>
                    </a:lnTo>
                    <a:lnTo>
                      <a:pt x="114" y="0"/>
                    </a:lnTo>
                    <a:lnTo>
                      <a:pt x="117" y="11"/>
                    </a:lnTo>
                    <a:lnTo>
                      <a:pt x="3" y="178"/>
                    </a:lnTo>
                    <a:close/>
                  </a:path>
                </a:pathLst>
              </a:custGeom>
              <a:solidFill>
                <a:srgbClr val="DBDB57"/>
              </a:solidFill>
              <a:ln w="9525">
                <a:noFill/>
                <a:round/>
                <a:headEnd/>
                <a:tailEnd/>
              </a:ln>
            </p:spPr>
            <p:txBody>
              <a:bodyPr/>
              <a:lstStyle/>
              <a:p>
                <a:pPr algn="ctr">
                  <a:defRPr/>
                </a:pPr>
                <a:endParaRPr lang="en-US" b="1">
                  <a:latin typeface="+mn-lt"/>
                </a:endParaRPr>
              </a:p>
            </p:txBody>
          </p:sp>
          <p:sp>
            <p:nvSpPr>
              <p:cNvPr id="100" name="Freeform 552"/>
              <p:cNvSpPr>
                <a:spLocks/>
              </p:cNvSpPr>
              <p:nvPr/>
            </p:nvSpPr>
            <p:spPr bwMode="auto">
              <a:xfrm>
                <a:off x="2307" y="3303"/>
                <a:ext cx="56" cy="88"/>
              </a:xfrm>
              <a:custGeom>
                <a:avLst/>
                <a:gdLst/>
                <a:ahLst/>
                <a:cxnLst>
                  <a:cxn ang="0">
                    <a:pos x="5" y="176"/>
                  </a:cxn>
                  <a:cxn ang="0">
                    <a:pos x="0" y="165"/>
                  </a:cxn>
                  <a:cxn ang="0">
                    <a:pos x="116" y="0"/>
                  </a:cxn>
                  <a:cxn ang="0">
                    <a:pos x="119" y="11"/>
                  </a:cxn>
                  <a:cxn ang="0">
                    <a:pos x="5" y="176"/>
                  </a:cxn>
                </a:cxnLst>
                <a:rect l="0" t="0" r="r" b="b"/>
                <a:pathLst>
                  <a:path w="119" h="176">
                    <a:moveTo>
                      <a:pt x="5" y="176"/>
                    </a:moveTo>
                    <a:lnTo>
                      <a:pt x="0" y="165"/>
                    </a:lnTo>
                    <a:lnTo>
                      <a:pt x="116" y="0"/>
                    </a:lnTo>
                    <a:lnTo>
                      <a:pt x="119" y="11"/>
                    </a:lnTo>
                    <a:lnTo>
                      <a:pt x="5" y="176"/>
                    </a:lnTo>
                    <a:close/>
                  </a:path>
                </a:pathLst>
              </a:custGeom>
              <a:solidFill>
                <a:srgbClr val="DADA57"/>
              </a:solidFill>
              <a:ln w="9525">
                <a:noFill/>
                <a:round/>
                <a:headEnd/>
                <a:tailEnd/>
              </a:ln>
            </p:spPr>
            <p:txBody>
              <a:bodyPr/>
              <a:lstStyle/>
              <a:p>
                <a:pPr algn="ctr">
                  <a:defRPr/>
                </a:pPr>
                <a:endParaRPr lang="en-US" b="1">
                  <a:latin typeface="+mn-lt"/>
                </a:endParaRPr>
              </a:p>
            </p:txBody>
          </p:sp>
          <p:sp>
            <p:nvSpPr>
              <p:cNvPr id="101" name="Freeform 553"/>
              <p:cNvSpPr>
                <a:spLocks/>
              </p:cNvSpPr>
              <p:nvPr/>
            </p:nvSpPr>
            <p:spPr bwMode="auto">
              <a:xfrm>
                <a:off x="2304" y="3292"/>
                <a:ext cx="63" cy="94"/>
              </a:xfrm>
              <a:custGeom>
                <a:avLst/>
                <a:gdLst/>
                <a:ahLst/>
                <a:cxnLst>
                  <a:cxn ang="0">
                    <a:pos x="9" y="185"/>
                  </a:cxn>
                  <a:cxn ang="0">
                    <a:pos x="0" y="163"/>
                  </a:cxn>
                  <a:cxn ang="0">
                    <a:pos x="116" y="0"/>
                  </a:cxn>
                  <a:cxn ang="0">
                    <a:pos x="125" y="20"/>
                  </a:cxn>
                  <a:cxn ang="0">
                    <a:pos x="9" y="185"/>
                  </a:cxn>
                </a:cxnLst>
                <a:rect l="0" t="0" r="r" b="b"/>
                <a:pathLst>
                  <a:path w="125" h="185">
                    <a:moveTo>
                      <a:pt x="9" y="185"/>
                    </a:moveTo>
                    <a:lnTo>
                      <a:pt x="0" y="163"/>
                    </a:lnTo>
                    <a:lnTo>
                      <a:pt x="116" y="0"/>
                    </a:lnTo>
                    <a:lnTo>
                      <a:pt x="125" y="20"/>
                    </a:lnTo>
                    <a:lnTo>
                      <a:pt x="9" y="185"/>
                    </a:lnTo>
                    <a:close/>
                  </a:path>
                </a:pathLst>
              </a:custGeom>
              <a:solidFill>
                <a:srgbClr val="D9D957"/>
              </a:solidFill>
              <a:ln w="9525">
                <a:noFill/>
                <a:round/>
                <a:headEnd/>
                <a:tailEnd/>
              </a:ln>
            </p:spPr>
            <p:txBody>
              <a:bodyPr/>
              <a:lstStyle/>
              <a:p>
                <a:pPr algn="ctr">
                  <a:defRPr/>
                </a:pPr>
                <a:endParaRPr lang="en-US" b="1">
                  <a:latin typeface="+mn-lt"/>
                </a:endParaRPr>
              </a:p>
            </p:txBody>
          </p:sp>
          <p:sp>
            <p:nvSpPr>
              <p:cNvPr id="102" name="Freeform 554"/>
              <p:cNvSpPr>
                <a:spLocks/>
              </p:cNvSpPr>
              <p:nvPr/>
            </p:nvSpPr>
            <p:spPr bwMode="auto">
              <a:xfrm>
                <a:off x="2300" y="3283"/>
                <a:ext cx="61" cy="101"/>
              </a:xfrm>
              <a:custGeom>
                <a:avLst/>
                <a:gdLst/>
                <a:ahLst/>
                <a:cxnLst>
                  <a:cxn ang="0">
                    <a:pos x="9" y="184"/>
                  </a:cxn>
                  <a:cxn ang="0">
                    <a:pos x="0" y="162"/>
                  </a:cxn>
                  <a:cxn ang="0">
                    <a:pos x="115" y="0"/>
                  </a:cxn>
                  <a:cxn ang="0">
                    <a:pos x="125" y="21"/>
                  </a:cxn>
                  <a:cxn ang="0">
                    <a:pos x="9" y="184"/>
                  </a:cxn>
                </a:cxnLst>
                <a:rect l="0" t="0" r="r" b="b"/>
                <a:pathLst>
                  <a:path w="125" h="184">
                    <a:moveTo>
                      <a:pt x="9" y="184"/>
                    </a:moveTo>
                    <a:lnTo>
                      <a:pt x="0" y="162"/>
                    </a:lnTo>
                    <a:lnTo>
                      <a:pt x="115" y="0"/>
                    </a:lnTo>
                    <a:lnTo>
                      <a:pt x="125" y="21"/>
                    </a:lnTo>
                    <a:lnTo>
                      <a:pt x="9" y="184"/>
                    </a:lnTo>
                    <a:close/>
                  </a:path>
                </a:pathLst>
              </a:custGeom>
              <a:solidFill>
                <a:srgbClr val="D8D856"/>
              </a:solidFill>
              <a:ln w="9525">
                <a:noFill/>
                <a:round/>
                <a:headEnd/>
                <a:tailEnd/>
              </a:ln>
            </p:spPr>
            <p:txBody>
              <a:bodyPr/>
              <a:lstStyle/>
              <a:p>
                <a:pPr algn="ctr">
                  <a:defRPr/>
                </a:pPr>
                <a:endParaRPr lang="en-US" b="1">
                  <a:latin typeface="+mn-lt"/>
                </a:endParaRPr>
              </a:p>
            </p:txBody>
          </p:sp>
          <p:sp>
            <p:nvSpPr>
              <p:cNvPr id="103" name="Freeform 555"/>
              <p:cNvSpPr>
                <a:spLocks/>
              </p:cNvSpPr>
              <p:nvPr/>
            </p:nvSpPr>
            <p:spPr bwMode="auto">
              <a:xfrm>
                <a:off x="2302" y="3288"/>
                <a:ext cx="59" cy="96"/>
              </a:xfrm>
              <a:custGeom>
                <a:avLst/>
                <a:gdLst/>
                <a:ahLst/>
                <a:cxnLst>
                  <a:cxn ang="0">
                    <a:pos x="5" y="173"/>
                  </a:cxn>
                  <a:cxn ang="0">
                    <a:pos x="0" y="162"/>
                  </a:cxn>
                  <a:cxn ang="0">
                    <a:pos x="116" y="0"/>
                  </a:cxn>
                  <a:cxn ang="0">
                    <a:pos x="121" y="10"/>
                  </a:cxn>
                  <a:cxn ang="0">
                    <a:pos x="5" y="173"/>
                  </a:cxn>
                </a:cxnLst>
                <a:rect l="0" t="0" r="r" b="b"/>
                <a:pathLst>
                  <a:path w="121" h="173">
                    <a:moveTo>
                      <a:pt x="5" y="173"/>
                    </a:moveTo>
                    <a:lnTo>
                      <a:pt x="0" y="162"/>
                    </a:lnTo>
                    <a:lnTo>
                      <a:pt x="116" y="0"/>
                    </a:lnTo>
                    <a:lnTo>
                      <a:pt x="121" y="10"/>
                    </a:lnTo>
                    <a:lnTo>
                      <a:pt x="5" y="173"/>
                    </a:lnTo>
                    <a:close/>
                  </a:path>
                </a:pathLst>
              </a:custGeom>
              <a:solidFill>
                <a:srgbClr val="D8D856"/>
              </a:solidFill>
              <a:ln w="9525">
                <a:noFill/>
                <a:round/>
                <a:headEnd/>
                <a:tailEnd/>
              </a:ln>
            </p:spPr>
            <p:txBody>
              <a:bodyPr/>
              <a:lstStyle/>
              <a:p>
                <a:pPr algn="ctr">
                  <a:defRPr/>
                </a:pPr>
                <a:endParaRPr lang="en-US" b="1">
                  <a:latin typeface="+mn-lt"/>
                </a:endParaRPr>
              </a:p>
            </p:txBody>
          </p:sp>
          <p:sp>
            <p:nvSpPr>
              <p:cNvPr id="104" name="Freeform 556"/>
              <p:cNvSpPr>
                <a:spLocks/>
              </p:cNvSpPr>
              <p:nvPr/>
            </p:nvSpPr>
            <p:spPr bwMode="auto">
              <a:xfrm>
                <a:off x="2300" y="3283"/>
                <a:ext cx="59" cy="100"/>
              </a:xfrm>
              <a:custGeom>
                <a:avLst/>
                <a:gdLst/>
                <a:ahLst/>
                <a:cxnLst>
                  <a:cxn ang="0">
                    <a:pos x="4" y="173"/>
                  </a:cxn>
                  <a:cxn ang="0">
                    <a:pos x="0" y="162"/>
                  </a:cxn>
                  <a:cxn ang="0">
                    <a:pos x="115" y="0"/>
                  </a:cxn>
                  <a:cxn ang="0">
                    <a:pos x="120" y="11"/>
                  </a:cxn>
                  <a:cxn ang="0">
                    <a:pos x="4" y="173"/>
                  </a:cxn>
                </a:cxnLst>
                <a:rect l="0" t="0" r="r" b="b"/>
                <a:pathLst>
                  <a:path w="120" h="173">
                    <a:moveTo>
                      <a:pt x="4" y="173"/>
                    </a:moveTo>
                    <a:lnTo>
                      <a:pt x="0" y="162"/>
                    </a:lnTo>
                    <a:lnTo>
                      <a:pt x="115" y="0"/>
                    </a:lnTo>
                    <a:lnTo>
                      <a:pt x="120" y="11"/>
                    </a:lnTo>
                    <a:lnTo>
                      <a:pt x="4" y="173"/>
                    </a:lnTo>
                    <a:close/>
                  </a:path>
                </a:pathLst>
              </a:custGeom>
              <a:solidFill>
                <a:srgbClr val="D7D755"/>
              </a:solidFill>
              <a:ln w="9525">
                <a:noFill/>
                <a:round/>
                <a:headEnd/>
                <a:tailEnd/>
              </a:ln>
            </p:spPr>
            <p:txBody>
              <a:bodyPr/>
              <a:lstStyle/>
              <a:p>
                <a:pPr algn="ctr">
                  <a:defRPr/>
                </a:pPr>
                <a:endParaRPr lang="en-US" b="1">
                  <a:latin typeface="+mn-lt"/>
                </a:endParaRPr>
              </a:p>
            </p:txBody>
          </p:sp>
          <p:sp>
            <p:nvSpPr>
              <p:cNvPr id="105" name="Freeform 557"/>
              <p:cNvSpPr>
                <a:spLocks/>
              </p:cNvSpPr>
              <p:nvPr/>
            </p:nvSpPr>
            <p:spPr bwMode="auto">
              <a:xfrm>
                <a:off x="2294" y="3283"/>
                <a:ext cx="68" cy="100"/>
              </a:xfrm>
              <a:custGeom>
                <a:avLst/>
                <a:gdLst/>
                <a:ahLst/>
                <a:cxnLst>
                  <a:cxn ang="0">
                    <a:pos x="11" y="180"/>
                  </a:cxn>
                  <a:cxn ang="0">
                    <a:pos x="0" y="159"/>
                  </a:cxn>
                  <a:cxn ang="0">
                    <a:pos x="117" y="0"/>
                  </a:cxn>
                  <a:cxn ang="0">
                    <a:pos x="126" y="18"/>
                  </a:cxn>
                  <a:cxn ang="0">
                    <a:pos x="11" y="180"/>
                  </a:cxn>
                </a:cxnLst>
                <a:rect l="0" t="0" r="r" b="b"/>
                <a:pathLst>
                  <a:path w="126" h="180">
                    <a:moveTo>
                      <a:pt x="11" y="180"/>
                    </a:moveTo>
                    <a:lnTo>
                      <a:pt x="0" y="159"/>
                    </a:lnTo>
                    <a:lnTo>
                      <a:pt x="117" y="0"/>
                    </a:lnTo>
                    <a:lnTo>
                      <a:pt x="126" y="18"/>
                    </a:lnTo>
                    <a:lnTo>
                      <a:pt x="11" y="180"/>
                    </a:lnTo>
                    <a:close/>
                  </a:path>
                </a:pathLst>
              </a:custGeom>
              <a:solidFill>
                <a:srgbClr val="D6D655"/>
              </a:solidFill>
              <a:ln w="9525">
                <a:noFill/>
                <a:round/>
                <a:headEnd/>
                <a:tailEnd/>
              </a:ln>
            </p:spPr>
            <p:txBody>
              <a:bodyPr/>
              <a:lstStyle/>
              <a:p>
                <a:pPr algn="ctr">
                  <a:defRPr/>
                </a:pPr>
                <a:endParaRPr lang="en-US" b="1">
                  <a:latin typeface="+mn-lt"/>
                </a:endParaRPr>
              </a:p>
            </p:txBody>
          </p:sp>
          <p:sp>
            <p:nvSpPr>
              <p:cNvPr id="106" name="Freeform 558"/>
              <p:cNvSpPr>
                <a:spLocks/>
              </p:cNvSpPr>
              <p:nvPr/>
            </p:nvSpPr>
            <p:spPr bwMode="auto">
              <a:xfrm>
                <a:off x="2297" y="3283"/>
                <a:ext cx="56" cy="100"/>
              </a:xfrm>
              <a:custGeom>
                <a:avLst/>
                <a:gdLst/>
                <a:ahLst/>
                <a:cxnLst>
                  <a:cxn ang="0">
                    <a:pos x="7" y="171"/>
                  </a:cxn>
                  <a:cxn ang="0">
                    <a:pos x="0" y="159"/>
                  </a:cxn>
                  <a:cxn ang="0">
                    <a:pos x="118" y="0"/>
                  </a:cxn>
                  <a:cxn ang="0">
                    <a:pos x="122" y="9"/>
                  </a:cxn>
                  <a:cxn ang="0">
                    <a:pos x="7" y="171"/>
                  </a:cxn>
                </a:cxnLst>
                <a:rect l="0" t="0" r="r" b="b"/>
                <a:pathLst>
                  <a:path w="122" h="171">
                    <a:moveTo>
                      <a:pt x="7" y="171"/>
                    </a:moveTo>
                    <a:lnTo>
                      <a:pt x="0" y="159"/>
                    </a:lnTo>
                    <a:lnTo>
                      <a:pt x="118" y="0"/>
                    </a:lnTo>
                    <a:lnTo>
                      <a:pt x="122" y="9"/>
                    </a:lnTo>
                    <a:lnTo>
                      <a:pt x="7" y="171"/>
                    </a:lnTo>
                    <a:close/>
                  </a:path>
                </a:pathLst>
              </a:custGeom>
              <a:solidFill>
                <a:srgbClr val="D6D655"/>
              </a:solidFill>
              <a:ln w="9525">
                <a:noFill/>
                <a:round/>
                <a:headEnd/>
                <a:tailEnd/>
              </a:ln>
            </p:spPr>
            <p:txBody>
              <a:bodyPr/>
              <a:lstStyle/>
              <a:p>
                <a:pPr algn="ctr">
                  <a:defRPr/>
                </a:pPr>
                <a:endParaRPr lang="en-US" b="1">
                  <a:latin typeface="+mn-lt"/>
                </a:endParaRPr>
              </a:p>
            </p:txBody>
          </p:sp>
          <p:sp>
            <p:nvSpPr>
              <p:cNvPr id="107" name="Freeform 559"/>
              <p:cNvSpPr>
                <a:spLocks/>
              </p:cNvSpPr>
              <p:nvPr/>
            </p:nvSpPr>
            <p:spPr bwMode="auto">
              <a:xfrm>
                <a:off x="2294" y="3283"/>
                <a:ext cx="61" cy="100"/>
              </a:xfrm>
              <a:custGeom>
                <a:avLst/>
                <a:gdLst/>
                <a:ahLst/>
                <a:cxnLst>
                  <a:cxn ang="0">
                    <a:pos x="4" y="168"/>
                  </a:cxn>
                  <a:cxn ang="0">
                    <a:pos x="0" y="159"/>
                  </a:cxn>
                  <a:cxn ang="0">
                    <a:pos x="117" y="0"/>
                  </a:cxn>
                  <a:cxn ang="0">
                    <a:pos x="122" y="9"/>
                  </a:cxn>
                  <a:cxn ang="0">
                    <a:pos x="4" y="168"/>
                  </a:cxn>
                </a:cxnLst>
                <a:rect l="0" t="0" r="r" b="b"/>
                <a:pathLst>
                  <a:path w="122" h="168">
                    <a:moveTo>
                      <a:pt x="4" y="168"/>
                    </a:moveTo>
                    <a:lnTo>
                      <a:pt x="0" y="159"/>
                    </a:lnTo>
                    <a:lnTo>
                      <a:pt x="117" y="0"/>
                    </a:lnTo>
                    <a:lnTo>
                      <a:pt x="122" y="9"/>
                    </a:lnTo>
                    <a:lnTo>
                      <a:pt x="4" y="168"/>
                    </a:lnTo>
                    <a:close/>
                  </a:path>
                </a:pathLst>
              </a:custGeom>
              <a:solidFill>
                <a:srgbClr val="D5D554"/>
              </a:solidFill>
              <a:ln w="9525">
                <a:noFill/>
                <a:round/>
                <a:headEnd/>
                <a:tailEnd/>
              </a:ln>
            </p:spPr>
            <p:txBody>
              <a:bodyPr/>
              <a:lstStyle/>
              <a:p>
                <a:pPr algn="ctr">
                  <a:defRPr/>
                </a:pPr>
                <a:endParaRPr lang="en-US" b="1">
                  <a:latin typeface="+mn-lt"/>
                </a:endParaRPr>
              </a:p>
            </p:txBody>
          </p:sp>
          <p:sp>
            <p:nvSpPr>
              <p:cNvPr id="108" name="Freeform 560"/>
              <p:cNvSpPr>
                <a:spLocks/>
              </p:cNvSpPr>
              <p:nvPr/>
            </p:nvSpPr>
            <p:spPr bwMode="auto">
              <a:xfrm>
                <a:off x="2288" y="3264"/>
                <a:ext cx="65" cy="89"/>
              </a:xfrm>
              <a:custGeom>
                <a:avLst/>
                <a:gdLst/>
                <a:ahLst/>
                <a:cxnLst>
                  <a:cxn ang="0">
                    <a:pos x="13" y="178"/>
                  </a:cxn>
                  <a:cxn ang="0">
                    <a:pos x="0" y="156"/>
                  </a:cxn>
                  <a:cxn ang="0">
                    <a:pos x="119" y="0"/>
                  </a:cxn>
                  <a:cxn ang="0">
                    <a:pos x="130" y="19"/>
                  </a:cxn>
                  <a:cxn ang="0">
                    <a:pos x="13" y="178"/>
                  </a:cxn>
                </a:cxnLst>
                <a:rect l="0" t="0" r="r" b="b"/>
                <a:pathLst>
                  <a:path w="130" h="178">
                    <a:moveTo>
                      <a:pt x="13" y="178"/>
                    </a:moveTo>
                    <a:lnTo>
                      <a:pt x="0" y="156"/>
                    </a:lnTo>
                    <a:lnTo>
                      <a:pt x="119" y="0"/>
                    </a:lnTo>
                    <a:lnTo>
                      <a:pt x="130" y="19"/>
                    </a:lnTo>
                    <a:lnTo>
                      <a:pt x="13" y="178"/>
                    </a:lnTo>
                    <a:close/>
                  </a:path>
                </a:pathLst>
              </a:custGeom>
              <a:solidFill>
                <a:srgbClr val="D4D454"/>
              </a:solidFill>
              <a:ln w="9525">
                <a:noFill/>
                <a:round/>
                <a:headEnd/>
                <a:tailEnd/>
              </a:ln>
            </p:spPr>
            <p:txBody>
              <a:bodyPr/>
              <a:lstStyle/>
              <a:p>
                <a:pPr algn="ctr">
                  <a:defRPr/>
                </a:pPr>
                <a:endParaRPr lang="en-US" b="1">
                  <a:latin typeface="+mn-lt"/>
                </a:endParaRPr>
              </a:p>
            </p:txBody>
          </p:sp>
          <p:sp>
            <p:nvSpPr>
              <p:cNvPr id="109" name="Freeform 561"/>
              <p:cNvSpPr>
                <a:spLocks/>
              </p:cNvSpPr>
              <p:nvPr/>
            </p:nvSpPr>
            <p:spPr bwMode="auto">
              <a:xfrm>
                <a:off x="2291" y="3280"/>
                <a:ext cx="62" cy="93"/>
              </a:xfrm>
              <a:custGeom>
                <a:avLst/>
                <a:gdLst/>
                <a:ahLst/>
                <a:cxnLst>
                  <a:cxn ang="0">
                    <a:pos x="6" y="169"/>
                  </a:cxn>
                  <a:cxn ang="0">
                    <a:pos x="0" y="158"/>
                  </a:cxn>
                  <a:cxn ang="0">
                    <a:pos x="117" y="0"/>
                  </a:cxn>
                  <a:cxn ang="0">
                    <a:pos x="123" y="10"/>
                  </a:cxn>
                  <a:cxn ang="0">
                    <a:pos x="6" y="169"/>
                  </a:cxn>
                </a:cxnLst>
                <a:rect l="0" t="0" r="r" b="b"/>
                <a:pathLst>
                  <a:path w="123" h="169">
                    <a:moveTo>
                      <a:pt x="6" y="169"/>
                    </a:moveTo>
                    <a:lnTo>
                      <a:pt x="0" y="158"/>
                    </a:lnTo>
                    <a:lnTo>
                      <a:pt x="117" y="0"/>
                    </a:lnTo>
                    <a:lnTo>
                      <a:pt x="123" y="10"/>
                    </a:lnTo>
                    <a:lnTo>
                      <a:pt x="6" y="169"/>
                    </a:lnTo>
                    <a:close/>
                  </a:path>
                </a:pathLst>
              </a:custGeom>
              <a:solidFill>
                <a:srgbClr val="D4D454"/>
              </a:solidFill>
              <a:ln w="9525">
                <a:noFill/>
                <a:round/>
                <a:headEnd/>
                <a:tailEnd/>
              </a:ln>
            </p:spPr>
            <p:txBody>
              <a:bodyPr/>
              <a:lstStyle/>
              <a:p>
                <a:pPr algn="ctr">
                  <a:defRPr/>
                </a:pPr>
                <a:endParaRPr lang="en-US" b="1">
                  <a:latin typeface="+mn-lt"/>
                </a:endParaRPr>
              </a:p>
            </p:txBody>
          </p:sp>
          <p:sp>
            <p:nvSpPr>
              <p:cNvPr id="110" name="Freeform 562"/>
              <p:cNvSpPr>
                <a:spLocks/>
              </p:cNvSpPr>
              <p:nvPr/>
            </p:nvSpPr>
            <p:spPr bwMode="auto">
              <a:xfrm>
                <a:off x="2288" y="3264"/>
                <a:ext cx="62" cy="83"/>
              </a:xfrm>
              <a:custGeom>
                <a:avLst/>
                <a:gdLst/>
                <a:ahLst/>
                <a:cxnLst>
                  <a:cxn ang="0">
                    <a:pos x="7" y="167"/>
                  </a:cxn>
                  <a:cxn ang="0">
                    <a:pos x="0" y="156"/>
                  </a:cxn>
                  <a:cxn ang="0">
                    <a:pos x="119" y="0"/>
                  </a:cxn>
                  <a:cxn ang="0">
                    <a:pos x="124" y="9"/>
                  </a:cxn>
                  <a:cxn ang="0">
                    <a:pos x="7" y="167"/>
                  </a:cxn>
                </a:cxnLst>
                <a:rect l="0" t="0" r="r" b="b"/>
                <a:pathLst>
                  <a:path w="124" h="167">
                    <a:moveTo>
                      <a:pt x="7" y="167"/>
                    </a:moveTo>
                    <a:lnTo>
                      <a:pt x="0" y="156"/>
                    </a:lnTo>
                    <a:lnTo>
                      <a:pt x="119" y="0"/>
                    </a:lnTo>
                    <a:lnTo>
                      <a:pt x="124" y="9"/>
                    </a:lnTo>
                    <a:lnTo>
                      <a:pt x="7" y="167"/>
                    </a:lnTo>
                    <a:close/>
                  </a:path>
                </a:pathLst>
              </a:custGeom>
              <a:solidFill>
                <a:srgbClr val="D3D354"/>
              </a:solidFill>
              <a:ln w="9525">
                <a:noFill/>
                <a:round/>
                <a:headEnd/>
                <a:tailEnd/>
              </a:ln>
            </p:spPr>
            <p:txBody>
              <a:bodyPr/>
              <a:lstStyle/>
              <a:p>
                <a:pPr algn="ctr">
                  <a:defRPr/>
                </a:pPr>
                <a:endParaRPr lang="en-US" b="1">
                  <a:latin typeface="+mn-lt"/>
                </a:endParaRPr>
              </a:p>
            </p:txBody>
          </p:sp>
          <p:sp>
            <p:nvSpPr>
              <p:cNvPr id="111" name="Freeform 563"/>
              <p:cNvSpPr>
                <a:spLocks/>
              </p:cNvSpPr>
              <p:nvPr/>
            </p:nvSpPr>
            <p:spPr bwMode="auto">
              <a:xfrm>
                <a:off x="2281" y="3254"/>
                <a:ext cx="68" cy="87"/>
              </a:xfrm>
              <a:custGeom>
                <a:avLst/>
                <a:gdLst/>
                <a:ahLst/>
                <a:cxnLst>
                  <a:cxn ang="0">
                    <a:pos x="14" y="174"/>
                  </a:cxn>
                  <a:cxn ang="0">
                    <a:pos x="0" y="154"/>
                  </a:cxn>
                  <a:cxn ang="0">
                    <a:pos x="121" y="0"/>
                  </a:cxn>
                  <a:cxn ang="0">
                    <a:pos x="133" y="18"/>
                  </a:cxn>
                  <a:cxn ang="0">
                    <a:pos x="14" y="174"/>
                  </a:cxn>
                </a:cxnLst>
                <a:rect l="0" t="0" r="r" b="b"/>
                <a:pathLst>
                  <a:path w="133" h="174">
                    <a:moveTo>
                      <a:pt x="14" y="174"/>
                    </a:moveTo>
                    <a:lnTo>
                      <a:pt x="0" y="154"/>
                    </a:lnTo>
                    <a:lnTo>
                      <a:pt x="121" y="0"/>
                    </a:lnTo>
                    <a:lnTo>
                      <a:pt x="133" y="18"/>
                    </a:lnTo>
                    <a:lnTo>
                      <a:pt x="14" y="174"/>
                    </a:lnTo>
                    <a:close/>
                  </a:path>
                </a:pathLst>
              </a:custGeom>
              <a:solidFill>
                <a:srgbClr val="D2D254"/>
              </a:solidFill>
              <a:ln w="9525">
                <a:noFill/>
                <a:round/>
                <a:headEnd/>
                <a:tailEnd/>
              </a:ln>
            </p:spPr>
            <p:txBody>
              <a:bodyPr/>
              <a:lstStyle/>
              <a:p>
                <a:pPr algn="ctr">
                  <a:defRPr/>
                </a:pPr>
                <a:endParaRPr lang="en-US" b="1">
                  <a:latin typeface="+mn-lt"/>
                </a:endParaRPr>
              </a:p>
            </p:txBody>
          </p:sp>
          <p:sp>
            <p:nvSpPr>
              <p:cNvPr id="112" name="Freeform 564"/>
              <p:cNvSpPr>
                <a:spLocks/>
              </p:cNvSpPr>
              <p:nvPr/>
            </p:nvSpPr>
            <p:spPr bwMode="auto">
              <a:xfrm>
                <a:off x="2286" y="3260"/>
                <a:ext cx="62" cy="81"/>
              </a:xfrm>
              <a:custGeom>
                <a:avLst/>
                <a:gdLst/>
                <a:ahLst/>
                <a:cxnLst>
                  <a:cxn ang="0">
                    <a:pos x="4" y="163"/>
                  </a:cxn>
                  <a:cxn ang="0">
                    <a:pos x="0" y="157"/>
                  </a:cxn>
                  <a:cxn ang="0">
                    <a:pos x="119" y="0"/>
                  </a:cxn>
                  <a:cxn ang="0">
                    <a:pos x="123" y="7"/>
                  </a:cxn>
                  <a:cxn ang="0">
                    <a:pos x="4" y="163"/>
                  </a:cxn>
                </a:cxnLst>
                <a:rect l="0" t="0" r="r" b="b"/>
                <a:pathLst>
                  <a:path w="123" h="163">
                    <a:moveTo>
                      <a:pt x="4" y="163"/>
                    </a:moveTo>
                    <a:lnTo>
                      <a:pt x="0" y="157"/>
                    </a:lnTo>
                    <a:lnTo>
                      <a:pt x="119" y="0"/>
                    </a:lnTo>
                    <a:lnTo>
                      <a:pt x="123" y="7"/>
                    </a:lnTo>
                    <a:lnTo>
                      <a:pt x="4" y="163"/>
                    </a:lnTo>
                    <a:close/>
                  </a:path>
                </a:pathLst>
              </a:custGeom>
              <a:solidFill>
                <a:srgbClr val="D2D254"/>
              </a:solidFill>
              <a:ln w="9525">
                <a:noFill/>
                <a:round/>
                <a:headEnd/>
                <a:tailEnd/>
              </a:ln>
            </p:spPr>
            <p:txBody>
              <a:bodyPr/>
              <a:lstStyle/>
              <a:p>
                <a:pPr algn="ctr">
                  <a:defRPr/>
                </a:pPr>
                <a:endParaRPr lang="en-US" b="1">
                  <a:latin typeface="+mn-lt"/>
                </a:endParaRPr>
              </a:p>
            </p:txBody>
          </p:sp>
          <p:sp>
            <p:nvSpPr>
              <p:cNvPr id="113" name="Freeform 565"/>
              <p:cNvSpPr>
                <a:spLocks/>
              </p:cNvSpPr>
              <p:nvPr/>
            </p:nvSpPr>
            <p:spPr bwMode="auto">
              <a:xfrm>
                <a:off x="2283" y="3257"/>
                <a:ext cx="56" cy="82"/>
              </a:xfrm>
              <a:custGeom>
                <a:avLst/>
                <a:gdLst/>
                <a:ahLst/>
                <a:cxnLst>
                  <a:cxn ang="0">
                    <a:pos x="5" y="163"/>
                  </a:cxn>
                  <a:cxn ang="0">
                    <a:pos x="0" y="156"/>
                  </a:cxn>
                  <a:cxn ang="0">
                    <a:pos x="121" y="0"/>
                  </a:cxn>
                  <a:cxn ang="0">
                    <a:pos x="124" y="6"/>
                  </a:cxn>
                  <a:cxn ang="0">
                    <a:pos x="5" y="163"/>
                  </a:cxn>
                </a:cxnLst>
                <a:rect l="0" t="0" r="r" b="b"/>
                <a:pathLst>
                  <a:path w="124" h="163">
                    <a:moveTo>
                      <a:pt x="5" y="163"/>
                    </a:moveTo>
                    <a:lnTo>
                      <a:pt x="0" y="156"/>
                    </a:lnTo>
                    <a:lnTo>
                      <a:pt x="121" y="0"/>
                    </a:lnTo>
                    <a:lnTo>
                      <a:pt x="124" y="6"/>
                    </a:lnTo>
                    <a:lnTo>
                      <a:pt x="5" y="163"/>
                    </a:lnTo>
                    <a:close/>
                  </a:path>
                </a:pathLst>
              </a:custGeom>
              <a:solidFill>
                <a:srgbClr val="D1D153"/>
              </a:solidFill>
              <a:ln w="9525">
                <a:noFill/>
                <a:round/>
                <a:headEnd/>
                <a:tailEnd/>
              </a:ln>
            </p:spPr>
            <p:txBody>
              <a:bodyPr/>
              <a:lstStyle/>
              <a:p>
                <a:pPr algn="ctr">
                  <a:defRPr/>
                </a:pPr>
                <a:endParaRPr lang="en-US" b="1">
                  <a:latin typeface="+mn-lt"/>
                </a:endParaRPr>
              </a:p>
            </p:txBody>
          </p:sp>
          <p:sp>
            <p:nvSpPr>
              <p:cNvPr id="114" name="Freeform 566"/>
              <p:cNvSpPr>
                <a:spLocks/>
              </p:cNvSpPr>
              <p:nvPr/>
            </p:nvSpPr>
            <p:spPr bwMode="auto">
              <a:xfrm>
                <a:off x="2281" y="3254"/>
                <a:ext cx="63" cy="81"/>
              </a:xfrm>
              <a:custGeom>
                <a:avLst/>
                <a:gdLst/>
                <a:ahLst/>
                <a:cxnLst>
                  <a:cxn ang="0">
                    <a:pos x="5" y="161"/>
                  </a:cxn>
                  <a:cxn ang="0">
                    <a:pos x="0" y="154"/>
                  </a:cxn>
                  <a:cxn ang="0">
                    <a:pos x="121" y="0"/>
                  </a:cxn>
                  <a:cxn ang="0">
                    <a:pos x="126" y="5"/>
                  </a:cxn>
                  <a:cxn ang="0">
                    <a:pos x="5" y="161"/>
                  </a:cxn>
                </a:cxnLst>
                <a:rect l="0" t="0" r="r" b="b"/>
                <a:pathLst>
                  <a:path w="126" h="161">
                    <a:moveTo>
                      <a:pt x="5" y="161"/>
                    </a:moveTo>
                    <a:lnTo>
                      <a:pt x="0" y="154"/>
                    </a:lnTo>
                    <a:lnTo>
                      <a:pt x="121" y="0"/>
                    </a:lnTo>
                    <a:lnTo>
                      <a:pt x="126" y="5"/>
                    </a:lnTo>
                    <a:lnTo>
                      <a:pt x="5" y="161"/>
                    </a:lnTo>
                    <a:close/>
                  </a:path>
                </a:pathLst>
              </a:custGeom>
              <a:solidFill>
                <a:srgbClr val="D0D053"/>
              </a:solidFill>
              <a:ln w="9525">
                <a:noFill/>
                <a:round/>
                <a:headEnd/>
                <a:tailEnd/>
              </a:ln>
            </p:spPr>
            <p:txBody>
              <a:bodyPr/>
              <a:lstStyle/>
              <a:p>
                <a:pPr algn="ctr">
                  <a:defRPr/>
                </a:pPr>
                <a:endParaRPr lang="en-US" b="1">
                  <a:latin typeface="+mn-lt"/>
                </a:endParaRPr>
              </a:p>
            </p:txBody>
          </p:sp>
          <p:sp>
            <p:nvSpPr>
              <p:cNvPr id="115" name="Freeform 567"/>
              <p:cNvSpPr>
                <a:spLocks/>
              </p:cNvSpPr>
              <p:nvPr/>
            </p:nvSpPr>
            <p:spPr bwMode="auto">
              <a:xfrm>
                <a:off x="2273" y="3245"/>
                <a:ext cx="68" cy="90"/>
              </a:xfrm>
              <a:custGeom>
                <a:avLst/>
                <a:gdLst/>
                <a:ahLst/>
                <a:cxnLst>
                  <a:cxn ang="0">
                    <a:pos x="13" y="173"/>
                  </a:cxn>
                  <a:cxn ang="0">
                    <a:pos x="0" y="154"/>
                  </a:cxn>
                  <a:cxn ang="0">
                    <a:pos x="122" y="0"/>
                  </a:cxn>
                  <a:cxn ang="0">
                    <a:pos x="134" y="19"/>
                  </a:cxn>
                  <a:cxn ang="0">
                    <a:pos x="13" y="173"/>
                  </a:cxn>
                </a:cxnLst>
                <a:rect l="0" t="0" r="r" b="b"/>
                <a:pathLst>
                  <a:path w="134" h="173">
                    <a:moveTo>
                      <a:pt x="13" y="173"/>
                    </a:moveTo>
                    <a:lnTo>
                      <a:pt x="0" y="154"/>
                    </a:lnTo>
                    <a:lnTo>
                      <a:pt x="122" y="0"/>
                    </a:lnTo>
                    <a:lnTo>
                      <a:pt x="134" y="19"/>
                    </a:lnTo>
                    <a:lnTo>
                      <a:pt x="13" y="173"/>
                    </a:lnTo>
                    <a:close/>
                  </a:path>
                </a:pathLst>
              </a:custGeom>
              <a:solidFill>
                <a:srgbClr val="CFCF53"/>
              </a:solidFill>
              <a:ln w="9525">
                <a:noFill/>
                <a:round/>
                <a:headEnd/>
                <a:tailEnd/>
              </a:ln>
            </p:spPr>
            <p:txBody>
              <a:bodyPr/>
              <a:lstStyle/>
              <a:p>
                <a:pPr algn="ctr">
                  <a:defRPr/>
                </a:pPr>
                <a:endParaRPr lang="en-US" b="1">
                  <a:latin typeface="+mn-lt"/>
                </a:endParaRPr>
              </a:p>
            </p:txBody>
          </p:sp>
          <p:sp>
            <p:nvSpPr>
              <p:cNvPr id="116" name="Freeform 568"/>
              <p:cNvSpPr>
                <a:spLocks/>
              </p:cNvSpPr>
              <p:nvPr/>
            </p:nvSpPr>
            <p:spPr bwMode="auto">
              <a:xfrm>
                <a:off x="2278" y="3250"/>
                <a:ext cx="63" cy="85"/>
              </a:xfrm>
              <a:custGeom>
                <a:avLst/>
                <a:gdLst/>
                <a:ahLst/>
                <a:cxnLst>
                  <a:cxn ang="0">
                    <a:pos x="6" y="164"/>
                  </a:cxn>
                  <a:cxn ang="0">
                    <a:pos x="0" y="154"/>
                  </a:cxn>
                  <a:cxn ang="0">
                    <a:pos x="121" y="0"/>
                  </a:cxn>
                  <a:cxn ang="0">
                    <a:pos x="127" y="10"/>
                  </a:cxn>
                  <a:cxn ang="0">
                    <a:pos x="6" y="164"/>
                  </a:cxn>
                </a:cxnLst>
                <a:rect l="0" t="0" r="r" b="b"/>
                <a:pathLst>
                  <a:path w="127" h="164">
                    <a:moveTo>
                      <a:pt x="6" y="164"/>
                    </a:moveTo>
                    <a:lnTo>
                      <a:pt x="0" y="154"/>
                    </a:lnTo>
                    <a:lnTo>
                      <a:pt x="121" y="0"/>
                    </a:lnTo>
                    <a:lnTo>
                      <a:pt x="127" y="10"/>
                    </a:lnTo>
                    <a:lnTo>
                      <a:pt x="6" y="164"/>
                    </a:lnTo>
                    <a:close/>
                  </a:path>
                </a:pathLst>
              </a:custGeom>
              <a:solidFill>
                <a:srgbClr val="CFCF53"/>
              </a:solidFill>
              <a:ln w="9525">
                <a:noFill/>
                <a:round/>
                <a:headEnd/>
                <a:tailEnd/>
              </a:ln>
            </p:spPr>
            <p:txBody>
              <a:bodyPr/>
              <a:lstStyle/>
              <a:p>
                <a:pPr algn="ctr">
                  <a:defRPr/>
                </a:pPr>
                <a:endParaRPr lang="en-US" b="1">
                  <a:latin typeface="+mn-lt"/>
                </a:endParaRPr>
              </a:p>
            </p:txBody>
          </p:sp>
          <p:sp>
            <p:nvSpPr>
              <p:cNvPr id="117" name="Freeform 569"/>
              <p:cNvSpPr>
                <a:spLocks/>
              </p:cNvSpPr>
              <p:nvPr/>
            </p:nvSpPr>
            <p:spPr bwMode="auto">
              <a:xfrm>
                <a:off x="2273" y="3245"/>
                <a:ext cx="65" cy="90"/>
              </a:xfrm>
              <a:custGeom>
                <a:avLst/>
                <a:gdLst/>
                <a:ahLst/>
                <a:cxnLst>
                  <a:cxn ang="0">
                    <a:pos x="7" y="163"/>
                  </a:cxn>
                  <a:cxn ang="0">
                    <a:pos x="0" y="154"/>
                  </a:cxn>
                  <a:cxn ang="0">
                    <a:pos x="122" y="0"/>
                  </a:cxn>
                  <a:cxn ang="0">
                    <a:pos x="128" y="9"/>
                  </a:cxn>
                  <a:cxn ang="0">
                    <a:pos x="7" y="163"/>
                  </a:cxn>
                </a:cxnLst>
                <a:rect l="0" t="0" r="r" b="b"/>
                <a:pathLst>
                  <a:path w="128" h="163">
                    <a:moveTo>
                      <a:pt x="7" y="163"/>
                    </a:moveTo>
                    <a:lnTo>
                      <a:pt x="0" y="154"/>
                    </a:lnTo>
                    <a:lnTo>
                      <a:pt x="122" y="0"/>
                    </a:lnTo>
                    <a:lnTo>
                      <a:pt x="128" y="9"/>
                    </a:lnTo>
                    <a:lnTo>
                      <a:pt x="7" y="163"/>
                    </a:lnTo>
                    <a:close/>
                  </a:path>
                </a:pathLst>
              </a:custGeom>
              <a:solidFill>
                <a:srgbClr val="CECE52"/>
              </a:solidFill>
              <a:ln w="9525">
                <a:noFill/>
                <a:round/>
                <a:headEnd/>
                <a:tailEnd/>
              </a:ln>
            </p:spPr>
            <p:txBody>
              <a:bodyPr/>
              <a:lstStyle/>
              <a:p>
                <a:pPr algn="ctr">
                  <a:defRPr/>
                </a:pPr>
                <a:endParaRPr lang="en-US" b="1">
                  <a:latin typeface="+mn-lt"/>
                </a:endParaRPr>
              </a:p>
            </p:txBody>
          </p:sp>
          <p:sp>
            <p:nvSpPr>
              <p:cNvPr id="118" name="Freeform 570"/>
              <p:cNvSpPr>
                <a:spLocks/>
              </p:cNvSpPr>
              <p:nvPr/>
            </p:nvSpPr>
            <p:spPr bwMode="auto">
              <a:xfrm>
                <a:off x="2267" y="3237"/>
                <a:ext cx="68" cy="96"/>
              </a:xfrm>
              <a:custGeom>
                <a:avLst/>
                <a:gdLst/>
                <a:ahLst/>
                <a:cxnLst>
                  <a:cxn ang="0">
                    <a:pos x="16" y="171"/>
                  </a:cxn>
                  <a:cxn ang="0">
                    <a:pos x="0" y="152"/>
                  </a:cxn>
                  <a:cxn ang="0">
                    <a:pos x="124" y="0"/>
                  </a:cxn>
                  <a:cxn ang="0">
                    <a:pos x="138" y="17"/>
                  </a:cxn>
                  <a:cxn ang="0">
                    <a:pos x="16" y="171"/>
                  </a:cxn>
                </a:cxnLst>
                <a:rect l="0" t="0" r="r" b="b"/>
                <a:pathLst>
                  <a:path w="138" h="171">
                    <a:moveTo>
                      <a:pt x="16" y="171"/>
                    </a:moveTo>
                    <a:lnTo>
                      <a:pt x="0" y="152"/>
                    </a:lnTo>
                    <a:lnTo>
                      <a:pt x="124" y="0"/>
                    </a:lnTo>
                    <a:lnTo>
                      <a:pt x="138" y="17"/>
                    </a:lnTo>
                    <a:lnTo>
                      <a:pt x="16" y="171"/>
                    </a:lnTo>
                    <a:close/>
                  </a:path>
                </a:pathLst>
              </a:custGeom>
              <a:solidFill>
                <a:srgbClr val="CDCD52"/>
              </a:solidFill>
              <a:ln w="9525">
                <a:noFill/>
                <a:round/>
                <a:headEnd/>
                <a:tailEnd/>
              </a:ln>
            </p:spPr>
            <p:txBody>
              <a:bodyPr/>
              <a:lstStyle/>
              <a:p>
                <a:pPr algn="ctr">
                  <a:defRPr/>
                </a:pPr>
                <a:endParaRPr lang="en-US" b="1">
                  <a:latin typeface="+mn-lt"/>
                </a:endParaRPr>
              </a:p>
            </p:txBody>
          </p:sp>
          <p:sp>
            <p:nvSpPr>
              <p:cNvPr id="119" name="Freeform 571"/>
              <p:cNvSpPr>
                <a:spLocks/>
              </p:cNvSpPr>
              <p:nvPr/>
            </p:nvSpPr>
            <p:spPr bwMode="auto">
              <a:xfrm>
                <a:off x="2270" y="3242"/>
                <a:ext cx="68" cy="91"/>
              </a:xfrm>
              <a:custGeom>
                <a:avLst/>
                <a:gdLst/>
                <a:ahLst/>
                <a:cxnLst>
                  <a:cxn ang="0">
                    <a:pos x="5" y="160"/>
                  </a:cxn>
                  <a:cxn ang="0">
                    <a:pos x="0" y="153"/>
                  </a:cxn>
                  <a:cxn ang="0">
                    <a:pos x="122" y="0"/>
                  </a:cxn>
                  <a:cxn ang="0">
                    <a:pos x="127" y="6"/>
                  </a:cxn>
                  <a:cxn ang="0">
                    <a:pos x="5" y="160"/>
                  </a:cxn>
                </a:cxnLst>
                <a:rect l="0" t="0" r="r" b="b"/>
                <a:pathLst>
                  <a:path w="127" h="160">
                    <a:moveTo>
                      <a:pt x="5" y="160"/>
                    </a:moveTo>
                    <a:lnTo>
                      <a:pt x="0" y="153"/>
                    </a:lnTo>
                    <a:lnTo>
                      <a:pt x="122" y="0"/>
                    </a:lnTo>
                    <a:lnTo>
                      <a:pt x="127" y="6"/>
                    </a:lnTo>
                    <a:lnTo>
                      <a:pt x="5" y="160"/>
                    </a:lnTo>
                    <a:close/>
                  </a:path>
                </a:pathLst>
              </a:custGeom>
              <a:solidFill>
                <a:srgbClr val="CDCD52"/>
              </a:solidFill>
              <a:ln w="9525">
                <a:noFill/>
                <a:round/>
                <a:headEnd/>
                <a:tailEnd/>
              </a:ln>
            </p:spPr>
            <p:txBody>
              <a:bodyPr/>
              <a:lstStyle/>
              <a:p>
                <a:pPr algn="ctr">
                  <a:defRPr/>
                </a:pPr>
                <a:endParaRPr lang="en-US" b="1">
                  <a:latin typeface="+mn-lt"/>
                </a:endParaRPr>
              </a:p>
            </p:txBody>
          </p:sp>
          <p:sp>
            <p:nvSpPr>
              <p:cNvPr id="120" name="Freeform 572"/>
              <p:cNvSpPr>
                <a:spLocks/>
              </p:cNvSpPr>
              <p:nvPr/>
            </p:nvSpPr>
            <p:spPr bwMode="auto">
              <a:xfrm>
                <a:off x="2270" y="3239"/>
                <a:ext cx="68" cy="94"/>
              </a:xfrm>
              <a:custGeom>
                <a:avLst/>
                <a:gdLst/>
                <a:ahLst/>
                <a:cxnLst>
                  <a:cxn ang="0">
                    <a:pos x="5" y="158"/>
                  </a:cxn>
                  <a:cxn ang="0">
                    <a:pos x="0" y="152"/>
                  </a:cxn>
                  <a:cxn ang="0">
                    <a:pos x="122" y="0"/>
                  </a:cxn>
                  <a:cxn ang="0">
                    <a:pos x="127" y="5"/>
                  </a:cxn>
                  <a:cxn ang="0">
                    <a:pos x="5" y="158"/>
                  </a:cxn>
                </a:cxnLst>
                <a:rect l="0" t="0" r="r" b="b"/>
                <a:pathLst>
                  <a:path w="127" h="158">
                    <a:moveTo>
                      <a:pt x="5" y="158"/>
                    </a:moveTo>
                    <a:lnTo>
                      <a:pt x="0" y="152"/>
                    </a:lnTo>
                    <a:lnTo>
                      <a:pt x="122" y="0"/>
                    </a:lnTo>
                    <a:lnTo>
                      <a:pt x="127" y="5"/>
                    </a:lnTo>
                    <a:lnTo>
                      <a:pt x="5" y="158"/>
                    </a:lnTo>
                    <a:close/>
                  </a:path>
                </a:pathLst>
              </a:custGeom>
              <a:solidFill>
                <a:srgbClr val="CCCC51"/>
              </a:solidFill>
              <a:ln w="9525">
                <a:noFill/>
                <a:round/>
                <a:headEnd/>
                <a:tailEnd/>
              </a:ln>
            </p:spPr>
            <p:txBody>
              <a:bodyPr/>
              <a:lstStyle/>
              <a:p>
                <a:pPr algn="ctr">
                  <a:defRPr/>
                </a:pPr>
                <a:endParaRPr lang="en-US" b="1">
                  <a:latin typeface="+mn-lt"/>
                </a:endParaRPr>
              </a:p>
            </p:txBody>
          </p:sp>
          <p:sp>
            <p:nvSpPr>
              <p:cNvPr id="121" name="Freeform 573"/>
              <p:cNvSpPr>
                <a:spLocks/>
              </p:cNvSpPr>
              <p:nvPr/>
            </p:nvSpPr>
            <p:spPr bwMode="auto">
              <a:xfrm>
                <a:off x="2267" y="3237"/>
                <a:ext cx="64" cy="96"/>
              </a:xfrm>
              <a:custGeom>
                <a:avLst/>
                <a:gdLst/>
                <a:ahLst/>
                <a:cxnLst>
                  <a:cxn ang="0">
                    <a:pos x="6" y="158"/>
                  </a:cxn>
                  <a:cxn ang="0">
                    <a:pos x="0" y="152"/>
                  </a:cxn>
                  <a:cxn ang="0">
                    <a:pos x="124" y="0"/>
                  </a:cxn>
                  <a:cxn ang="0">
                    <a:pos x="128" y="6"/>
                  </a:cxn>
                  <a:cxn ang="0">
                    <a:pos x="6" y="158"/>
                  </a:cxn>
                </a:cxnLst>
                <a:rect l="0" t="0" r="r" b="b"/>
                <a:pathLst>
                  <a:path w="128" h="158">
                    <a:moveTo>
                      <a:pt x="6" y="158"/>
                    </a:moveTo>
                    <a:lnTo>
                      <a:pt x="0" y="152"/>
                    </a:lnTo>
                    <a:lnTo>
                      <a:pt x="124" y="0"/>
                    </a:lnTo>
                    <a:lnTo>
                      <a:pt x="128" y="6"/>
                    </a:lnTo>
                    <a:lnTo>
                      <a:pt x="6" y="158"/>
                    </a:lnTo>
                    <a:close/>
                  </a:path>
                </a:pathLst>
              </a:custGeom>
              <a:solidFill>
                <a:srgbClr val="CBCB50"/>
              </a:solidFill>
              <a:ln w="9525">
                <a:noFill/>
                <a:round/>
                <a:headEnd/>
                <a:tailEnd/>
              </a:ln>
            </p:spPr>
            <p:txBody>
              <a:bodyPr/>
              <a:lstStyle/>
              <a:p>
                <a:pPr algn="ctr">
                  <a:defRPr/>
                </a:pPr>
                <a:endParaRPr lang="en-US" b="1">
                  <a:latin typeface="+mn-lt"/>
                </a:endParaRPr>
              </a:p>
            </p:txBody>
          </p:sp>
          <p:sp>
            <p:nvSpPr>
              <p:cNvPr id="122" name="Freeform 574"/>
              <p:cNvSpPr>
                <a:spLocks/>
              </p:cNvSpPr>
              <p:nvPr/>
            </p:nvSpPr>
            <p:spPr bwMode="auto">
              <a:xfrm>
                <a:off x="2249" y="3230"/>
                <a:ext cx="79" cy="100"/>
              </a:xfrm>
              <a:custGeom>
                <a:avLst/>
                <a:gdLst/>
                <a:ahLst/>
                <a:cxnLst>
                  <a:cxn ang="0">
                    <a:pos x="32" y="183"/>
                  </a:cxn>
                  <a:cxn ang="0">
                    <a:pos x="0" y="148"/>
                  </a:cxn>
                  <a:cxn ang="0">
                    <a:pos x="126" y="0"/>
                  </a:cxn>
                  <a:cxn ang="0">
                    <a:pos x="156" y="31"/>
                  </a:cxn>
                  <a:cxn ang="0">
                    <a:pos x="32" y="183"/>
                  </a:cxn>
                </a:cxnLst>
                <a:rect l="0" t="0" r="r" b="b"/>
                <a:pathLst>
                  <a:path w="156" h="183">
                    <a:moveTo>
                      <a:pt x="32" y="183"/>
                    </a:moveTo>
                    <a:lnTo>
                      <a:pt x="0" y="148"/>
                    </a:lnTo>
                    <a:lnTo>
                      <a:pt x="126" y="0"/>
                    </a:lnTo>
                    <a:lnTo>
                      <a:pt x="156" y="31"/>
                    </a:lnTo>
                    <a:lnTo>
                      <a:pt x="32" y="183"/>
                    </a:lnTo>
                    <a:close/>
                  </a:path>
                </a:pathLst>
              </a:custGeom>
              <a:solidFill>
                <a:srgbClr val="CACA50"/>
              </a:solidFill>
              <a:ln w="9525">
                <a:noFill/>
                <a:round/>
                <a:headEnd/>
                <a:tailEnd/>
              </a:ln>
            </p:spPr>
            <p:txBody>
              <a:bodyPr/>
              <a:lstStyle/>
              <a:p>
                <a:pPr algn="ctr">
                  <a:defRPr/>
                </a:pPr>
                <a:endParaRPr lang="en-US" b="1">
                  <a:latin typeface="+mn-lt"/>
                </a:endParaRPr>
              </a:p>
            </p:txBody>
          </p:sp>
          <p:sp>
            <p:nvSpPr>
              <p:cNvPr id="123" name="Freeform 575"/>
              <p:cNvSpPr>
                <a:spLocks/>
              </p:cNvSpPr>
              <p:nvPr/>
            </p:nvSpPr>
            <p:spPr bwMode="auto">
              <a:xfrm>
                <a:off x="2263" y="3234"/>
                <a:ext cx="65" cy="99"/>
              </a:xfrm>
              <a:custGeom>
                <a:avLst/>
                <a:gdLst/>
                <a:ahLst/>
                <a:cxnLst>
                  <a:cxn ang="0">
                    <a:pos x="6" y="157"/>
                  </a:cxn>
                  <a:cxn ang="0">
                    <a:pos x="0" y="150"/>
                  </a:cxn>
                  <a:cxn ang="0">
                    <a:pos x="123" y="0"/>
                  </a:cxn>
                  <a:cxn ang="0">
                    <a:pos x="130" y="5"/>
                  </a:cxn>
                  <a:cxn ang="0">
                    <a:pos x="6" y="157"/>
                  </a:cxn>
                </a:cxnLst>
                <a:rect l="0" t="0" r="r" b="b"/>
                <a:pathLst>
                  <a:path w="130" h="157">
                    <a:moveTo>
                      <a:pt x="6" y="157"/>
                    </a:moveTo>
                    <a:lnTo>
                      <a:pt x="0" y="150"/>
                    </a:lnTo>
                    <a:lnTo>
                      <a:pt x="123" y="0"/>
                    </a:lnTo>
                    <a:lnTo>
                      <a:pt x="130" y="5"/>
                    </a:lnTo>
                    <a:lnTo>
                      <a:pt x="6" y="157"/>
                    </a:lnTo>
                    <a:close/>
                  </a:path>
                </a:pathLst>
              </a:custGeom>
              <a:solidFill>
                <a:srgbClr val="CACA50"/>
              </a:solidFill>
              <a:ln w="9525">
                <a:noFill/>
                <a:round/>
                <a:headEnd/>
                <a:tailEnd/>
              </a:ln>
            </p:spPr>
            <p:txBody>
              <a:bodyPr/>
              <a:lstStyle/>
              <a:p>
                <a:pPr algn="ctr">
                  <a:defRPr/>
                </a:pPr>
                <a:endParaRPr lang="en-US" b="1">
                  <a:latin typeface="+mn-lt"/>
                </a:endParaRPr>
              </a:p>
            </p:txBody>
          </p:sp>
          <p:sp>
            <p:nvSpPr>
              <p:cNvPr id="124" name="Freeform 576"/>
              <p:cNvSpPr>
                <a:spLocks/>
              </p:cNvSpPr>
              <p:nvPr/>
            </p:nvSpPr>
            <p:spPr bwMode="auto">
              <a:xfrm>
                <a:off x="2258" y="3232"/>
                <a:ext cx="68" cy="101"/>
              </a:xfrm>
              <a:custGeom>
                <a:avLst/>
                <a:gdLst/>
                <a:ahLst/>
                <a:cxnLst>
                  <a:cxn ang="0">
                    <a:pos x="6" y="158"/>
                  </a:cxn>
                  <a:cxn ang="0">
                    <a:pos x="0" y="151"/>
                  </a:cxn>
                  <a:cxn ang="0">
                    <a:pos x="123" y="0"/>
                  </a:cxn>
                  <a:cxn ang="0">
                    <a:pos x="129" y="8"/>
                  </a:cxn>
                  <a:cxn ang="0">
                    <a:pos x="6" y="158"/>
                  </a:cxn>
                </a:cxnLst>
                <a:rect l="0" t="0" r="r" b="b"/>
                <a:pathLst>
                  <a:path w="129" h="158">
                    <a:moveTo>
                      <a:pt x="6" y="158"/>
                    </a:moveTo>
                    <a:lnTo>
                      <a:pt x="0" y="151"/>
                    </a:lnTo>
                    <a:lnTo>
                      <a:pt x="123" y="0"/>
                    </a:lnTo>
                    <a:lnTo>
                      <a:pt x="129" y="8"/>
                    </a:lnTo>
                    <a:lnTo>
                      <a:pt x="6" y="158"/>
                    </a:lnTo>
                    <a:close/>
                  </a:path>
                </a:pathLst>
              </a:custGeom>
              <a:solidFill>
                <a:srgbClr val="C9C94F"/>
              </a:solidFill>
              <a:ln w="9525">
                <a:noFill/>
                <a:round/>
                <a:headEnd/>
                <a:tailEnd/>
              </a:ln>
            </p:spPr>
            <p:txBody>
              <a:bodyPr/>
              <a:lstStyle/>
              <a:p>
                <a:pPr algn="ctr">
                  <a:defRPr/>
                </a:pPr>
                <a:endParaRPr lang="en-US" b="1">
                  <a:latin typeface="+mn-lt"/>
                </a:endParaRPr>
              </a:p>
            </p:txBody>
          </p:sp>
          <p:sp>
            <p:nvSpPr>
              <p:cNvPr id="125" name="Freeform 577"/>
              <p:cNvSpPr>
                <a:spLocks/>
              </p:cNvSpPr>
              <p:nvPr/>
            </p:nvSpPr>
            <p:spPr bwMode="auto">
              <a:xfrm>
                <a:off x="2257" y="3232"/>
                <a:ext cx="68" cy="101"/>
              </a:xfrm>
              <a:custGeom>
                <a:avLst/>
                <a:gdLst/>
                <a:ahLst/>
                <a:cxnLst>
                  <a:cxn ang="0">
                    <a:pos x="6" y="156"/>
                  </a:cxn>
                  <a:cxn ang="0">
                    <a:pos x="0" y="148"/>
                  </a:cxn>
                  <a:cxn ang="0">
                    <a:pos x="125" y="0"/>
                  </a:cxn>
                  <a:cxn ang="0">
                    <a:pos x="129" y="5"/>
                  </a:cxn>
                  <a:cxn ang="0">
                    <a:pos x="6" y="156"/>
                  </a:cxn>
                </a:cxnLst>
                <a:rect l="0" t="0" r="r" b="b"/>
                <a:pathLst>
                  <a:path w="129" h="156">
                    <a:moveTo>
                      <a:pt x="6" y="156"/>
                    </a:moveTo>
                    <a:lnTo>
                      <a:pt x="0" y="148"/>
                    </a:lnTo>
                    <a:lnTo>
                      <a:pt x="125" y="0"/>
                    </a:lnTo>
                    <a:lnTo>
                      <a:pt x="129" y="5"/>
                    </a:lnTo>
                    <a:lnTo>
                      <a:pt x="6" y="156"/>
                    </a:lnTo>
                    <a:close/>
                  </a:path>
                </a:pathLst>
              </a:custGeom>
              <a:solidFill>
                <a:srgbClr val="C8C84F"/>
              </a:solidFill>
              <a:ln w="9525">
                <a:noFill/>
                <a:round/>
                <a:headEnd/>
                <a:tailEnd/>
              </a:ln>
            </p:spPr>
            <p:txBody>
              <a:bodyPr/>
              <a:lstStyle/>
              <a:p>
                <a:pPr algn="ctr">
                  <a:defRPr/>
                </a:pPr>
                <a:endParaRPr lang="en-US" b="1">
                  <a:latin typeface="+mn-lt"/>
                </a:endParaRPr>
              </a:p>
            </p:txBody>
          </p:sp>
          <p:sp>
            <p:nvSpPr>
              <p:cNvPr id="126" name="Freeform 578"/>
              <p:cNvSpPr>
                <a:spLocks/>
              </p:cNvSpPr>
              <p:nvPr/>
            </p:nvSpPr>
            <p:spPr bwMode="auto">
              <a:xfrm>
                <a:off x="2254" y="3232"/>
                <a:ext cx="66" cy="101"/>
              </a:xfrm>
              <a:custGeom>
                <a:avLst/>
                <a:gdLst/>
                <a:ahLst/>
                <a:cxnLst>
                  <a:cxn ang="0">
                    <a:pos x="7" y="156"/>
                  </a:cxn>
                  <a:cxn ang="0">
                    <a:pos x="0" y="149"/>
                  </a:cxn>
                  <a:cxn ang="0">
                    <a:pos x="126" y="0"/>
                  </a:cxn>
                  <a:cxn ang="0">
                    <a:pos x="132" y="8"/>
                  </a:cxn>
                  <a:cxn ang="0">
                    <a:pos x="7" y="156"/>
                  </a:cxn>
                </a:cxnLst>
                <a:rect l="0" t="0" r="r" b="b"/>
                <a:pathLst>
                  <a:path w="132" h="156">
                    <a:moveTo>
                      <a:pt x="7" y="156"/>
                    </a:moveTo>
                    <a:lnTo>
                      <a:pt x="0" y="149"/>
                    </a:lnTo>
                    <a:lnTo>
                      <a:pt x="126" y="0"/>
                    </a:lnTo>
                    <a:lnTo>
                      <a:pt x="132" y="8"/>
                    </a:lnTo>
                    <a:lnTo>
                      <a:pt x="7" y="156"/>
                    </a:lnTo>
                    <a:close/>
                  </a:path>
                </a:pathLst>
              </a:custGeom>
              <a:solidFill>
                <a:srgbClr val="C7C74F"/>
              </a:solidFill>
              <a:ln w="9525">
                <a:noFill/>
                <a:round/>
                <a:headEnd/>
                <a:tailEnd/>
              </a:ln>
            </p:spPr>
            <p:txBody>
              <a:bodyPr/>
              <a:lstStyle/>
              <a:p>
                <a:pPr algn="ctr">
                  <a:defRPr/>
                </a:pPr>
                <a:endParaRPr lang="en-US" b="1">
                  <a:latin typeface="+mn-lt"/>
                </a:endParaRPr>
              </a:p>
            </p:txBody>
          </p:sp>
          <p:sp>
            <p:nvSpPr>
              <p:cNvPr id="127" name="Freeform 579"/>
              <p:cNvSpPr>
                <a:spLocks/>
              </p:cNvSpPr>
              <p:nvPr/>
            </p:nvSpPr>
            <p:spPr bwMode="auto">
              <a:xfrm>
                <a:off x="2249" y="3230"/>
                <a:ext cx="68" cy="88"/>
              </a:xfrm>
              <a:custGeom>
                <a:avLst/>
                <a:gdLst/>
                <a:ahLst/>
                <a:cxnLst>
                  <a:cxn ang="0">
                    <a:pos x="7" y="154"/>
                  </a:cxn>
                  <a:cxn ang="0">
                    <a:pos x="0" y="148"/>
                  </a:cxn>
                  <a:cxn ang="0">
                    <a:pos x="126" y="0"/>
                  </a:cxn>
                  <a:cxn ang="0">
                    <a:pos x="133" y="5"/>
                  </a:cxn>
                  <a:cxn ang="0">
                    <a:pos x="7" y="154"/>
                  </a:cxn>
                </a:cxnLst>
                <a:rect l="0" t="0" r="r" b="b"/>
                <a:pathLst>
                  <a:path w="133" h="154">
                    <a:moveTo>
                      <a:pt x="7" y="154"/>
                    </a:moveTo>
                    <a:lnTo>
                      <a:pt x="0" y="148"/>
                    </a:lnTo>
                    <a:lnTo>
                      <a:pt x="126" y="0"/>
                    </a:lnTo>
                    <a:lnTo>
                      <a:pt x="133" y="5"/>
                    </a:lnTo>
                    <a:lnTo>
                      <a:pt x="7" y="154"/>
                    </a:lnTo>
                    <a:close/>
                  </a:path>
                </a:pathLst>
              </a:custGeom>
              <a:solidFill>
                <a:srgbClr val="C6C64F"/>
              </a:solidFill>
              <a:ln w="9525">
                <a:noFill/>
                <a:round/>
                <a:headEnd/>
                <a:tailEnd/>
              </a:ln>
            </p:spPr>
            <p:txBody>
              <a:bodyPr/>
              <a:lstStyle/>
              <a:p>
                <a:pPr algn="ctr">
                  <a:defRPr/>
                </a:pPr>
                <a:endParaRPr lang="en-US" b="1">
                  <a:latin typeface="+mn-lt"/>
                </a:endParaRPr>
              </a:p>
            </p:txBody>
          </p:sp>
          <p:sp>
            <p:nvSpPr>
              <p:cNvPr id="128" name="Freeform 580"/>
              <p:cNvSpPr>
                <a:spLocks/>
              </p:cNvSpPr>
              <p:nvPr/>
            </p:nvSpPr>
            <p:spPr bwMode="auto">
              <a:xfrm>
                <a:off x="2233" y="3206"/>
                <a:ext cx="81" cy="89"/>
              </a:xfrm>
              <a:custGeom>
                <a:avLst/>
                <a:gdLst/>
                <a:ahLst/>
                <a:cxnLst>
                  <a:cxn ang="0">
                    <a:pos x="36" y="178"/>
                  </a:cxn>
                  <a:cxn ang="0">
                    <a:pos x="0" y="145"/>
                  </a:cxn>
                  <a:cxn ang="0">
                    <a:pos x="130" y="0"/>
                  </a:cxn>
                  <a:cxn ang="0">
                    <a:pos x="162" y="30"/>
                  </a:cxn>
                  <a:cxn ang="0">
                    <a:pos x="36" y="178"/>
                  </a:cxn>
                </a:cxnLst>
                <a:rect l="0" t="0" r="r" b="b"/>
                <a:pathLst>
                  <a:path w="162" h="178">
                    <a:moveTo>
                      <a:pt x="36" y="178"/>
                    </a:moveTo>
                    <a:lnTo>
                      <a:pt x="0" y="145"/>
                    </a:lnTo>
                    <a:lnTo>
                      <a:pt x="130" y="0"/>
                    </a:lnTo>
                    <a:lnTo>
                      <a:pt x="162" y="30"/>
                    </a:lnTo>
                    <a:lnTo>
                      <a:pt x="36" y="178"/>
                    </a:lnTo>
                    <a:close/>
                  </a:path>
                </a:pathLst>
              </a:custGeom>
              <a:solidFill>
                <a:srgbClr val="C5C54F"/>
              </a:solidFill>
              <a:ln w="9525">
                <a:noFill/>
                <a:round/>
                <a:headEnd/>
                <a:tailEnd/>
              </a:ln>
            </p:spPr>
            <p:txBody>
              <a:bodyPr/>
              <a:lstStyle/>
              <a:p>
                <a:pPr algn="ctr">
                  <a:defRPr/>
                </a:pPr>
                <a:endParaRPr lang="en-US" b="1">
                  <a:latin typeface="+mn-lt"/>
                </a:endParaRPr>
              </a:p>
            </p:txBody>
          </p:sp>
          <p:sp>
            <p:nvSpPr>
              <p:cNvPr id="129" name="Freeform 581"/>
              <p:cNvSpPr>
                <a:spLocks/>
              </p:cNvSpPr>
              <p:nvPr/>
            </p:nvSpPr>
            <p:spPr bwMode="auto">
              <a:xfrm>
                <a:off x="2246" y="3230"/>
                <a:ext cx="68" cy="85"/>
              </a:xfrm>
              <a:custGeom>
                <a:avLst/>
                <a:gdLst/>
                <a:ahLst/>
                <a:cxnLst>
                  <a:cxn ang="0">
                    <a:pos x="6" y="154"/>
                  </a:cxn>
                  <a:cxn ang="0">
                    <a:pos x="0" y="147"/>
                  </a:cxn>
                  <a:cxn ang="0">
                    <a:pos x="126" y="0"/>
                  </a:cxn>
                  <a:cxn ang="0">
                    <a:pos x="132" y="6"/>
                  </a:cxn>
                  <a:cxn ang="0">
                    <a:pos x="6" y="154"/>
                  </a:cxn>
                </a:cxnLst>
                <a:rect l="0" t="0" r="r" b="b"/>
                <a:pathLst>
                  <a:path w="132" h="154">
                    <a:moveTo>
                      <a:pt x="6" y="154"/>
                    </a:moveTo>
                    <a:lnTo>
                      <a:pt x="0" y="147"/>
                    </a:lnTo>
                    <a:lnTo>
                      <a:pt x="126" y="0"/>
                    </a:lnTo>
                    <a:lnTo>
                      <a:pt x="132" y="6"/>
                    </a:lnTo>
                    <a:lnTo>
                      <a:pt x="6" y="154"/>
                    </a:lnTo>
                    <a:close/>
                  </a:path>
                </a:pathLst>
              </a:custGeom>
              <a:solidFill>
                <a:srgbClr val="C5C54F"/>
              </a:solidFill>
              <a:ln w="9525">
                <a:noFill/>
                <a:round/>
                <a:headEnd/>
                <a:tailEnd/>
              </a:ln>
            </p:spPr>
            <p:txBody>
              <a:bodyPr/>
              <a:lstStyle/>
              <a:p>
                <a:pPr algn="ctr">
                  <a:defRPr/>
                </a:pPr>
                <a:endParaRPr lang="en-US" b="1">
                  <a:latin typeface="+mn-lt"/>
                </a:endParaRPr>
              </a:p>
            </p:txBody>
          </p:sp>
          <p:sp>
            <p:nvSpPr>
              <p:cNvPr id="130" name="Freeform 582"/>
              <p:cNvSpPr>
                <a:spLocks/>
              </p:cNvSpPr>
              <p:nvPr/>
            </p:nvSpPr>
            <p:spPr bwMode="auto">
              <a:xfrm>
                <a:off x="2243" y="3214"/>
                <a:ext cx="68" cy="77"/>
              </a:xfrm>
              <a:custGeom>
                <a:avLst/>
                <a:gdLst/>
                <a:ahLst/>
                <a:cxnLst>
                  <a:cxn ang="0">
                    <a:pos x="8" y="154"/>
                  </a:cxn>
                  <a:cxn ang="0">
                    <a:pos x="0" y="148"/>
                  </a:cxn>
                  <a:cxn ang="0">
                    <a:pos x="126" y="0"/>
                  </a:cxn>
                  <a:cxn ang="0">
                    <a:pos x="134" y="7"/>
                  </a:cxn>
                  <a:cxn ang="0">
                    <a:pos x="8" y="154"/>
                  </a:cxn>
                </a:cxnLst>
                <a:rect l="0" t="0" r="r" b="b"/>
                <a:pathLst>
                  <a:path w="134" h="154">
                    <a:moveTo>
                      <a:pt x="8" y="154"/>
                    </a:moveTo>
                    <a:lnTo>
                      <a:pt x="0" y="148"/>
                    </a:lnTo>
                    <a:lnTo>
                      <a:pt x="126" y="0"/>
                    </a:lnTo>
                    <a:lnTo>
                      <a:pt x="134" y="7"/>
                    </a:lnTo>
                    <a:lnTo>
                      <a:pt x="8" y="154"/>
                    </a:lnTo>
                    <a:close/>
                  </a:path>
                </a:pathLst>
              </a:custGeom>
              <a:solidFill>
                <a:srgbClr val="C4C44E"/>
              </a:solidFill>
              <a:ln w="9525">
                <a:noFill/>
                <a:round/>
                <a:headEnd/>
                <a:tailEnd/>
              </a:ln>
            </p:spPr>
            <p:txBody>
              <a:bodyPr/>
              <a:lstStyle/>
              <a:p>
                <a:pPr algn="ctr">
                  <a:defRPr/>
                </a:pPr>
                <a:endParaRPr lang="en-US" b="1">
                  <a:latin typeface="+mn-lt"/>
                </a:endParaRPr>
              </a:p>
            </p:txBody>
          </p:sp>
          <p:sp>
            <p:nvSpPr>
              <p:cNvPr id="131" name="Freeform 583"/>
              <p:cNvSpPr>
                <a:spLocks/>
              </p:cNvSpPr>
              <p:nvPr/>
            </p:nvSpPr>
            <p:spPr bwMode="auto">
              <a:xfrm>
                <a:off x="2240" y="3212"/>
                <a:ext cx="67" cy="77"/>
              </a:xfrm>
              <a:custGeom>
                <a:avLst/>
                <a:gdLst/>
                <a:ahLst/>
                <a:cxnLst>
                  <a:cxn ang="0">
                    <a:pos x="8" y="154"/>
                  </a:cxn>
                  <a:cxn ang="0">
                    <a:pos x="0" y="147"/>
                  </a:cxn>
                  <a:cxn ang="0">
                    <a:pos x="128" y="0"/>
                  </a:cxn>
                  <a:cxn ang="0">
                    <a:pos x="134" y="6"/>
                  </a:cxn>
                  <a:cxn ang="0">
                    <a:pos x="8" y="154"/>
                  </a:cxn>
                </a:cxnLst>
                <a:rect l="0" t="0" r="r" b="b"/>
                <a:pathLst>
                  <a:path w="134" h="154">
                    <a:moveTo>
                      <a:pt x="8" y="154"/>
                    </a:moveTo>
                    <a:lnTo>
                      <a:pt x="0" y="147"/>
                    </a:lnTo>
                    <a:lnTo>
                      <a:pt x="128" y="0"/>
                    </a:lnTo>
                    <a:lnTo>
                      <a:pt x="134" y="6"/>
                    </a:lnTo>
                    <a:lnTo>
                      <a:pt x="8" y="154"/>
                    </a:lnTo>
                    <a:close/>
                  </a:path>
                </a:pathLst>
              </a:custGeom>
              <a:solidFill>
                <a:srgbClr val="C3C34D"/>
              </a:solidFill>
              <a:ln w="9525">
                <a:noFill/>
                <a:round/>
                <a:headEnd/>
                <a:tailEnd/>
              </a:ln>
            </p:spPr>
            <p:txBody>
              <a:bodyPr/>
              <a:lstStyle/>
              <a:p>
                <a:pPr algn="ctr">
                  <a:defRPr/>
                </a:pPr>
                <a:endParaRPr lang="en-US" b="1">
                  <a:latin typeface="+mn-lt"/>
                </a:endParaRPr>
              </a:p>
            </p:txBody>
          </p:sp>
          <p:sp>
            <p:nvSpPr>
              <p:cNvPr id="132" name="Freeform 584"/>
              <p:cNvSpPr>
                <a:spLocks/>
              </p:cNvSpPr>
              <p:nvPr/>
            </p:nvSpPr>
            <p:spPr bwMode="auto">
              <a:xfrm>
                <a:off x="2236" y="3209"/>
                <a:ext cx="68" cy="70"/>
              </a:xfrm>
              <a:custGeom>
                <a:avLst/>
                <a:gdLst/>
                <a:ahLst/>
                <a:cxnLst>
                  <a:cxn ang="0">
                    <a:pos x="6" y="152"/>
                  </a:cxn>
                  <a:cxn ang="0">
                    <a:pos x="0" y="146"/>
                  </a:cxn>
                  <a:cxn ang="0">
                    <a:pos x="128" y="0"/>
                  </a:cxn>
                  <a:cxn ang="0">
                    <a:pos x="134" y="5"/>
                  </a:cxn>
                  <a:cxn ang="0">
                    <a:pos x="6" y="152"/>
                  </a:cxn>
                </a:cxnLst>
                <a:rect l="0" t="0" r="r" b="b"/>
                <a:pathLst>
                  <a:path w="134" h="152">
                    <a:moveTo>
                      <a:pt x="6" y="152"/>
                    </a:moveTo>
                    <a:lnTo>
                      <a:pt x="0" y="146"/>
                    </a:lnTo>
                    <a:lnTo>
                      <a:pt x="128" y="0"/>
                    </a:lnTo>
                    <a:lnTo>
                      <a:pt x="134" y="5"/>
                    </a:lnTo>
                    <a:lnTo>
                      <a:pt x="6" y="152"/>
                    </a:lnTo>
                    <a:close/>
                  </a:path>
                </a:pathLst>
              </a:custGeom>
              <a:solidFill>
                <a:srgbClr val="C2C24D"/>
              </a:solidFill>
              <a:ln w="9525">
                <a:noFill/>
                <a:round/>
                <a:headEnd/>
                <a:tailEnd/>
              </a:ln>
            </p:spPr>
            <p:txBody>
              <a:bodyPr/>
              <a:lstStyle/>
              <a:p>
                <a:pPr algn="ctr">
                  <a:defRPr/>
                </a:pPr>
                <a:endParaRPr lang="en-US" b="1">
                  <a:latin typeface="+mn-lt"/>
                </a:endParaRPr>
              </a:p>
            </p:txBody>
          </p:sp>
          <p:sp>
            <p:nvSpPr>
              <p:cNvPr id="133" name="Freeform 585"/>
              <p:cNvSpPr>
                <a:spLocks/>
              </p:cNvSpPr>
              <p:nvPr/>
            </p:nvSpPr>
            <p:spPr bwMode="auto">
              <a:xfrm>
                <a:off x="2233" y="3206"/>
                <a:ext cx="68" cy="77"/>
              </a:xfrm>
              <a:custGeom>
                <a:avLst/>
                <a:gdLst/>
                <a:ahLst/>
                <a:cxnLst>
                  <a:cxn ang="0">
                    <a:pos x="8" y="152"/>
                  </a:cxn>
                  <a:cxn ang="0">
                    <a:pos x="0" y="145"/>
                  </a:cxn>
                  <a:cxn ang="0">
                    <a:pos x="130" y="0"/>
                  </a:cxn>
                  <a:cxn ang="0">
                    <a:pos x="136" y="6"/>
                  </a:cxn>
                  <a:cxn ang="0">
                    <a:pos x="8" y="152"/>
                  </a:cxn>
                </a:cxnLst>
                <a:rect l="0" t="0" r="r" b="b"/>
                <a:pathLst>
                  <a:path w="136" h="152">
                    <a:moveTo>
                      <a:pt x="8" y="152"/>
                    </a:moveTo>
                    <a:lnTo>
                      <a:pt x="0" y="145"/>
                    </a:lnTo>
                    <a:lnTo>
                      <a:pt x="130" y="0"/>
                    </a:lnTo>
                    <a:lnTo>
                      <a:pt x="136" y="6"/>
                    </a:lnTo>
                    <a:lnTo>
                      <a:pt x="8" y="152"/>
                    </a:lnTo>
                    <a:close/>
                  </a:path>
                </a:pathLst>
              </a:custGeom>
              <a:solidFill>
                <a:srgbClr val="C1C14C"/>
              </a:solidFill>
              <a:ln w="9525">
                <a:noFill/>
                <a:round/>
                <a:headEnd/>
                <a:tailEnd/>
              </a:ln>
            </p:spPr>
            <p:txBody>
              <a:bodyPr/>
              <a:lstStyle/>
              <a:p>
                <a:pPr algn="ctr">
                  <a:defRPr/>
                </a:pPr>
                <a:endParaRPr lang="en-US" b="1">
                  <a:latin typeface="+mn-lt"/>
                </a:endParaRPr>
              </a:p>
            </p:txBody>
          </p:sp>
          <p:sp>
            <p:nvSpPr>
              <p:cNvPr id="134" name="Freeform 586"/>
              <p:cNvSpPr>
                <a:spLocks/>
              </p:cNvSpPr>
              <p:nvPr/>
            </p:nvSpPr>
            <p:spPr bwMode="auto">
              <a:xfrm>
                <a:off x="2213" y="3193"/>
                <a:ext cx="80" cy="90"/>
              </a:xfrm>
              <a:custGeom>
                <a:avLst/>
                <a:gdLst/>
                <a:ahLst/>
                <a:cxnLst>
                  <a:cxn ang="0">
                    <a:pos x="38" y="171"/>
                  </a:cxn>
                  <a:cxn ang="0">
                    <a:pos x="0" y="143"/>
                  </a:cxn>
                  <a:cxn ang="0">
                    <a:pos x="132" y="0"/>
                  </a:cxn>
                  <a:cxn ang="0">
                    <a:pos x="168" y="26"/>
                  </a:cxn>
                  <a:cxn ang="0">
                    <a:pos x="38" y="171"/>
                  </a:cxn>
                </a:cxnLst>
                <a:rect l="0" t="0" r="r" b="b"/>
                <a:pathLst>
                  <a:path w="168" h="171">
                    <a:moveTo>
                      <a:pt x="38" y="171"/>
                    </a:moveTo>
                    <a:lnTo>
                      <a:pt x="0" y="143"/>
                    </a:lnTo>
                    <a:lnTo>
                      <a:pt x="132" y="0"/>
                    </a:lnTo>
                    <a:lnTo>
                      <a:pt x="168" y="26"/>
                    </a:lnTo>
                    <a:lnTo>
                      <a:pt x="38" y="171"/>
                    </a:lnTo>
                    <a:close/>
                  </a:path>
                </a:pathLst>
              </a:custGeom>
              <a:solidFill>
                <a:srgbClr val="C0C04C"/>
              </a:solidFill>
              <a:ln w="9525">
                <a:noFill/>
                <a:round/>
                <a:headEnd/>
                <a:tailEnd/>
              </a:ln>
            </p:spPr>
            <p:txBody>
              <a:bodyPr/>
              <a:lstStyle/>
              <a:p>
                <a:pPr algn="ctr">
                  <a:defRPr/>
                </a:pPr>
                <a:endParaRPr lang="en-US" b="1">
                  <a:latin typeface="+mn-lt"/>
                </a:endParaRPr>
              </a:p>
            </p:txBody>
          </p:sp>
          <p:sp>
            <p:nvSpPr>
              <p:cNvPr id="135" name="Freeform 587"/>
              <p:cNvSpPr>
                <a:spLocks/>
              </p:cNvSpPr>
              <p:nvPr/>
            </p:nvSpPr>
            <p:spPr bwMode="auto">
              <a:xfrm>
                <a:off x="2230" y="3204"/>
                <a:ext cx="68" cy="74"/>
              </a:xfrm>
              <a:custGeom>
                <a:avLst/>
                <a:gdLst/>
                <a:ahLst/>
                <a:cxnLst>
                  <a:cxn ang="0">
                    <a:pos x="6" y="149"/>
                  </a:cxn>
                  <a:cxn ang="0">
                    <a:pos x="0" y="145"/>
                  </a:cxn>
                  <a:cxn ang="0">
                    <a:pos x="130" y="0"/>
                  </a:cxn>
                  <a:cxn ang="0">
                    <a:pos x="136" y="4"/>
                  </a:cxn>
                  <a:cxn ang="0">
                    <a:pos x="6" y="149"/>
                  </a:cxn>
                </a:cxnLst>
                <a:rect l="0" t="0" r="r" b="b"/>
                <a:pathLst>
                  <a:path w="136" h="149">
                    <a:moveTo>
                      <a:pt x="6" y="149"/>
                    </a:moveTo>
                    <a:lnTo>
                      <a:pt x="0" y="145"/>
                    </a:lnTo>
                    <a:lnTo>
                      <a:pt x="130" y="0"/>
                    </a:lnTo>
                    <a:lnTo>
                      <a:pt x="136" y="4"/>
                    </a:lnTo>
                    <a:lnTo>
                      <a:pt x="6" y="149"/>
                    </a:lnTo>
                    <a:close/>
                  </a:path>
                </a:pathLst>
              </a:custGeom>
              <a:solidFill>
                <a:srgbClr val="C0C04C"/>
              </a:solidFill>
              <a:ln w="9525">
                <a:noFill/>
                <a:round/>
                <a:headEnd/>
                <a:tailEnd/>
              </a:ln>
            </p:spPr>
            <p:txBody>
              <a:bodyPr/>
              <a:lstStyle/>
              <a:p>
                <a:pPr algn="ctr">
                  <a:defRPr/>
                </a:pPr>
                <a:endParaRPr lang="en-US" b="1">
                  <a:latin typeface="+mn-lt"/>
                </a:endParaRPr>
              </a:p>
            </p:txBody>
          </p:sp>
          <p:sp>
            <p:nvSpPr>
              <p:cNvPr id="136" name="Freeform 588"/>
              <p:cNvSpPr>
                <a:spLocks/>
              </p:cNvSpPr>
              <p:nvPr/>
            </p:nvSpPr>
            <p:spPr bwMode="auto">
              <a:xfrm>
                <a:off x="2226" y="3201"/>
                <a:ext cx="68" cy="82"/>
              </a:xfrm>
              <a:custGeom>
                <a:avLst/>
                <a:gdLst/>
                <a:ahLst/>
                <a:cxnLst>
                  <a:cxn ang="0">
                    <a:pos x="6" y="150"/>
                  </a:cxn>
                  <a:cxn ang="0">
                    <a:pos x="0" y="144"/>
                  </a:cxn>
                  <a:cxn ang="0">
                    <a:pos x="130" y="0"/>
                  </a:cxn>
                  <a:cxn ang="0">
                    <a:pos x="136" y="5"/>
                  </a:cxn>
                  <a:cxn ang="0">
                    <a:pos x="6" y="150"/>
                  </a:cxn>
                </a:cxnLst>
                <a:rect l="0" t="0" r="r" b="b"/>
                <a:pathLst>
                  <a:path w="136" h="150">
                    <a:moveTo>
                      <a:pt x="6" y="150"/>
                    </a:moveTo>
                    <a:lnTo>
                      <a:pt x="0" y="144"/>
                    </a:lnTo>
                    <a:lnTo>
                      <a:pt x="130" y="0"/>
                    </a:lnTo>
                    <a:lnTo>
                      <a:pt x="136" y="5"/>
                    </a:lnTo>
                    <a:lnTo>
                      <a:pt x="6" y="150"/>
                    </a:lnTo>
                    <a:close/>
                  </a:path>
                </a:pathLst>
              </a:custGeom>
              <a:solidFill>
                <a:srgbClr val="BFBF4B"/>
              </a:solidFill>
              <a:ln w="9525">
                <a:noFill/>
                <a:round/>
                <a:headEnd/>
                <a:tailEnd/>
              </a:ln>
            </p:spPr>
            <p:txBody>
              <a:bodyPr/>
              <a:lstStyle/>
              <a:p>
                <a:pPr algn="ctr">
                  <a:defRPr/>
                </a:pPr>
                <a:endParaRPr lang="en-US" b="1">
                  <a:latin typeface="+mn-lt"/>
                </a:endParaRPr>
              </a:p>
            </p:txBody>
          </p:sp>
          <p:sp>
            <p:nvSpPr>
              <p:cNvPr id="137" name="Freeform 589"/>
              <p:cNvSpPr>
                <a:spLocks/>
              </p:cNvSpPr>
              <p:nvPr/>
            </p:nvSpPr>
            <p:spPr bwMode="auto">
              <a:xfrm>
                <a:off x="2221" y="3200"/>
                <a:ext cx="68" cy="74"/>
              </a:xfrm>
              <a:custGeom>
                <a:avLst/>
                <a:gdLst/>
                <a:ahLst/>
                <a:cxnLst>
                  <a:cxn ang="0">
                    <a:pos x="6" y="148"/>
                  </a:cxn>
                  <a:cxn ang="0">
                    <a:pos x="0" y="145"/>
                  </a:cxn>
                  <a:cxn ang="0">
                    <a:pos x="129" y="0"/>
                  </a:cxn>
                  <a:cxn ang="0">
                    <a:pos x="136" y="4"/>
                  </a:cxn>
                  <a:cxn ang="0">
                    <a:pos x="6" y="148"/>
                  </a:cxn>
                </a:cxnLst>
                <a:rect l="0" t="0" r="r" b="b"/>
                <a:pathLst>
                  <a:path w="136" h="148">
                    <a:moveTo>
                      <a:pt x="6" y="148"/>
                    </a:moveTo>
                    <a:lnTo>
                      <a:pt x="0" y="145"/>
                    </a:lnTo>
                    <a:lnTo>
                      <a:pt x="129" y="0"/>
                    </a:lnTo>
                    <a:lnTo>
                      <a:pt x="136" y="4"/>
                    </a:lnTo>
                    <a:lnTo>
                      <a:pt x="6" y="148"/>
                    </a:lnTo>
                    <a:close/>
                  </a:path>
                </a:pathLst>
              </a:custGeom>
              <a:solidFill>
                <a:srgbClr val="BEBE4B"/>
              </a:solidFill>
              <a:ln w="9525">
                <a:noFill/>
                <a:round/>
                <a:headEnd/>
                <a:tailEnd/>
              </a:ln>
            </p:spPr>
            <p:txBody>
              <a:bodyPr/>
              <a:lstStyle/>
              <a:p>
                <a:pPr algn="ctr">
                  <a:defRPr/>
                </a:pPr>
                <a:endParaRPr lang="en-US" b="1">
                  <a:latin typeface="+mn-lt"/>
                </a:endParaRPr>
              </a:p>
            </p:txBody>
          </p:sp>
          <p:sp>
            <p:nvSpPr>
              <p:cNvPr id="138" name="Freeform 590"/>
              <p:cNvSpPr>
                <a:spLocks/>
              </p:cNvSpPr>
              <p:nvPr/>
            </p:nvSpPr>
            <p:spPr bwMode="auto">
              <a:xfrm>
                <a:off x="2219" y="3198"/>
                <a:ext cx="69" cy="74"/>
              </a:xfrm>
              <a:custGeom>
                <a:avLst/>
                <a:gdLst/>
                <a:ahLst/>
                <a:cxnLst>
                  <a:cxn ang="0">
                    <a:pos x="8" y="149"/>
                  </a:cxn>
                  <a:cxn ang="0">
                    <a:pos x="0" y="143"/>
                  </a:cxn>
                  <a:cxn ang="0">
                    <a:pos x="133" y="0"/>
                  </a:cxn>
                  <a:cxn ang="0">
                    <a:pos x="137" y="4"/>
                  </a:cxn>
                  <a:cxn ang="0">
                    <a:pos x="8" y="149"/>
                  </a:cxn>
                </a:cxnLst>
                <a:rect l="0" t="0" r="r" b="b"/>
                <a:pathLst>
                  <a:path w="137" h="149">
                    <a:moveTo>
                      <a:pt x="8" y="149"/>
                    </a:moveTo>
                    <a:lnTo>
                      <a:pt x="0" y="143"/>
                    </a:lnTo>
                    <a:lnTo>
                      <a:pt x="133" y="0"/>
                    </a:lnTo>
                    <a:lnTo>
                      <a:pt x="137" y="4"/>
                    </a:lnTo>
                    <a:lnTo>
                      <a:pt x="8" y="149"/>
                    </a:lnTo>
                    <a:close/>
                  </a:path>
                </a:pathLst>
              </a:custGeom>
              <a:solidFill>
                <a:srgbClr val="BDBD4A"/>
              </a:solidFill>
              <a:ln w="9525">
                <a:noFill/>
                <a:round/>
                <a:headEnd/>
                <a:tailEnd/>
              </a:ln>
            </p:spPr>
            <p:txBody>
              <a:bodyPr/>
              <a:lstStyle/>
              <a:p>
                <a:pPr algn="ctr">
                  <a:defRPr/>
                </a:pPr>
                <a:endParaRPr lang="en-US" b="1">
                  <a:latin typeface="+mn-lt"/>
                </a:endParaRPr>
              </a:p>
            </p:txBody>
          </p:sp>
          <p:sp>
            <p:nvSpPr>
              <p:cNvPr id="139" name="Freeform 591"/>
              <p:cNvSpPr>
                <a:spLocks/>
              </p:cNvSpPr>
              <p:nvPr/>
            </p:nvSpPr>
            <p:spPr bwMode="auto">
              <a:xfrm>
                <a:off x="2216" y="3195"/>
                <a:ext cx="69" cy="74"/>
              </a:xfrm>
              <a:custGeom>
                <a:avLst/>
                <a:gdLst/>
                <a:ahLst/>
                <a:cxnLst>
                  <a:cxn ang="0">
                    <a:pos x="6" y="148"/>
                  </a:cxn>
                  <a:cxn ang="0">
                    <a:pos x="0" y="143"/>
                  </a:cxn>
                  <a:cxn ang="0">
                    <a:pos x="133" y="0"/>
                  </a:cxn>
                  <a:cxn ang="0">
                    <a:pos x="139" y="5"/>
                  </a:cxn>
                  <a:cxn ang="0">
                    <a:pos x="6" y="148"/>
                  </a:cxn>
                </a:cxnLst>
                <a:rect l="0" t="0" r="r" b="b"/>
                <a:pathLst>
                  <a:path w="139" h="148">
                    <a:moveTo>
                      <a:pt x="6" y="148"/>
                    </a:moveTo>
                    <a:lnTo>
                      <a:pt x="0" y="143"/>
                    </a:lnTo>
                    <a:lnTo>
                      <a:pt x="133" y="0"/>
                    </a:lnTo>
                    <a:lnTo>
                      <a:pt x="139" y="5"/>
                    </a:lnTo>
                    <a:lnTo>
                      <a:pt x="6" y="148"/>
                    </a:lnTo>
                    <a:close/>
                  </a:path>
                </a:pathLst>
              </a:custGeom>
              <a:solidFill>
                <a:srgbClr val="BCBC4A"/>
              </a:solidFill>
              <a:ln w="9525">
                <a:noFill/>
                <a:round/>
                <a:headEnd/>
                <a:tailEnd/>
              </a:ln>
            </p:spPr>
            <p:txBody>
              <a:bodyPr/>
              <a:lstStyle/>
              <a:p>
                <a:pPr algn="ctr">
                  <a:defRPr/>
                </a:pPr>
                <a:endParaRPr lang="en-US" b="1">
                  <a:latin typeface="+mn-lt"/>
                </a:endParaRPr>
              </a:p>
            </p:txBody>
          </p:sp>
          <p:sp>
            <p:nvSpPr>
              <p:cNvPr id="140" name="Freeform 592"/>
              <p:cNvSpPr>
                <a:spLocks/>
              </p:cNvSpPr>
              <p:nvPr/>
            </p:nvSpPr>
            <p:spPr bwMode="auto">
              <a:xfrm>
                <a:off x="2213" y="3193"/>
                <a:ext cx="68" cy="73"/>
              </a:xfrm>
              <a:custGeom>
                <a:avLst/>
                <a:gdLst/>
                <a:ahLst/>
                <a:cxnLst>
                  <a:cxn ang="0">
                    <a:pos x="6" y="147"/>
                  </a:cxn>
                  <a:cxn ang="0">
                    <a:pos x="0" y="143"/>
                  </a:cxn>
                  <a:cxn ang="0">
                    <a:pos x="132" y="0"/>
                  </a:cxn>
                  <a:cxn ang="0">
                    <a:pos x="139" y="4"/>
                  </a:cxn>
                  <a:cxn ang="0">
                    <a:pos x="6" y="147"/>
                  </a:cxn>
                </a:cxnLst>
                <a:rect l="0" t="0" r="r" b="b"/>
                <a:pathLst>
                  <a:path w="139" h="147">
                    <a:moveTo>
                      <a:pt x="6" y="147"/>
                    </a:moveTo>
                    <a:lnTo>
                      <a:pt x="0" y="143"/>
                    </a:lnTo>
                    <a:lnTo>
                      <a:pt x="132" y="0"/>
                    </a:lnTo>
                    <a:lnTo>
                      <a:pt x="139" y="4"/>
                    </a:lnTo>
                    <a:lnTo>
                      <a:pt x="6" y="147"/>
                    </a:lnTo>
                    <a:close/>
                  </a:path>
                </a:pathLst>
              </a:custGeom>
              <a:solidFill>
                <a:srgbClr val="BBBB4A"/>
              </a:solidFill>
              <a:ln w="9525">
                <a:noFill/>
                <a:round/>
                <a:headEnd/>
                <a:tailEnd/>
              </a:ln>
            </p:spPr>
            <p:txBody>
              <a:bodyPr/>
              <a:lstStyle/>
              <a:p>
                <a:pPr algn="ctr">
                  <a:defRPr/>
                </a:pPr>
                <a:endParaRPr lang="en-US" b="1">
                  <a:latin typeface="+mn-lt"/>
                </a:endParaRPr>
              </a:p>
            </p:txBody>
          </p:sp>
          <p:sp>
            <p:nvSpPr>
              <p:cNvPr id="141" name="Freeform 593"/>
              <p:cNvSpPr>
                <a:spLocks/>
              </p:cNvSpPr>
              <p:nvPr/>
            </p:nvSpPr>
            <p:spPr bwMode="auto">
              <a:xfrm>
                <a:off x="2192" y="3182"/>
                <a:ext cx="88" cy="100"/>
              </a:xfrm>
              <a:custGeom>
                <a:avLst/>
                <a:gdLst/>
                <a:ahLst/>
                <a:cxnLst>
                  <a:cxn ang="0">
                    <a:pos x="42" y="165"/>
                  </a:cxn>
                  <a:cxn ang="0">
                    <a:pos x="0" y="139"/>
                  </a:cxn>
                  <a:cxn ang="0">
                    <a:pos x="137" y="0"/>
                  </a:cxn>
                  <a:cxn ang="0">
                    <a:pos x="174" y="22"/>
                  </a:cxn>
                  <a:cxn ang="0">
                    <a:pos x="42" y="165"/>
                  </a:cxn>
                </a:cxnLst>
                <a:rect l="0" t="0" r="r" b="b"/>
                <a:pathLst>
                  <a:path w="174" h="165">
                    <a:moveTo>
                      <a:pt x="42" y="165"/>
                    </a:moveTo>
                    <a:lnTo>
                      <a:pt x="0" y="139"/>
                    </a:lnTo>
                    <a:lnTo>
                      <a:pt x="137" y="0"/>
                    </a:lnTo>
                    <a:lnTo>
                      <a:pt x="174" y="22"/>
                    </a:lnTo>
                    <a:lnTo>
                      <a:pt x="42" y="165"/>
                    </a:lnTo>
                    <a:close/>
                  </a:path>
                </a:pathLst>
              </a:custGeom>
              <a:solidFill>
                <a:srgbClr val="BABA4A"/>
              </a:solidFill>
              <a:ln w="9525">
                <a:noFill/>
                <a:round/>
                <a:headEnd/>
                <a:tailEnd/>
              </a:ln>
            </p:spPr>
            <p:txBody>
              <a:bodyPr/>
              <a:lstStyle/>
              <a:p>
                <a:pPr algn="ctr">
                  <a:defRPr/>
                </a:pPr>
                <a:endParaRPr lang="en-US" b="1">
                  <a:latin typeface="+mn-lt"/>
                </a:endParaRPr>
              </a:p>
            </p:txBody>
          </p:sp>
          <p:sp>
            <p:nvSpPr>
              <p:cNvPr id="142" name="Freeform 594"/>
              <p:cNvSpPr>
                <a:spLocks/>
              </p:cNvSpPr>
              <p:nvPr/>
            </p:nvSpPr>
            <p:spPr bwMode="auto">
              <a:xfrm>
                <a:off x="2209" y="3191"/>
                <a:ext cx="68" cy="73"/>
              </a:xfrm>
              <a:custGeom>
                <a:avLst/>
                <a:gdLst/>
                <a:ahLst/>
                <a:cxnLst>
                  <a:cxn ang="0">
                    <a:pos x="8" y="147"/>
                  </a:cxn>
                  <a:cxn ang="0">
                    <a:pos x="0" y="141"/>
                  </a:cxn>
                  <a:cxn ang="0">
                    <a:pos x="133" y="0"/>
                  </a:cxn>
                  <a:cxn ang="0">
                    <a:pos x="140" y="4"/>
                  </a:cxn>
                  <a:cxn ang="0">
                    <a:pos x="8" y="147"/>
                  </a:cxn>
                </a:cxnLst>
                <a:rect l="0" t="0" r="r" b="b"/>
                <a:pathLst>
                  <a:path w="140" h="147">
                    <a:moveTo>
                      <a:pt x="8" y="147"/>
                    </a:moveTo>
                    <a:lnTo>
                      <a:pt x="0" y="141"/>
                    </a:lnTo>
                    <a:lnTo>
                      <a:pt x="133" y="0"/>
                    </a:lnTo>
                    <a:lnTo>
                      <a:pt x="140" y="4"/>
                    </a:lnTo>
                    <a:lnTo>
                      <a:pt x="8" y="147"/>
                    </a:lnTo>
                    <a:close/>
                  </a:path>
                </a:pathLst>
              </a:custGeom>
              <a:solidFill>
                <a:srgbClr val="BABA4A"/>
              </a:solidFill>
              <a:ln w="9525">
                <a:noFill/>
                <a:round/>
                <a:headEnd/>
                <a:tailEnd/>
              </a:ln>
            </p:spPr>
            <p:txBody>
              <a:bodyPr/>
              <a:lstStyle/>
              <a:p>
                <a:pPr algn="ctr">
                  <a:defRPr/>
                </a:pPr>
                <a:endParaRPr lang="en-US" b="1">
                  <a:latin typeface="+mn-lt"/>
                </a:endParaRPr>
              </a:p>
            </p:txBody>
          </p:sp>
          <p:sp>
            <p:nvSpPr>
              <p:cNvPr id="143" name="Freeform 595"/>
              <p:cNvSpPr>
                <a:spLocks/>
              </p:cNvSpPr>
              <p:nvPr/>
            </p:nvSpPr>
            <p:spPr bwMode="auto">
              <a:xfrm>
                <a:off x="2205" y="3188"/>
                <a:ext cx="71" cy="74"/>
              </a:xfrm>
              <a:custGeom>
                <a:avLst/>
                <a:gdLst/>
                <a:ahLst/>
                <a:cxnLst>
                  <a:cxn ang="0">
                    <a:pos x="9" y="146"/>
                  </a:cxn>
                  <a:cxn ang="0">
                    <a:pos x="0" y="141"/>
                  </a:cxn>
                  <a:cxn ang="0">
                    <a:pos x="134" y="0"/>
                  </a:cxn>
                  <a:cxn ang="0">
                    <a:pos x="142" y="5"/>
                  </a:cxn>
                  <a:cxn ang="0">
                    <a:pos x="9" y="146"/>
                  </a:cxn>
                </a:cxnLst>
                <a:rect l="0" t="0" r="r" b="b"/>
                <a:pathLst>
                  <a:path w="142" h="146">
                    <a:moveTo>
                      <a:pt x="9" y="146"/>
                    </a:moveTo>
                    <a:lnTo>
                      <a:pt x="0" y="141"/>
                    </a:lnTo>
                    <a:lnTo>
                      <a:pt x="134" y="0"/>
                    </a:lnTo>
                    <a:lnTo>
                      <a:pt x="142" y="5"/>
                    </a:lnTo>
                    <a:lnTo>
                      <a:pt x="9" y="146"/>
                    </a:lnTo>
                    <a:close/>
                  </a:path>
                </a:pathLst>
              </a:custGeom>
              <a:solidFill>
                <a:srgbClr val="B9B949"/>
              </a:solidFill>
              <a:ln w="9525">
                <a:noFill/>
                <a:round/>
                <a:headEnd/>
                <a:tailEnd/>
              </a:ln>
            </p:spPr>
            <p:txBody>
              <a:bodyPr/>
              <a:lstStyle/>
              <a:p>
                <a:pPr algn="ctr">
                  <a:defRPr/>
                </a:pPr>
                <a:endParaRPr lang="en-US" b="1">
                  <a:latin typeface="+mn-lt"/>
                </a:endParaRPr>
              </a:p>
            </p:txBody>
          </p:sp>
          <p:sp>
            <p:nvSpPr>
              <p:cNvPr id="144" name="Freeform 596"/>
              <p:cNvSpPr>
                <a:spLocks/>
              </p:cNvSpPr>
              <p:nvPr/>
            </p:nvSpPr>
            <p:spPr bwMode="auto">
              <a:xfrm>
                <a:off x="2201" y="3187"/>
                <a:ext cx="68" cy="72"/>
              </a:xfrm>
              <a:custGeom>
                <a:avLst/>
                <a:gdLst/>
                <a:ahLst/>
                <a:cxnLst>
                  <a:cxn ang="0">
                    <a:pos x="8" y="145"/>
                  </a:cxn>
                  <a:cxn ang="0">
                    <a:pos x="0" y="141"/>
                  </a:cxn>
                  <a:cxn ang="0">
                    <a:pos x="134" y="0"/>
                  </a:cxn>
                  <a:cxn ang="0">
                    <a:pos x="142" y="4"/>
                  </a:cxn>
                  <a:cxn ang="0">
                    <a:pos x="8" y="145"/>
                  </a:cxn>
                </a:cxnLst>
                <a:rect l="0" t="0" r="r" b="b"/>
                <a:pathLst>
                  <a:path w="142" h="145">
                    <a:moveTo>
                      <a:pt x="8" y="145"/>
                    </a:moveTo>
                    <a:lnTo>
                      <a:pt x="0" y="141"/>
                    </a:lnTo>
                    <a:lnTo>
                      <a:pt x="134" y="0"/>
                    </a:lnTo>
                    <a:lnTo>
                      <a:pt x="142" y="4"/>
                    </a:lnTo>
                    <a:lnTo>
                      <a:pt x="8" y="145"/>
                    </a:lnTo>
                    <a:close/>
                  </a:path>
                </a:pathLst>
              </a:custGeom>
              <a:solidFill>
                <a:srgbClr val="B8B849"/>
              </a:solidFill>
              <a:ln w="9525">
                <a:noFill/>
                <a:round/>
                <a:headEnd/>
                <a:tailEnd/>
              </a:ln>
            </p:spPr>
            <p:txBody>
              <a:bodyPr/>
              <a:lstStyle/>
              <a:p>
                <a:pPr algn="ctr">
                  <a:defRPr/>
                </a:pPr>
                <a:endParaRPr lang="en-US" b="1">
                  <a:latin typeface="+mn-lt"/>
                </a:endParaRPr>
              </a:p>
            </p:txBody>
          </p:sp>
          <p:sp>
            <p:nvSpPr>
              <p:cNvPr id="145" name="Freeform 597"/>
              <p:cNvSpPr>
                <a:spLocks/>
              </p:cNvSpPr>
              <p:nvPr/>
            </p:nvSpPr>
            <p:spPr bwMode="auto">
              <a:xfrm>
                <a:off x="2196" y="3184"/>
                <a:ext cx="68" cy="73"/>
              </a:xfrm>
              <a:custGeom>
                <a:avLst/>
                <a:gdLst/>
                <a:ahLst/>
                <a:cxnLst>
                  <a:cxn ang="0">
                    <a:pos x="8" y="146"/>
                  </a:cxn>
                  <a:cxn ang="0">
                    <a:pos x="0" y="141"/>
                  </a:cxn>
                  <a:cxn ang="0">
                    <a:pos x="135" y="0"/>
                  </a:cxn>
                  <a:cxn ang="0">
                    <a:pos x="142" y="5"/>
                  </a:cxn>
                  <a:cxn ang="0">
                    <a:pos x="8" y="146"/>
                  </a:cxn>
                </a:cxnLst>
                <a:rect l="0" t="0" r="r" b="b"/>
                <a:pathLst>
                  <a:path w="142" h="146">
                    <a:moveTo>
                      <a:pt x="8" y="146"/>
                    </a:moveTo>
                    <a:lnTo>
                      <a:pt x="0" y="141"/>
                    </a:lnTo>
                    <a:lnTo>
                      <a:pt x="135" y="0"/>
                    </a:lnTo>
                    <a:lnTo>
                      <a:pt x="142" y="5"/>
                    </a:lnTo>
                    <a:lnTo>
                      <a:pt x="8" y="146"/>
                    </a:lnTo>
                    <a:close/>
                  </a:path>
                </a:pathLst>
              </a:custGeom>
              <a:solidFill>
                <a:srgbClr val="B7B748"/>
              </a:solidFill>
              <a:ln w="9525">
                <a:noFill/>
                <a:round/>
                <a:headEnd/>
                <a:tailEnd/>
              </a:ln>
            </p:spPr>
            <p:txBody>
              <a:bodyPr/>
              <a:lstStyle/>
              <a:p>
                <a:pPr algn="ctr">
                  <a:defRPr/>
                </a:pPr>
                <a:endParaRPr lang="en-US" b="1">
                  <a:latin typeface="+mn-lt"/>
                </a:endParaRPr>
              </a:p>
            </p:txBody>
          </p:sp>
          <p:sp>
            <p:nvSpPr>
              <p:cNvPr id="146" name="Freeform 598"/>
              <p:cNvSpPr>
                <a:spLocks/>
              </p:cNvSpPr>
              <p:nvPr/>
            </p:nvSpPr>
            <p:spPr bwMode="auto">
              <a:xfrm>
                <a:off x="2192" y="3182"/>
                <a:ext cx="72" cy="72"/>
              </a:xfrm>
              <a:custGeom>
                <a:avLst/>
                <a:gdLst/>
                <a:ahLst/>
                <a:cxnLst>
                  <a:cxn ang="0">
                    <a:pos x="9" y="145"/>
                  </a:cxn>
                  <a:cxn ang="0">
                    <a:pos x="0" y="139"/>
                  </a:cxn>
                  <a:cxn ang="0">
                    <a:pos x="137" y="0"/>
                  </a:cxn>
                  <a:cxn ang="0">
                    <a:pos x="144" y="4"/>
                  </a:cxn>
                  <a:cxn ang="0">
                    <a:pos x="9" y="145"/>
                  </a:cxn>
                </a:cxnLst>
                <a:rect l="0" t="0" r="r" b="b"/>
                <a:pathLst>
                  <a:path w="144" h="145">
                    <a:moveTo>
                      <a:pt x="9" y="145"/>
                    </a:moveTo>
                    <a:lnTo>
                      <a:pt x="0" y="139"/>
                    </a:lnTo>
                    <a:lnTo>
                      <a:pt x="137" y="0"/>
                    </a:lnTo>
                    <a:lnTo>
                      <a:pt x="144" y="4"/>
                    </a:lnTo>
                    <a:lnTo>
                      <a:pt x="9" y="145"/>
                    </a:lnTo>
                    <a:close/>
                  </a:path>
                </a:pathLst>
              </a:custGeom>
              <a:solidFill>
                <a:srgbClr val="B6B648"/>
              </a:solidFill>
              <a:ln w="9525">
                <a:noFill/>
                <a:round/>
                <a:headEnd/>
                <a:tailEnd/>
              </a:ln>
            </p:spPr>
            <p:txBody>
              <a:bodyPr/>
              <a:lstStyle/>
              <a:p>
                <a:pPr algn="ctr">
                  <a:defRPr/>
                </a:pPr>
                <a:endParaRPr lang="en-US" b="1">
                  <a:latin typeface="+mn-lt"/>
                </a:endParaRPr>
              </a:p>
            </p:txBody>
          </p:sp>
          <p:sp>
            <p:nvSpPr>
              <p:cNvPr id="147" name="Freeform 599"/>
              <p:cNvSpPr>
                <a:spLocks/>
              </p:cNvSpPr>
              <p:nvPr/>
            </p:nvSpPr>
            <p:spPr bwMode="auto">
              <a:xfrm>
                <a:off x="2171" y="3179"/>
                <a:ext cx="93" cy="92"/>
              </a:xfrm>
              <a:custGeom>
                <a:avLst/>
                <a:gdLst/>
                <a:ahLst/>
                <a:cxnLst>
                  <a:cxn ang="0">
                    <a:pos x="43" y="160"/>
                  </a:cxn>
                  <a:cxn ang="0">
                    <a:pos x="0" y="140"/>
                  </a:cxn>
                  <a:cxn ang="0">
                    <a:pos x="140" y="0"/>
                  </a:cxn>
                  <a:cxn ang="0">
                    <a:pos x="180" y="21"/>
                  </a:cxn>
                  <a:cxn ang="0">
                    <a:pos x="43" y="160"/>
                  </a:cxn>
                </a:cxnLst>
                <a:rect l="0" t="0" r="r" b="b"/>
                <a:pathLst>
                  <a:path w="180" h="160">
                    <a:moveTo>
                      <a:pt x="43" y="160"/>
                    </a:moveTo>
                    <a:lnTo>
                      <a:pt x="0" y="140"/>
                    </a:lnTo>
                    <a:lnTo>
                      <a:pt x="140" y="0"/>
                    </a:lnTo>
                    <a:lnTo>
                      <a:pt x="180" y="21"/>
                    </a:lnTo>
                    <a:lnTo>
                      <a:pt x="43" y="160"/>
                    </a:lnTo>
                    <a:close/>
                  </a:path>
                </a:pathLst>
              </a:custGeom>
              <a:solidFill>
                <a:srgbClr val="B5B548"/>
              </a:solidFill>
              <a:ln w="9525">
                <a:noFill/>
                <a:round/>
                <a:headEnd/>
                <a:tailEnd/>
              </a:ln>
            </p:spPr>
            <p:txBody>
              <a:bodyPr/>
              <a:lstStyle/>
              <a:p>
                <a:pPr algn="ctr">
                  <a:defRPr/>
                </a:pPr>
                <a:endParaRPr lang="en-US" b="1">
                  <a:latin typeface="+mn-lt"/>
                </a:endParaRPr>
              </a:p>
            </p:txBody>
          </p:sp>
          <p:sp>
            <p:nvSpPr>
              <p:cNvPr id="148" name="Freeform 600"/>
              <p:cNvSpPr>
                <a:spLocks/>
              </p:cNvSpPr>
              <p:nvPr/>
            </p:nvSpPr>
            <p:spPr bwMode="auto">
              <a:xfrm>
                <a:off x="2189" y="3179"/>
                <a:ext cx="68" cy="51"/>
              </a:xfrm>
              <a:custGeom>
                <a:avLst/>
                <a:gdLst/>
                <a:ahLst/>
                <a:cxnLst>
                  <a:cxn ang="0">
                    <a:pos x="8" y="143"/>
                  </a:cxn>
                  <a:cxn ang="0">
                    <a:pos x="0" y="141"/>
                  </a:cxn>
                  <a:cxn ang="0">
                    <a:pos x="138" y="0"/>
                  </a:cxn>
                  <a:cxn ang="0">
                    <a:pos x="145" y="4"/>
                  </a:cxn>
                  <a:cxn ang="0">
                    <a:pos x="8" y="143"/>
                  </a:cxn>
                </a:cxnLst>
                <a:rect l="0" t="0" r="r" b="b"/>
                <a:pathLst>
                  <a:path w="145" h="143">
                    <a:moveTo>
                      <a:pt x="8" y="143"/>
                    </a:moveTo>
                    <a:lnTo>
                      <a:pt x="0" y="141"/>
                    </a:lnTo>
                    <a:lnTo>
                      <a:pt x="138" y="0"/>
                    </a:lnTo>
                    <a:lnTo>
                      <a:pt x="145" y="4"/>
                    </a:lnTo>
                    <a:lnTo>
                      <a:pt x="8" y="143"/>
                    </a:lnTo>
                    <a:close/>
                  </a:path>
                </a:pathLst>
              </a:custGeom>
              <a:solidFill>
                <a:srgbClr val="B5B548"/>
              </a:solidFill>
              <a:ln w="9525">
                <a:noFill/>
                <a:round/>
                <a:headEnd/>
                <a:tailEnd/>
              </a:ln>
            </p:spPr>
            <p:txBody>
              <a:bodyPr/>
              <a:lstStyle/>
              <a:p>
                <a:pPr algn="ctr">
                  <a:defRPr/>
                </a:pPr>
                <a:endParaRPr lang="en-US" b="1">
                  <a:latin typeface="+mn-lt"/>
                </a:endParaRPr>
              </a:p>
            </p:txBody>
          </p:sp>
          <p:sp>
            <p:nvSpPr>
              <p:cNvPr id="149" name="Freeform 601"/>
              <p:cNvSpPr>
                <a:spLocks/>
              </p:cNvSpPr>
              <p:nvPr/>
            </p:nvSpPr>
            <p:spPr bwMode="auto">
              <a:xfrm>
                <a:off x="2184" y="3179"/>
                <a:ext cx="68" cy="51"/>
              </a:xfrm>
              <a:custGeom>
                <a:avLst/>
                <a:gdLst/>
                <a:ahLst/>
                <a:cxnLst>
                  <a:cxn ang="0">
                    <a:pos x="6" y="145"/>
                  </a:cxn>
                  <a:cxn ang="0">
                    <a:pos x="0" y="141"/>
                  </a:cxn>
                  <a:cxn ang="0">
                    <a:pos x="137" y="0"/>
                  </a:cxn>
                  <a:cxn ang="0">
                    <a:pos x="144" y="4"/>
                  </a:cxn>
                  <a:cxn ang="0">
                    <a:pos x="6" y="145"/>
                  </a:cxn>
                </a:cxnLst>
                <a:rect l="0" t="0" r="r" b="b"/>
                <a:pathLst>
                  <a:path w="144" h="145">
                    <a:moveTo>
                      <a:pt x="6" y="145"/>
                    </a:moveTo>
                    <a:lnTo>
                      <a:pt x="0" y="141"/>
                    </a:lnTo>
                    <a:lnTo>
                      <a:pt x="137" y="0"/>
                    </a:lnTo>
                    <a:lnTo>
                      <a:pt x="144" y="4"/>
                    </a:lnTo>
                    <a:lnTo>
                      <a:pt x="6" y="145"/>
                    </a:lnTo>
                    <a:close/>
                  </a:path>
                </a:pathLst>
              </a:custGeom>
              <a:solidFill>
                <a:srgbClr val="B4B447"/>
              </a:solidFill>
              <a:ln w="9525">
                <a:noFill/>
                <a:round/>
                <a:headEnd/>
                <a:tailEnd/>
              </a:ln>
            </p:spPr>
            <p:txBody>
              <a:bodyPr/>
              <a:lstStyle/>
              <a:p>
                <a:pPr algn="ctr">
                  <a:defRPr/>
                </a:pPr>
                <a:endParaRPr lang="en-US" b="1">
                  <a:latin typeface="+mn-lt"/>
                </a:endParaRPr>
              </a:p>
            </p:txBody>
          </p:sp>
          <p:sp>
            <p:nvSpPr>
              <p:cNvPr id="150" name="Freeform 602"/>
              <p:cNvSpPr>
                <a:spLocks/>
              </p:cNvSpPr>
              <p:nvPr/>
            </p:nvSpPr>
            <p:spPr bwMode="auto">
              <a:xfrm>
                <a:off x="2182" y="3179"/>
                <a:ext cx="72" cy="51"/>
              </a:xfrm>
              <a:custGeom>
                <a:avLst/>
                <a:gdLst/>
                <a:ahLst/>
                <a:cxnLst>
                  <a:cxn ang="0">
                    <a:pos x="8" y="142"/>
                  </a:cxn>
                  <a:cxn ang="0">
                    <a:pos x="0" y="139"/>
                  </a:cxn>
                  <a:cxn ang="0">
                    <a:pos x="139" y="0"/>
                  </a:cxn>
                  <a:cxn ang="0">
                    <a:pos x="145" y="1"/>
                  </a:cxn>
                  <a:cxn ang="0">
                    <a:pos x="8" y="142"/>
                  </a:cxn>
                </a:cxnLst>
                <a:rect l="0" t="0" r="r" b="b"/>
                <a:pathLst>
                  <a:path w="145" h="142">
                    <a:moveTo>
                      <a:pt x="8" y="142"/>
                    </a:moveTo>
                    <a:lnTo>
                      <a:pt x="0" y="139"/>
                    </a:lnTo>
                    <a:lnTo>
                      <a:pt x="139" y="0"/>
                    </a:lnTo>
                    <a:lnTo>
                      <a:pt x="145" y="1"/>
                    </a:lnTo>
                    <a:lnTo>
                      <a:pt x="8" y="142"/>
                    </a:lnTo>
                    <a:close/>
                  </a:path>
                </a:pathLst>
              </a:custGeom>
              <a:solidFill>
                <a:srgbClr val="B3B347"/>
              </a:solidFill>
              <a:ln w="9525">
                <a:noFill/>
                <a:round/>
                <a:headEnd/>
                <a:tailEnd/>
              </a:ln>
            </p:spPr>
            <p:txBody>
              <a:bodyPr/>
              <a:lstStyle/>
              <a:p>
                <a:pPr algn="ctr">
                  <a:defRPr/>
                </a:pPr>
                <a:endParaRPr lang="en-US" b="1">
                  <a:latin typeface="+mn-lt"/>
                </a:endParaRPr>
              </a:p>
            </p:txBody>
          </p:sp>
          <p:sp>
            <p:nvSpPr>
              <p:cNvPr id="151" name="Freeform 603"/>
              <p:cNvSpPr>
                <a:spLocks/>
              </p:cNvSpPr>
              <p:nvPr/>
            </p:nvSpPr>
            <p:spPr bwMode="auto">
              <a:xfrm>
                <a:off x="2178" y="3179"/>
                <a:ext cx="73" cy="51"/>
              </a:xfrm>
              <a:custGeom>
                <a:avLst/>
                <a:gdLst/>
                <a:ahLst/>
                <a:cxnLst>
                  <a:cxn ang="0">
                    <a:pos x="7" y="143"/>
                  </a:cxn>
                  <a:cxn ang="0">
                    <a:pos x="0" y="139"/>
                  </a:cxn>
                  <a:cxn ang="0">
                    <a:pos x="139" y="0"/>
                  </a:cxn>
                  <a:cxn ang="0">
                    <a:pos x="146" y="4"/>
                  </a:cxn>
                  <a:cxn ang="0">
                    <a:pos x="7" y="143"/>
                  </a:cxn>
                </a:cxnLst>
                <a:rect l="0" t="0" r="r" b="b"/>
                <a:pathLst>
                  <a:path w="146" h="143">
                    <a:moveTo>
                      <a:pt x="7" y="143"/>
                    </a:moveTo>
                    <a:lnTo>
                      <a:pt x="0" y="139"/>
                    </a:lnTo>
                    <a:lnTo>
                      <a:pt x="139" y="0"/>
                    </a:lnTo>
                    <a:lnTo>
                      <a:pt x="146" y="4"/>
                    </a:lnTo>
                    <a:lnTo>
                      <a:pt x="7" y="143"/>
                    </a:lnTo>
                    <a:close/>
                  </a:path>
                </a:pathLst>
              </a:custGeom>
              <a:solidFill>
                <a:srgbClr val="B2B246"/>
              </a:solidFill>
              <a:ln w="9525">
                <a:noFill/>
                <a:round/>
                <a:headEnd/>
                <a:tailEnd/>
              </a:ln>
            </p:spPr>
            <p:txBody>
              <a:bodyPr/>
              <a:lstStyle/>
              <a:p>
                <a:pPr algn="ctr">
                  <a:defRPr/>
                </a:pPr>
                <a:endParaRPr lang="en-US" b="1">
                  <a:latin typeface="+mn-lt"/>
                </a:endParaRPr>
              </a:p>
            </p:txBody>
          </p:sp>
          <p:sp>
            <p:nvSpPr>
              <p:cNvPr id="152" name="Freeform 604"/>
              <p:cNvSpPr>
                <a:spLocks/>
              </p:cNvSpPr>
              <p:nvPr/>
            </p:nvSpPr>
            <p:spPr bwMode="auto">
              <a:xfrm>
                <a:off x="2174" y="3179"/>
                <a:ext cx="68" cy="51"/>
              </a:xfrm>
              <a:custGeom>
                <a:avLst/>
                <a:gdLst/>
                <a:ahLst/>
                <a:cxnLst>
                  <a:cxn ang="0">
                    <a:pos x="8" y="143"/>
                  </a:cxn>
                  <a:cxn ang="0">
                    <a:pos x="0" y="139"/>
                  </a:cxn>
                  <a:cxn ang="0">
                    <a:pos x="140" y="0"/>
                  </a:cxn>
                  <a:cxn ang="0">
                    <a:pos x="147" y="4"/>
                  </a:cxn>
                  <a:cxn ang="0">
                    <a:pos x="8" y="143"/>
                  </a:cxn>
                </a:cxnLst>
                <a:rect l="0" t="0" r="r" b="b"/>
                <a:pathLst>
                  <a:path w="147" h="143">
                    <a:moveTo>
                      <a:pt x="8" y="143"/>
                    </a:moveTo>
                    <a:lnTo>
                      <a:pt x="0" y="139"/>
                    </a:lnTo>
                    <a:lnTo>
                      <a:pt x="140" y="0"/>
                    </a:lnTo>
                    <a:lnTo>
                      <a:pt x="147" y="4"/>
                    </a:lnTo>
                    <a:lnTo>
                      <a:pt x="8" y="143"/>
                    </a:lnTo>
                    <a:close/>
                  </a:path>
                </a:pathLst>
              </a:custGeom>
              <a:solidFill>
                <a:srgbClr val="B1B146"/>
              </a:solidFill>
              <a:ln w="9525">
                <a:noFill/>
                <a:round/>
                <a:headEnd/>
                <a:tailEnd/>
              </a:ln>
            </p:spPr>
            <p:txBody>
              <a:bodyPr/>
              <a:lstStyle/>
              <a:p>
                <a:pPr algn="ctr">
                  <a:defRPr/>
                </a:pPr>
                <a:endParaRPr lang="en-US" b="1">
                  <a:latin typeface="+mn-lt"/>
                </a:endParaRPr>
              </a:p>
            </p:txBody>
          </p:sp>
          <p:sp>
            <p:nvSpPr>
              <p:cNvPr id="153" name="Freeform 605"/>
              <p:cNvSpPr>
                <a:spLocks/>
              </p:cNvSpPr>
              <p:nvPr/>
            </p:nvSpPr>
            <p:spPr bwMode="auto">
              <a:xfrm>
                <a:off x="2171" y="3179"/>
                <a:ext cx="73" cy="51"/>
              </a:xfrm>
              <a:custGeom>
                <a:avLst/>
                <a:gdLst/>
                <a:ahLst/>
                <a:cxnLst>
                  <a:cxn ang="0">
                    <a:pos x="6" y="143"/>
                  </a:cxn>
                  <a:cxn ang="0">
                    <a:pos x="0" y="140"/>
                  </a:cxn>
                  <a:cxn ang="0">
                    <a:pos x="140" y="0"/>
                  </a:cxn>
                  <a:cxn ang="0">
                    <a:pos x="146" y="4"/>
                  </a:cxn>
                  <a:cxn ang="0">
                    <a:pos x="6" y="143"/>
                  </a:cxn>
                </a:cxnLst>
                <a:rect l="0" t="0" r="r" b="b"/>
                <a:pathLst>
                  <a:path w="146" h="143">
                    <a:moveTo>
                      <a:pt x="6" y="143"/>
                    </a:moveTo>
                    <a:lnTo>
                      <a:pt x="0" y="140"/>
                    </a:lnTo>
                    <a:lnTo>
                      <a:pt x="140" y="0"/>
                    </a:lnTo>
                    <a:lnTo>
                      <a:pt x="146" y="4"/>
                    </a:lnTo>
                    <a:lnTo>
                      <a:pt x="6" y="143"/>
                    </a:lnTo>
                    <a:close/>
                  </a:path>
                </a:pathLst>
              </a:custGeom>
              <a:solidFill>
                <a:srgbClr val="B0B046"/>
              </a:solidFill>
              <a:ln w="9525">
                <a:noFill/>
                <a:round/>
                <a:headEnd/>
                <a:tailEnd/>
              </a:ln>
            </p:spPr>
            <p:txBody>
              <a:bodyPr/>
              <a:lstStyle/>
              <a:p>
                <a:pPr algn="ctr">
                  <a:defRPr/>
                </a:pPr>
                <a:endParaRPr lang="en-US" b="1">
                  <a:latin typeface="+mn-lt"/>
                </a:endParaRPr>
              </a:p>
            </p:txBody>
          </p:sp>
          <p:sp>
            <p:nvSpPr>
              <p:cNvPr id="154" name="Freeform 606"/>
              <p:cNvSpPr>
                <a:spLocks/>
              </p:cNvSpPr>
              <p:nvPr/>
            </p:nvSpPr>
            <p:spPr bwMode="auto">
              <a:xfrm>
                <a:off x="2147" y="3164"/>
                <a:ext cx="93" cy="77"/>
              </a:xfrm>
              <a:custGeom>
                <a:avLst/>
                <a:gdLst/>
                <a:ahLst/>
                <a:cxnLst>
                  <a:cxn ang="0">
                    <a:pos x="47" y="154"/>
                  </a:cxn>
                  <a:cxn ang="0">
                    <a:pos x="0" y="137"/>
                  </a:cxn>
                  <a:cxn ang="0">
                    <a:pos x="144" y="0"/>
                  </a:cxn>
                  <a:cxn ang="0">
                    <a:pos x="187" y="14"/>
                  </a:cxn>
                  <a:cxn ang="0">
                    <a:pos x="47" y="154"/>
                  </a:cxn>
                </a:cxnLst>
                <a:rect l="0" t="0" r="r" b="b"/>
                <a:pathLst>
                  <a:path w="187" h="154">
                    <a:moveTo>
                      <a:pt x="47" y="154"/>
                    </a:moveTo>
                    <a:lnTo>
                      <a:pt x="0" y="137"/>
                    </a:lnTo>
                    <a:lnTo>
                      <a:pt x="144" y="0"/>
                    </a:lnTo>
                    <a:lnTo>
                      <a:pt x="187" y="14"/>
                    </a:lnTo>
                    <a:lnTo>
                      <a:pt x="47" y="154"/>
                    </a:lnTo>
                    <a:close/>
                  </a:path>
                </a:pathLst>
              </a:custGeom>
              <a:solidFill>
                <a:srgbClr val="AFAF46"/>
              </a:solidFill>
              <a:ln w="9525">
                <a:noFill/>
                <a:round/>
                <a:headEnd/>
                <a:tailEnd/>
              </a:ln>
            </p:spPr>
            <p:txBody>
              <a:bodyPr/>
              <a:lstStyle/>
              <a:p>
                <a:pPr algn="ctr">
                  <a:defRPr/>
                </a:pPr>
                <a:endParaRPr lang="en-US" b="1">
                  <a:latin typeface="+mn-lt"/>
                </a:endParaRPr>
              </a:p>
            </p:txBody>
          </p:sp>
          <p:sp>
            <p:nvSpPr>
              <p:cNvPr id="155" name="Freeform 607"/>
              <p:cNvSpPr>
                <a:spLocks/>
              </p:cNvSpPr>
              <p:nvPr/>
            </p:nvSpPr>
            <p:spPr bwMode="auto">
              <a:xfrm>
                <a:off x="2167" y="3179"/>
                <a:ext cx="74" cy="51"/>
              </a:xfrm>
              <a:custGeom>
                <a:avLst/>
                <a:gdLst/>
                <a:ahLst/>
                <a:cxnLst>
                  <a:cxn ang="0">
                    <a:pos x="8" y="141"/>
                  </a:cxn>
                  <a:cxn ang="0">
                    <a:pos x="0" y="139"/>
                  </a:cxn>
                  <a:cxn ang="0">
                    <a:pos x="140" y="0"/>
                  </a:cxn>
                  <a:cxn ang="0">
                    <a:pos x="148" y="1"/>
                  </a:cxn>
                  <a:cxn ang="0">
                    <a:pos x="8" y="141"/>
                  </a:cxn>
                </a:cxnLst>
                <a:rect l="0" t="0" r="r" b="b"/>
                <a:pathLst>
                  <a:path w="148" h="141">
                    <a:moveTo>
                      <a:pt x="8" y="141"/>
                    </a:moveTo>
                    <a:lnTo>
                      <a:pt x="0" y="139"/>
                    </a:lnTo>
                    <a:lnTo>
                      <a:pt x="140" y="0"/>
                    </a:lnTo>
                    <a:lnTo>
                      <a:pt x="148" y="1"/>
                    </a:lnTo>
                    <a:lnTo>
                      <a:pt x="8" y="141"/>
                    </a:lnTo>
                    <a:close/>
                  </a:path>
                </a:pathLst>
              </a:custGeom>
              <a:solidFill>
                <a:srgbClr val="AFAF46"/>
              </a:solidFill>
              <a:ln w="9525">
                <a:noFill/>
                <a:round/>
                <a:headEnd/>
                <a:tailEnd/>
              </a:ln>
            </p:spPr>
            <p:txBody>
              <a:bodyPr/>
              <a:lstStyle/>
              <a:p>
                <a:pPr algn="ctr">
                  <a:defRPr/>
                </a:pPr>
                <a:endParaRPr lang="en-US" b="1">
                  <a:latin typeface="+mn-lt"/>
                </a:endParaRPr>
              </a:p>
            </p:txBody>
          </p:sp>
          <p:sp>
            <p:nvSpPr>
              <p:cNvPr id="156" name="Freeform 608"/>
              <p:cNvSpPr>
                <a:spLocks/>
              </p:cNvSpPr>
              <p:nvPr/>
            </p:nvSpPr>
            <p:spPr bwMode="auto">
              <a:xfrm>
                <a:off x="2163" y="3179"/>
                <a:ext cx="73" cy="51"/>
              </a:xfrm>
              <a:custGeom>
                <a:avLst/>
                <a:gdLst/>
                <a:ahLst/>
                <a:cxnLst>
                  <a:cxn ang="0">
                    <a:pos x="8" y="141"/>
                  </a:cxn>
                  <a:cxn ang="0">
                    <a:pos x="0" y="137"/>
                  </a:cxn>
                  <a:cxn ang="0">
                    <a:pos x="142" y="0"/>
                  </a:cxn>
                  <a:cxn ang="0">
                    <a:pos x="148" y="2"/>
                  </a:cxn>
                  <a:cxn ang="0">
                    <a:pos x="8" y="141"/>
                  </a:cxn>
                </a:cxnLst>
                <a:rect l="0" t="0" r="r" b="b"/>
                <a:pathLst>
                  <a:path w="148" h="141">
                    <a:moveTo>
                      <a:pt x="8" y="141"/>
                    </a:moveTo>
                    <a:lnTo>
                      <a:pt x="0" y="137"/>
                    </a:lnTo>
                    <a:lnTo>
                      <a:pt x="142" y="0"/>
                    </a:lnTo>
                    <a:lnTo>
                      <a:pt x="148" y="2"/>
                    </a:lnTo>
                    <a:lnTo>
                      <a:pt x="8" y="141"/>
                    </a:lnTo>
                    <a:close/>
                  </a:path>
                </a:pathLst>
              </a:custGeom>
              <a:solidFill>
                <a:srgbClr val="AEAE45"/>
              </a:solidFill>
              <a:ln w="9525">
                <a:noFill/>
                <a:round/>
                <a:headEnd/>
                <a:tailEnd/>
              </a:ln>
            </p:spPr>
            <p:txBody>
              <a:bodyPr/>
              <a:lstStyle/>
              <a:p>
                <a:pPr algn="ctr">
                  <a:defRPr/>
                </a:pPr>
                <a:endParaRPr lang="en-US" b="1">
                  <a:latin typeface="+mn-lt"/>
                </a:endParaRPr>
              </a:p>
            </p:txBody>
          </p:sp>
          <p:sp>
            <p:nvSpPr>
              <p:cNvPr id="157" name="Freeform 609"/>
              <p:cNvSpPr>
                <a:spLocks/>
              </p:cNvSpPr>
              <p:nvPr/>
            </p:nvSpPr>
            <p:spPr bwMode="auto">
              <a:xfrm>
                <a:off x="2159" y="3179"/>
                <a:ext cx="75" cy="51"/>
              </a:xfrm>
              <a:custGeom>
                <a:avLst/>
                <a:gdLst/>
                <a:ahLst/>
                <a:cxnLst>
                  <a:cxn ang="0">
                    <a:pos x="7" y="141"/>
                  </a:cxn>
                  <a:cxn ang="0">
                    <a:pos x="0" y="139"/>
                  </a:cxn>
                  <a:cxn ang="0">
                    <a:pos x="142" y="0"/>
                  </a:cxn>
                  <a:cxn ang="0">
                    <a:pos x="149" y="4"/>
                  </a:cxn>
                  <a:cxn ang="0">
                    <a:pos x="7" y="141"/>
                  </a:cxn>
                </a:cxnLst>
                <a:rect l="0" t="0" r="r" b="b"/>
                <a:pathLst>
                  <a:path w="149" h="141">
                    <a:moveTo>
                      <a:pt x="7" y="141"/>
                    </a:moveTo>
                    <a:lnTo>
                      <a:pt x="0" y="139"/>
                    </a:lnTo>
                    <a:lnTo>
                      <a:pt x="142" y="0"/>
                    </a:lnTo>
                    <a:lnTo>
                      <a:pt x="149" y="4"/>
                    </a:lnTo>
                    <a:lnTo>
                      <a:pt x="7" y="141"/>
                    </a:lnTo>
                    <a:close/>
                  </a:path>
                </a:pathLst>
              </a:custGeom>
              <a:solidFill>
                <a:srgbClr val="ADAD45"/>
              </a:solidFill>
              <a:ln w="9525">
                <a:noFill/>
                <a:round/>
                <a:headEnd/>
                <a:tailEnd/>
              </a:ln>
            </p:spPr>
            <p:txBody>
              <a:bodyPr/>
              <a:lstStyle/>
              <a:p>
                <a:pPr algn="ctr">
                  <a:defRPr/>
                </a:pPr>
                <a:endParaRPr lang="en-US" b="1">
                  <a:latin typeface="+mn-lt"/>
                </a:endParaRPr>
              </a:p>
            </p:txBody>
          </p:sp>
          <p:sp>
            <p:nvSpPr>
              <p:cNvPr id="158" name="Freeform 610"/>
              <p:cNvSpPr>
                <a:spLocks/>
              </p:cNvSpPr>
              <p:nvPr/>
            </p:nvSpPr>
            <p:spPr bwMode="auto">
              <a:xfrm>
                <a:off x="2155" y="3179"/>
                <a:ext cx="75" cy="51"/>
              </a:xfrm>
              <a:custGeom>
                <a:avLst/>
                <a:gdLst/>
                <a:ahLst/>
                <a:cxnLst>
                  <a:cxn ang="0">
                    <a:pos x="8" y="141"/>
                  </a:cxn>
                  <a:cxn ang="0">
                    <a:pos x="0" y="137"/>
                  </a:cxn>
                  <a:cxn ang="0">
                    <a:pos x="142" y="0"/>
                  </a:cxn>
                  <a:cxn ang="0">
                    <a:pos x="150" y="2"/>
                  </a:cxn>
                  <a:cxn ang="0">
                    <a:pos x="8" y="141"/>
                  </a:cxn>
                </a:cxnLst>
                <a:rect l="0" t="0" r="r" b="b"/>
                <a:pathLst>
                  <a:path w="150" h="141">
                    <a:moveTo>
                      <a:pt x="8" y="141"/>
                    </a:moveTo>
                    <a:lnTo>
                      <a:pt x="0" y="137"/>
                    </a:lnTo>
                    <a:lnTo>
                      <a:pt x="142" y="0"/>
                    </a:lnTo>
                    <a:lnTo>
                      <a:pt x="150" y="2"/>
                    </a:lnTo>
                    <a:lnTo>
                      <a:pt x="8" y="141"/>
                    </a:lnTo>
                    <a:close/>
                  </a:path>
                </a:pathLst>
              </a:custGeom>
              <a:solidFill>
                <a:srgbClr val="ACAC44"/>
              </a:solidFill>
              <a:ln w="9525">
                <a:noFill/>
                <a:round/>
                <a:headEnd/>
                <a:tailEnd/>
              </a:ln>
            </p:spPr>
            <p:txBody>
              <a:bodyPr/>
              <a:lstStyle/>
              <a:p>
                <a:pPr algn="ctr">
                  <a:defRPr/>
                </a:pPr>
                <a:endParaRPr lang="en-US" b="1">
                  <a:latin typeface="+mn-lt"/>
                </a:endParaRPr>
              </a:p>
            </p:txBody>
          </p:sp>
          <p:sp>
            <p:nvSpPr>
              <p:cNvPr id="159" name="Freeform 611"/>
              <p:cNvSpPr>
                <a:spLocks/>
              </p:cNvSpPr>
              <p:nvPr/>
            </p:nvSpPr>
            <p:spPr bwMode="auto">
              <a:xfrm>
                <a:off x="2152" y="3179"/>
                <a:ext cx="74" cy="51"/>
              </a:xfrm>
              <a:custGeom>
                <a:avLst/>
                <a:gdLst/>
                <a:ahLst/>
                <a:cxnLst>
                  <a:cxn ang="0">
                    <a:pos x="8" y="139"/>
                  </a:cxn>
                  <a:cxn ang="0">
                    <a:pos x="0" y="138"/>
                  </a:cxn>
                  <a:cxn ang="0">
                    <a:pos x="144" y="0"/>
                  </a:cxn>
                  <a:cxn ang="0">
                    <a:pos x="150" y="2"/>
                  </a:cxn>
                  <a:cxn ang="0">
                    <a:pos x="8" y="139"/>
                  </a:cxn>
                </a:cxnLst>
                <a:rect l="0" t="0" r="r" b="b"/>
                <a:pathLst>
                  <a:path w="150" h="139">
                    <a:moveTo>
                      <a:pt x="8" y="139"/>
                    </a:moveTo>
                    <a:lnTo>
                      <a:pt x="0" y="138"/>
                    </a:lnTo>
                    <a:lnTo>
                      <a:pt x="144" y="0"/>
                    </a:lnTo>
                    <a:lnTo>
                      <a:pt x="150" y="2"/>
                    </a:lnTo>
                    <a:lnTo>
                      <a:pt x="8" y="139"/>
                    </a:lnTo>
                    <a:close/>
                  </a:path>
                </a:pathLst>
              </a:custGeom>
              <a:solidFill>
                <a:srgbClr val="ABAB44"/>
              </a:solidFill>
              <a:ln w="9525">
                <a:noFill/>
                <a:round/>
                <a:headEnd/>
                <a:tailEnd/>
              </a:ln>
            </p:spPr>
            <p:txBody>
              <a:bodyPr/>
              <a:lstStyle/>
              <a:p>
                <a:pPr algn="ctr">
                  <a:defRPr/>
                </a:pPr>
                <a:endParaRPr lang="en-US" b="1">
                  <a:latin typeface="+mn-lt"/>
                </a:endParaRPr>
              </a:p>
            </p:txBody>
          </p:sp>
          <p:sp>
            <p:nvSpPr>
              <p:cNvPr id="160" name="Freeform 612"/>
              <p:cNvSpPr>
                <a:spLocks/>
              </p:cNvSpPr>
              <p:nvPr/>
            </p:nvSpPr>
            <p:spPr bwMode="auto">
              <a:xfrm>
                <a:off x="2147" y="3164"/>
                <a:ext cx="75" cy="65"/>
              </a:xfrm>
              <a:custGeom>
                <a:avLst/>
                <a:gdLst/>
                <a:ahLst/>
                <a:cxnLst>
                  <a:cxn ang="0">
                    <a:pos x="8" y="141"/>
                  </a:cxn>
                  <a:cxn ang="0">
                    <a:pos x="0" y="137"/>
                  </a:cxn>
                  <a:cxn ang="0">
                    <a:pos x="144" y="0"/>
                  </a:cxn>
                  <a:cxn ang="0">
                    <a:pos x="152" y="3"/>
                  </a:cxn>
                  <a:cxn ang="0">
                    <a:pos x="8" y="141"/>
                  </a:cxn>
                </a:cxnLst>
                <a:rect l="0" t="0" r="r" b="b"/>
                <a:pathLst>
                  <a:path w="152" h="141">
                    <a:moveTo>
                      <a:pt x="8" y="141"/>
                    </a:moveTo>
                    <a:lnTo>
                      <a:pt x="0" y="137"/>
                    </a:lnTo>
                    <a:lnTo>
                      <a:pt x="144" y="0"/>
                    </a:lnTo>
                    <a:lnTo>
                      <a:pt x="152" y="3"/>
                    </a:lnTo>
                    <a:lnTo>
                      <a:pt x="8" y="141"/>
                    </a:lnTo>
                    <a:close/>
                  </a:path>
                </a:pathLst>
              </a:custGeom>
              <a:solidFill>
                <a:srgbClr val="AAAA43"/>
              </a:solidFill>
              <a:ln w="9525">
                <a:noFill/>
                <a:round/>
                <a:headEnd/>
                <a:tailEnd/>
              </a:ln>
            </p:spPr>
            <p:txBody>
              <a:bodyPr/>
              <a:lstStyle/>
              <a:p>
                <a:pPr algn="ctr">
                  <a:defRPr/>
                </a:pPr>
                <a:endParaRPr lang="en-US" b="1">
                  <a:latin typeface="+mn-lt"/>
                </a:endParaRPr>
              </a:p>
            </p:txBody>
          </p:sp>
          <p:sp>
            <p:nvSpPr>
              <p:cNvPr id="161" name="Freeform 613"/>
              <p:cNvSpPr>
                <a:spLocks/>
              </p:cNvSpPr>
              <p:nvPr/>
            </p:nvSpPr>
            <p:spPr bwMode="auto">
              <a:xfrm>
                <a:off x="2122" y="3159"/>
                <a:ext cx="93" cy="70"/>
              </a:xfrm>
              <a:custGeom>
                <a:avLst/>
                <a:gdLst/>
                <a:ahLst/>
                <a:cxnLst>
                  <a:cxn ang="0">
                    <a:pos x="49" y="149"/>
                  </a:cxn>
                  <a:cxn ang="0">
                    <a:pos x="0" y="136"/>
                  </a:cxn>
                  <a:cxn ang="0">
                    <a:pos x="150" y="0"/>
                  </a:cxn>
                  <a:cxn ang="0">
                    <a:pos x="193" y="12"/>
                  </a:cxn>
                  <a:cxn ang="0">
                    <a:pos x="49" y="149"/>
                  </a:cxn>
                </a:cxnLst>
                <a:rect l="0" t="0" r="r" b="b"/>
                <a:pathLst>
                  <a:path w="193" h="149">
                    <a:moveTo>
                      <a:pt x="49" y="149"/>
                    </a:moveTo>
                    <a:lnTo>
                      <a:pt x="0" y="136"/>
                    </a:lnTo>
                    <a:lnTo>
                      <a:pt x="150" y="0"/>
                    </a:lnTo>
                    <a:lnTo>
                      <a:pt x="193" y="12"/>
                    </a:lnTo>
                    <a:lnTo>
                      <a:pt x="49" y="149"/>
                    </a:lnTo>
                    <a:close/>
                  </a:path>
                </a:pathLst>
              </a:custGeom>
              <a:solidFill>
                <a:srgbClr val="A9A943"/>
              </a:solidFill>
              <a:ln w="9525">
                <a:noFill/>
                <a:round/>
                <a:headEnd/>
                <a:tailEnd/>
              </a:ln>
            </p:spPr>
            <p:txBody>
              <a:bodyPr/>
              <a:lstStyle/>
              <a:p>
                <a:pPr algn="ctr">
                  <a:defRPr/>
                </a:pPr>
                <a:endParaRPr lang="en-US" b="1">
                  <a:latin typeface="+mn-lt"/>
                </a:endParaRPr>
              </a:p>
            </p:txBody>
          </p:sp>
          <p:sp>
            <p:nvSpPr>
              <p:cNvPr id="162" name="Freeform 614"/>
              <p:cNvSpPr>
                <a:spLocks/>
              </p:cNvSpPr>
              <p:nvPr/>
            </p:nvSpPr>
            <p:spPr bwMode="auto">
              <a:xfrm>
                <a:off x="2143" y="3163"/>
                <a:ext cx="76" cy="66"/>
              </a:xfrm>
              <a:custGeom>
                <a:avLst/>
                <a:gdLst/>
                <a:ahLst/>
                <a:cxnLst>
                  <a:cxn ang="0">
                    <a:pos x="9" y="139"/>
                  </a:cxn>
                  <a:cxn ang="0">
                    <a:pos x="0" y="137"/>
                  </a:cxn>
                  <a:cxn ang="0">
                    <a:pos x="147" y="0"/>
                  </a:cxn>
                  <a:cxn ang="0">
                    <a:pos x="153" y="2"/>
                  </a:cxn>
                  <a:cxn ang="0">
                    <a:pos x="9" y="139"/>
                  </a:cxn>
                </a:cxnLst>
                <a:rect l="0" t="0" r="r" b="b"/>
                <a:pathLst>
                  <a:path w="153" h="139">
                    <a:moveTo>
                      <a:pt x="9" y="139"/>
                    </a:moveTo>
                    <a:lnTo>
                      <a:pt x="0" y="137"/>
                    </a:lnTo>
                    <a:lnTo>
                      <a:pt x="147" y="0"/>
                    </a:lnTo>
                    <a:lnTo>
                      <a:pt x="153" y="2"/>
                    </a:lnTo>
                    <a:lnTo>
                      <a:pt x="9" y="139"/>
                    </a:lnTo>
                    <a:close/>
                  </a:path>
                </a:pathLst>
              </a:custGeom>
              <a:solidFill>
                <a:srgbClr val="A9A943"/>
              </a:solidFill>
              <a:ln w="9525">
                <a:noFill/>
                <a:round/>
                <a:headEnd/>
                <a:tailEnd/>
              </a:ln>
            </p:spPr>
            <p:txBody>
              <a:bodyPr/>
              <a:lstStyle/>
              <a:p>
                <a:pPr algn="ctr">
                  <a:defRPr/>
                </a:pPr>
                <a:endParaRPr lang="en-US" b="1">
                  <a:latin typeface="+mn-lt"/>
                </a:endParaRPr>
              </a:p>
            </p:txBody>
          </p:sp>
          <p:sp>
            <p:nvSpPr>
              <p:cNvPr id="163" name="Freeform 615"/>
              <p:cNvSpPr>
                <a:spLocks/>
              </p:cNvSpPr>
              <p:nvPr/>
            </p:nvSpPr>
            <p:spPr bwMode="auto">
              <a:xfrm>
                <a:off x="2139" y="3162"/>
                <a:ext cx="77" cy="67"/>
              </a:xfrm>
              <a:custGeom>
                <a:avLst/>
                <a:gdLst/>
                <a:ahLst/>
                <a:cxnLst>
                  <a:cxn ang="0">
                    <a:pos x="8" y="139"/>
                  </a:cxn>
                  <a:cxn ang="0">
                    <a:pos x="0" y="137"/>
                  </a:cxn>
                  <a:cxn ang="0">
                    <a:pos x="147" y="0"/>
                  </a:cxn>
                  <a:cxn ang="0">
                    <a:pos x="155" y="2"/>
                  </a:cxn>
                  <a:cxn ang="0">
                    <a:pos x="8" y="139"/>
                  </a:cxn>
                </a:cxnLst>
                <a:rect l="0" t="0" r="r" b="b"/>
                <a:pathLst>
                  <a:path w="155" h="139">
                    <a:moveTo>
                      <a:pt x="8" y="139"/>
                    </a:moveTo>
                    <a:lnTo>
                      <a:pt x="0" y="137"/>
                    </a:lnTo>
                    <a:lnTo>
                      <a:pt x="147" y="0"/>
                    </a:lnTo>
                    <a:lnTo>
                      <a:pt x="155" y="2"/>
                    </a:lnTo>
                    <a:lnTo>
                      <a:pt x="8" y="139"/>
                    </a:lnTo>
                    <a:close/>
                  </a:path>
                </a:pathLst>
              </a:custGeom>
              <a:solidFill>
                <a:srgbClr val="A8A842"/>
              </a:solidFill>
              <a:ln w="9525">
                <a:noFill/>
                <a:round/>
                <a:headEnd/>
                <a:tailEnd/>
              </a:ln>
            </p:spPr>
            <p:txBody>
              <a:bodyPr/>
              <a:lstStyle/>
              <a:p>
                <a:pPr algn="ctr">
                  <a:defRPr/>
                </a:pPr>
                <a:endParaRPr lang="en-US" b="1">
                  <a:latin typeface="+mn-lt"/>
                </a:endParaRPr>
              </a:p>
            </p:txBody>
          </p:sp>
          <p:sp>
            <p:nvSpPr>
              <p:cNvPr id="164" name="Freeform 616"/>
              <p:cNvSpPr>
                <a:spLocks/>
              </p:cNvSpPr>
              <p:nvPr/>
            </p:nvSpPr>
            <p:spPr bwMode="auto">
              <a:xfrm>
                <a:off x="2134" y="3161"/>
                <a:ext cx="80" cy="68"/>
              </a:xfrm>
              <a:custGeom>
                <a:avLst/>
                <a:gdLst/>
                <a:ahLst/>
                <a:cxnLst>
                  <a:cxn ang="0">
                    <a:pos x="7" y="139"/>
                  </a:cxn>
                  <a:cxn ang="0">
                    <a:pos x="0" y="137"/>
                  </a:cxn>
                  <a:cxn ang="0">
                    <a:pos x="146" y="0"/>
                  </a:cxn>
                  <a:cxn ang="0">
                    <a:pos x="154" y="2"/>
                  </a:cxn>
                  <a:cxn ang="0">
                    <a:pos x="7" y="139"/>
                  </a:cxn>
                </a:cxnLst>
                <a:rect l="0" t="0" r="r" b="b"/>
                <a:pathLst>
                  <a:path w="154" h="139">
                    <a:moveTo>
                      <a:pt x="7" y="139"/>
                    </a:moveTo>
                    <a:lnTo>
                      <a:pt x="0" y="137"/>
                    </a:lnTo>
                    <a:lnTo>
                      <a:pt x="146" y="0"/>
                    </a:lnTo>
                    <a:lnTo>
                      <a:pt x="154" y="2"/>
                    </a:lnTo>
                    <a:lnTo>
                      <a:pt x="7" y="139"/>
                    </a:lnTo>
                    <a:close/>
                  </a:path>
                </a:pathLst>
              </a:custGeom>
              <a:solidFill>
                <a:srgbClr val="A7A742"/>
              </a:solidFill>
              <a:ln w="9525">
                <a:noFill/>
                <a:round/>
                <a:headEnd/>
                <a:tailEnd/>
              </a:ln>
            </p:spPr>
            <p:txBody>
              <a:bodyPr/>
              <a:lstStyle/>
              <a:p>
                <a:pPr algn="ctr">
                  <a:defRPr/>
                </a:pPr>
                <a:endParaRPr lang="en-US" b="1">
                  <a:latin typeface="+mn-lt"/>
                </a:endParaRPr>
              </a:p>
            </p:txBody>
          </p:sp>
          <p:sp>
            <p:nvSpPr>
              <p:cNvPr id="165" name="Freeform 617"/>
              <p:cNvSpPr>
                <a:spLocks/>
              </p:cNvSpPr>
              <p:nvPr/>
            </p:nvSpPr>
            <p:spPr bwMode="auto">
              <a:xfrm>
                <a:off x="2131" y="3161"/>
                <a:ext cx="80" cy="68"/>
              </a:xfrm>
              <a:custGeom>
                <a:avLst/>
                <a:gdLst/>
                <a:ahLst/>
                <a:cxnLst>
                  <a:cxn ang="0">
                    <a:pos x="8" y="139"/>
                  </a:cxn>
                  <a:cxn ang="0">
                    <a:pos x="0" y="137"/>
                  </a:cxn>
                  <a:cxn ang="0">
                    <a:pos x="147" y="0"/>
                  </a:cxn>
                  <a:cxn ang="0">
                    <a:pos x="154" y="2"/>
                  </a:cxn>
                  <a:cxn ang="0">
                    <a:pos x="8" y="139"/>
                  </a:cxn>
                </a:cxnLst>
                <a:rect l="0" t="0" r="r" b="b"/>
                <a:pathLst>
                  <a:path w="154" h="139">
                    <a:moveTo>
                      <a:pt x="8" y="139"/>
                    </a:moveTo>
                    <a:lnTo>
                      <a:pt x="0" y="137"/>
                    </a:lnTo>
                    <a:lnTo>
                      <a:pt x="147" y="0"/>
                    </a:lnTo>
                    <a:lnTo>
                      <a:pt x="154" y="2"/>
                    </a:lnTo>
                    <a:lnTo>
                      <a:pt x="8" y="139"/>
                    </a:lnTo>
                    <a:close/>
                  </a:path>
                </a:pathLst>
              </a:custGeom>
              <a:solidFill>
                <a:srgbClr val="A6A641"/>
              </a:solidFill>
              <a:ln w="9525">
                <a:noFill/>
                <a:round/>
                <a:headEnd/>
                <a:tailEnd/>
              </a:ln>
            </p:spPr>
            <p:txBody>
              <a:bodyPr/>
              <a:lstStyle/>
              <a:p>
                <a:pPr algn="ctr">
                  <a:defRPr/>
                </a:pPr>
                <a:endParaRPr lang="en-US" b="1">
                  <a:latin typeface="+mn-lt"/>
                </a:endParaRPr>
              </a:p>
            </p:txBody>
          </p:sp>
          <p:sp>
            <p:nvSpPr>
              <p:cNvPr id="166" name="Freeform 618"/>
              <p:cNvSpPr>
                <a:spLocks/>
              </p:cNvSpPr>
              <p:nvPr/>
            </p:nvSpPr>
            <p:spPr bwMode="auto">
              <a:xfrm>
                <a:off x="2128" y="3160"/>
                <a:ext cx="77" cy="69"/>
              </a:xfrm>
              <a:custGeom>
                <a:avLst/>
                <a:gdLst/>
                <a:ahLst/>
                <a:cxnLst>
                  <a:cxn ang="0">
                    <a:pos x="8" y="139"/>
                  </a:cxn>
                  <a:cxn ang="0">
                    <a:pos x="0" y="138"/>
                  </a:cxn>
                  <a:cxn ang="0">
                    <a:pos x="148" y="0"/>
                  </a:cxn>
                  <a:cxn ang="0">
                    <a:pos x="155" y="2"/>
                  </a:cxn>
                  <a:cxn ang="0">
                    <a:pos x="8" y="139"/>
                  </a:cxn>
                </a:cxnLst>
                <a:rect l="0" t="0" r="r" b="b"/>
                <a:pathLst>
                  <a:path w="155" h="139">
                    <a:moveTo>
                      <a:pt x="8" y="139"/>
                    </a:moveTo>
                    <a:lnTo>
                      <a:pt x="0" y="138"/>
                    </a:lnTo>
                    <a:lnTo>
                      <a:pt x="148" y="0"/>
                    </a:lnTo>
                    <a:lnTo>
                      <a:pt x="155" y="2"/>
                    </a:lnTo>
                    <a:lnTo>
                      <a:pt x="8" y="139"/>
                    </a:lnTo>
                    <a:close/>
                  </a:path>
                </a:pathLst>
              </a:custGeom>
              <a:solidFill>
                <a:srgbClr val="A5A541"/>
              </a:solidFill>
              <a:ln w="9525">
                <a:noFill/>
                <a:round/>
                <a:headEnd/>
                <a:tailEnd/>
              </a:ln>
            </p:spPr>
            <p:txBody>
              <a:bodyPr/>
              <a:lstStyle/>
              <a:p>
                <a:pPr algn="ctr">
                  <a:defRPr/>
                </a:pPr>
                <a:endParaRPr lang="en-US" b="1">
                  <a:latin typeface="+mn-lt"/>
                </a:endParaRPr>
              </a:p>
            </p:txBody>
          </p:sp>
          <p:sp>
            <p:nvSpPr>
              <p:cNvPr id="167" name="Freeform 619"/>
              <p:cNvSpPr>
                <a:spLocks/>
              </p:cNvSpPr>
              <p:nvPr/>
            </p:nvSpPr>
            <p:spPr bwMode="auto">
              <a:xfrm>
                <a:off x="2122" y="3159"/>
                <a:ext cx="80" cy="69"/>
              </a:xfrm>
              <a:custGeom>
                <a:avLst/>
                <a:gdLst/>
                <a:ahLst/>
                <a:cxnLst>
                  <a:cxn ang="0">
                    <a:pos x="9" y="140"/>
                  </a:cxn>
                  <a:cxn ang="0">
                    <a:pos x="0" y="136"/>
                  </a:cxn>
                  <a:cxn ang="0">
                    <a:pos x="150" y="0"/>
                  </a:cxn>
                  <a:cxn ang="0">
                    <a:pos x="157" y="2"/>
                  </a:cxn>
                  <a:cxn ang="0">
                    <a:pos x="9" y="140"/>
                  </a:cxn>
                </a:cxnLst>
                <a:rect l="0" t="0" r="r" b="b"/>
                <a:pathLst>
                  <a:path w="157" h="140">
                    <a:moveTo>
                      <a:pt x="9" y="140"/>
                    </a:moveTo>
                    <a:lnTo>
                      <a:pt x="0" y="136"/>
                    </a:lnTo>
                    <a:lnTo>
                      <a:pt x="150" y="0"/>
                    </a:lnTo>
                    <a:lnTo>
                      <a:pt x="157" y="2"/>
                    </a:lnTo>
                    <a:lnTo>
                      <a:pt x="9" y="140"/>
                    </a:lnTo>
                    <a:close/>
                  </a:path>
                </a:pathLst>
              </a:custGeom>
              <a:solidFill>
                <a:srgbClr val="A4A441"/>
              </a:solidFill>
              <a:ln w="9525">
                <a:noFill/>
                <a:round/>
                <a:headEnd/>
                <a:tailEnd/>
              </a:ln>
            </p:spPr>
            <p:txBody>
              <a:bodyPr/>
              <a:lstStyle/>
              <a:p>
                <a:pPr algn="ctr">
                  <a:defRPr/>
                </a:pPr>
                <a:endParaRPr lang="en-US" b="1">
                  <a:latin typeface="+mn-lt"/>
                </a:endParaRPr>
              </a:p>
            </p:txBody>
          </p:sp>
          <p:sp>
            <p:nvSpPr>
              <p:cNvPr id="168" name="Freeform 620"/>
              <p:cNvSpPr>
                <a:spLocks/>
              </p:cNvSpPr>
              <p:nvPr/>
            </p:nvSpPr>
            <p:spPr bwMode="auto">
              <a:xfrm>
                <a:off x="2097" y="3156"/>
                <a:ext cx="100" cy="70"/>
              </a:xfrm>
              <a:custGeom>
                <a:avLst/>
                <a:gdLst/>
                <a:ahLst/>
                <a:cxnLst>
                  <a:cxn ang="0">
                    <a:pos x="49" y="141"/>
                  </a:cxn>
                  <a:cxn ang="0">
                    <a:pos x="0" y="133"/>
                  </a:cxn>
                  <a:cxn ang="0">
                    <a:pos x="154" y="0"/>
                  </a:cxn>
                  <a:cxn ang="0">
                    <a:pos x="199" y="5"/>
                  </a:cxn>
                  <a:cxn ang="0">
                    <a:pos x="49" y="141"/>
                  </a:cxn>
                </a:cxnLst>
                <a:rect l="0" t="0" r="r" b="b"/>
                <a:pathLst>
                  <a:path w="199" h="141">
                    <a:moveTo>
                      <a:pt x="49" y="141"/>
                    </a:moveTo>
                    <a:lnTo>
                      <a:pt x="0" y="133"/>
                    </a:lnTo>
                    <a:lnTo>
                      <a:pt x="154" y="0"/>
                    </a:lnTo>
                    <a:lnTo>
                      <a:pt x="199" y="5"/>
                    </a:lnTo>
                    <a:lnTo>
                      <a:pt x="49" y="141"/>
                    </a:lnTo>
                    <a:close/>
                  </a:path>
                </a:pathLst>
              </a:custGeom>
              <a:solidFill>
                <a:srgbClr val="A3A341"/>
              </a:solidFill>
              <a:ln w="9525">
                <a:noFill/>
                <a:round/>
                <a:headEnd/>
                <a:tailEnd/>
              </a:ln>
            </p:spPr>
            <p:txBody>
              <a:bodyPr/>
              <a:lstStyle/>
              <a:p>
                <a:pPr algn="ctr">
                  <a:defRPr/>
                </a:pPr>
                <a:endParaRPr lang="en-US" b="1">
                  <a:latin typeface="+mn-lt"/>
                </a:endParaRPr>
              </a:p>
            </p:txBody>
          </p:sp>
          <p:sp>
            <p:nvSpPr>
              <p:cNvPr id="169" name="Freeform 621"/>
              <p:cNvSpPr>
                <a:spLocks/>
              </p:cNvSpPr>
              <p:nvPr/>
            </p:nvSpPr>
            <p:spPr bwMode="auto">
              <a:xfrm>
                <a:off x="2118" y="3159"/>
                <a:ext cx="80" cy="67"/>
              </a:xfrm>
              <a:custGeom>
                <a:avLst/>
                <a:gdLst/>
                <a:ahLst/>
                <a:cxnLst>
                  <a:cxn ang="0">
                    <a:pos x="9" y="136"/>
                  </a:cxn>
                  <a:cxn ang="0">
                    <a:pos x="0" y="136"/>
                  </a:cxn>
                  <a:cxn ang="0">
                    <a:pos x="149" y="0"/>
                  </a:cxn>
                  <a:cxn ang="0">
                    <a:pos x="159" y="0"/>
                  </a:cxn>
                  <a:cxn ang="0">
                    <a:pos x="9" y="136"/>
                  </a:cxn>
                </a:cxnLst>
                <a:rect l="0" t="0" r="r" b="b"/>
                <a:pathLst>
                  <a:path w="159" h="136">
                    <a:moveTo>
                      <a:pt x="9" y="136"/>
                    </a:moveTo>
                    <a:lnTo>
                      <a:pt x="0" y="136"/>
                    </a:lnTo>
                    <a:lnTo>
                      <a:pt x="149" y="0"/>
                    </a:lnTo>
                    <a:lnTo>
                      <a:pt x="159" y="0"/>
                    </a:lnTo>
                    <a:lnTo>
                      <a:pt x="9" y="136"/>
                    </a:lnTo>
                    <a:close/>
                  </a:path>
                </a:pathLst>
              </a:custGeom>
              <a:solidFill>
                <a:srgbClr val="A3A341"/>
              </a:solidFill>
              <a:ln w="9525">
                <a:noFill/>
                <a:round/>
                <a:headEnd/>
                <a:tailEnd/>
              </a:ln>
            </p:spPr>
            <p:txBody>
              <a:bodyPr/>
              <a:lstStyle/>
              <a:p>
                <a:pPr algn="ctr">
                  <a:defRPr/>
                </a:pPr>
                <a:endParaRPr lang="en-US" b="1">
                  <a:latin typeface="+mn-lt"/>
                </a:endParaRPr>
              </a:p>
            </p:txBody>
          </p:sp>
          <p:sp>
            <p:nvSpPr>
              <p:cNvPr id="170" name="Freeform 622"/>
              <p:cNvSpPr>
                <a:spLocks/>
              </p:cNvSpPr>
              <p:nvPr/>
            </p:nvSpPr>
            <p:spPr bwMode="auto">
              <a:xfrm>
                <a:off x="2113" y="3158"/>
                <a:ext cx="80" cy="68"/>
              </a:xfrm>
              <a:custGeom>
                <a:avLst/>
                <a:gdLst/>
                <a:ahLst/>
                <a:cxnLst>
                  <a:cxn ang="0">
                    <a:pos x="11" y="137"/>
                  </a:cxn>
                  <a:cxn ang="0">
                    <a:pos x="0" y="135"/>
                  </a:cxn>
                  <a:cxn ang="0">
                    <a:pos x="151" y="0"/>
                  </a:cxn>
                  <a:cxn ang="0">
                    <a:pos x="160" y="1"/>
                  </a:cxn>
                  <a:cxn ang="0">
                    <a:pos x="11" y="137"/>
                  </a:cxn>
                </a:cxnLst>
                <a:rect l="0" t="0" r="r" b="b"/>
                <a:pathLst>
                  <a:path w="160" h="137">
                    <a:moveTo>
                      <a:pt x="11" y="137"/>
                    </a:moveTo>
                    <a:lnTo>
                      <a:pt x="0" y="135"/>
                    </a:lnTo>
                    <a:lnTo>
                      <a:pt x="151" y="0"/>
                    </a:lnTo>
                    <a:lnTo>
                      <a:pt x="160" y="1"/>
                    </a:lnTo>
                    <a:lnTo>
                      <a:pt x="11" y="137"/>
                    </a:lnTo>
                    <a:close/>
                  </a:path>
                </a:pathLst>
              </a:custGeom>
              <a:solidFill>
                <a:srgbClr val="A2A240"/>
              </a:solidFill>
              <a:ln w="9525">
                <a:noFill/>
                <a:round/>
                <a:headEnd/>
                <a:tailEnd/>
              </a:ln>
            </p:spPr>
            <p:txBody>
              <a:bodyPr/>
              <a:lstStyle/>
              <a:p>
                <a:pPr algn="ctr">
                  <a:defRPr/>
                </a:pPr>
                <a:endParaRPr lang="en-US" b="1">
                  <a:latin typeface="+mn-lt"/>
                </a:endParaRPr>
              </a:p>
            </p:txBody>
          </p:sp>
          <p:sp>
            <p:nvSpPr>
              <p:cNvPr id="171" name="Freeform 623"/>
              <p:cNvSpPr>
                <a:spLocks/>
              </p:cNvSpPr>
              <p:nvPr/>
            </p:nvSpPr>
            <p:spPr bwMode="auto">
              <a:xfrm>
                <a:off x="2108" y="3157"/>
                <a:ext cx="81" cy="69"/>
              </a:xfrm>
              <a:custGeom>
                <a:avLst/>
                <a:gdLst/>
                <a:ahLst/>
                <a:cxnLst>
                  <a:cxn ang="0">
                    <a:pos x="9" y="137"/>
                  </a:cxn>
                  <a:cxn ang="0">
                    <a:pos x="0" y="135"/>
                  </a:cxn>
                  <a:cxn ang="0">
                    <a:pos x="151" y="0"/>
                  </a:cxn>
                  <a:cxn ang="0">
                    <a:pos x="160" y="2"/>
                  </a:cxn>
                  <a:cxn ang="0">
                    <a:pos x="9" y="137"/>
                  </a:cxn>
                </a:cxnLst>
                <a:rect l="0" t="0" r="r" b="b"/>
                <a:pathLst>
                  <a:path w="160" h="137">
                    <a:moveTo>
                      <a:pt x="9" y="137"/>
                    </a:moveTo>
                    <a:lnTo>
                      <a:pt x="0" y="135"/>
                    </a:lnTo>
                    <a:lnTo>
                      <a:pt x="151" y="0"/>
                    </a:lnTo>
                    <a:lnTo>
                      <a:pt x="160" y="2"/>
                    </a:lnTo>
                    <a:lnTo>
                      <a:pt x="9" y="137"/>
                    </a:lnTo>
                    <a:close/>
                  </a:path>
                </a:pathLst>
              </a:custGeom>
              <a:solidFill>
                <a:srgbClr val="A1A140"/>
              </a:solidFill>
              <a:ln w="9525">
                <a:noFill/>
                <a:round/>
                <a:headEnd/>
                <a:tailEnd/>
              </a:ln>
            </p:spPr>
            <p:txBody>
              <a:bodyPr/>
              <a:lstStyle/>
              <a:p>
                <a:pPr algn="ctr">
                  <a:defRPr/>
                </a:pPr>
                <a:endParaRPr lang="en-US" b="1">
                  <a:latin typeface="+mn-lt"/>
                </a:endParaRPr>
              </a:p>
            </p:txBody>
          </p:sp>
          <p:sp>
            <p:nvSpPr>
              <p:cNvPr id="172" name="Freeform 624"/>
              <p:cNvSpPr>
                <a:spLocks/>
              </p:cNvSpPr>
              <p:nvPr/>
            </p:nvSpPr>
            <p:spPr bwMode="auto">
              <a:xfrm>
                <a:off x="2103" y="3156"/>
                <a:ext cx="80" cy="69"/>
              </a:xfrm>
              <a:custGeom>
                <a:avLst/>
                <a:gdLst/>
                <a:ahLst/>
                <a:cxnLst>
                  <a:cxn ang="0">
                    <a:pos x="11" y="137"/>
                  </a:cxn>
                  <a:cxn ang="0">
                    <a:pos x="0" y="135"/>
                  </a:cxn>
                  <a:cxn ang="0">
                    <a:pos x="153" y="0"/>
                  </a:cxn>
                  <a:cxn ang="0">
                    <a:pos x="162" y="2"/>
                  </a:cxn>
                  <a:cxn ang="0">
                    <a:pos x="11" y="137"/>
                  </a:cxn>
                </a:cxnLst>
                <a:rect l="0" t="0" r="r" b="b"/>
                <a:pathLst>
                  <a:path w="162" h="137">
                    <a:moveTo>
                      <a:pt x="11" y="137"/>
                    </a:moveTo>
                    <a:lnTo>
                      <a:pt x="0" y="135"/>
                    </a:lnTo>
                    <a:lnTo>
                      <a:pt x="153" y="0"/>
                    </a:lnTo>
                    <a:lnTo>
                      <a:pt x="162" y="2"/>
                    </a:lnTo>
                    <a:lnTo>
                      <a:pt x="11" y="137"/>
                    </a:lnTo>
                    <a:close/>
                  </a:path>
                </a:pathLst>
              </a:custGeom>
              <a:solidFill>
                <a:srgbClr val="A0A03F"/>
              </a:solidFill>
              <a:ln w="9525">
                <a:noFill/>
                <a:round/>
                <a:headEnd/>
                <a:tailEnd/>
              </a:ln>
            </p:spPr>
            <p:txBody>
              <a:bodyPr/>
              <a:lstStyle/>
              <a:p>
                <a:pPr algn="ctr">
                  <a:defRPr/>
                </a:pPr>
                <a:endParaRPr lang="en-US" b="1">
                  <a:latin typeface="+mn-lt"/>
                </a:endParaRPr>
              </a:p>
            </p:txBody>
          </p:sp>
          <p:sp>
            <p:nvSpPr>
              <p:cNvPr id="173" name="Freeform 625"/>
              <p:cNvSpPr>
                <a:spLocks/>
              </p:cNvSpPr>
              <p:nvPr/>
            </p:nvSpPr>
            <p:spPr bwMode="auto">
              <a:xfrm>
                <a:off x="2097" y="3156"/>
                <a:ext cx="80" cy="68"/>
              </a:xfrm>
              <a:custGeom>
                <a:avLst/>
                <a:gdLst/>
                <a:ahLst/>
                <a:cxnLst>
                  <a:cxn ang="0">
                    <a:pos x="9" y="135"/>
                  </a:cxn>
                  <a:cxn ang="0">
                    <a:pos x="0" y="133"/>
                  </a:cxn>
                  <a:cxn ang="0">
                    <a:pos x="154" y="0"/>
                  </a:cxn>
                  <a:cxn ang="0">
                    <a:pos x="162" y="0"/>
                  </a:cxn>
                  <a:cxn ang="0">
                    <a:pos x="9" y="135"/>
                  </a:cxn>
                </a:cxnLst>
                <a:rect l="0" t="0" r="r" b="b"/>
                <a:pathLst>
                  <a:path w="162" h="135">
                    <a:moveTo>
                      <a:pt x="9" y="135"/>
                    </a:moveTo>
                    <a:lnTo>
                      <a:pt x="0" y="133"/>
                    </a:lnTo>
                    <a:lnTo>
                      <a:pt x="154" y="0"/>
                    </a:lnTo>
                    <a:lnTo>
                      <a:pt x="162" y="0"/>
                    </a:lnTo>
                    <a:lnTo>
                      <a:pt x="9" y="135"/>
                    </a:lnTo>
                    <a:close/>
                  </a:path>
                </a:pathLst>
              </a:custGeom>
              <a:solidFill>
                <a:srgbClr val="9F9F3F"/>
              </a:solidFill>
              <a:ln w="9525">
                <a:noFill/>
                <a:round/>
                <a:headEnd/>
                <a:tailEnd/>
              </a:ln>
            </p:spPr>
            <p:txBody>
              <a:bodyPr/>
              <a:lstStyle/>
              <a:p>
                <a:pPr algn="ctr">
                  <a:defRPr/>
                </a:pPr>
                <a:endParaRPr lang="en-US" b="1">
                  <a:latin typeface="+mn-lt"/>
                </a:endParaRPr>
              </a:p>
            </p:txBody>
          </p:sp>
          <p:sp>
            <p:nvSpPr>
              <p:cNvPr id="174" name="Freeform 626"/>
              <p:cNvSpPr>
                <a:spLocks/>
              </p:cNvSpPr>
              <p:nvPr/>
            </p:nvSpPr>
            <p:spPr bwMode="auto">
              <a:xfrm>
                <a:off x="2085" y="3155"/>
                <a:ext cx="93" cy="68"/>
              </a:xfrm>
              <a:custGeom>
                <a:avLst/>
                <a:gdLst/>
                <a:ahLst/>
                <a:cxnLst>
                  <a:cxn ang="0">
                    <a:pos x="27" y="135"/>
                  </a:cxn>
                  <a:cxn ang="0">
                    <a:pos x="0" y="134"/>
                  </a:cxn>
                  <a:cxn ang="0">
                    <a:pos x="158" y="0"/>
                  </a:cxn>
                  <a:cxn ang="0">
                    <a:pos x="181" y="2"/>
                  </a:cxn>
                  <a:cxn ang="0">
                    <a:pos x="27" y="135"/>
                  </a:cxn>
                </a:cxnLst>
                <a:rect l="0" t="0" r="r" b="b"/>
                <a:pathLst>
                  <a:path w="181" h="135">
                    <a:moveTo>
                      <a:pt x="27" y="135"/>
                    </a:moveTo>
                    <a:lnTo>
                      <a:pt x="0" y="134"/>
                    </a:lnTo>
                    <a:lnTo>
                      <a:pt x="158" y="0"/>
                    </a:lnTo>
                    <a:lnTo>
                      <a:pt x="181" y="2"/>
                    </a:lnTo>
                    <a:lnTo>
                      <a:pt x="27" y="135"/>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175" name="Freeform 627"/>
              <p:cNvSpPr>
                <a:spLocks/>
              </p:cNvSpPr>
              <p:nvPr/>
            </p:nvSpPr>
            <p:spPr bwMode="auto">
              <a:xfrm>
                <a:off x="2095" y="3155"/>
                <a:ext cx="80" cy="68"/>
              </a:xfrm>
              <a:custGeom>
                <a:avLst/>
                <a:gdLst/>
                <a:ahLst/>
                <a:cxnLst>
                  <a:cxn ang="0">
                    <a:pos x="7" y="135"/>
                  </a:cxn>
                  <a:cxn ang="0">
                    <a:pos x="0" y="135"/>
                  </a:cxn>
                  <a:cxn ang="0">
                    <a:pos x="155" y="0"/>
                  </a:cxn>
                  <a:cxn ang="0">
                    <a:pos x="161" y="2"/>
                  </a:cxn>
                  <a:cxn ang="0">
                    <a:pos x="7" y="135"/>
                  </a:cxn>
                </a:cxnLst>
                <a:rect l="0" t="0" r="r" b="b"/>
                <a:pathLst>
                  <a:path w="161" h="135">
                    <a:moveTo>
                      <a:pt x="7" y="135"/>
                    </a:moveTo>
                    <a:lnTo>
                      <a:pt x="0" y="135"/>
                    </a:lnTo>
                    <a:lnTo>
                      <a:pt x="155" y="0"/>
                    </a:lnTo>
                    <a:lnTo>
                      <a:pt x="161" y="2"/>
                    </a:lnTo>
                    <a:lnTo>
                      <a:pt x="7" y="135"/>
                    </a:lnTo>
                    <a:close/>
                  </a:path>
                </a:pathLst>
              </a:custGeom>
              <a:solidFill>
                <a:srgbClr val="9E9E3F"/>
              </a:solidFill>
              <a:ln w="9525">
                <a:noFill/>
                <a:round/>
                <a:headEnd/>
                <a:tailEnd/>
              </a:ln>
            </p:spPr>
            <p:txBody>
              <a:bodyPr/>
              <a:lstStyle/>
              <a:p>
                <a:pPr algn="ctr">
                  <a:defRPr/>
                </a:pPr>
                <a:endParaRPr lang="en-US" b="1">
                  <a:latin typeface="+mn-lt"/>
                </a:endParaRPr>
              </a:p>
            </p:txBody>
          </p:sp>
          <p:sp>
            <p:nvSpPr>
              <p:cNvPr id="176" name="Freeform 628"/>
              <p:cNvSpPr>
                <a:spLocks/>
              </p:cNvSpPr>
              <p:nvPr/>
            </p:nvSpPr>
            <p:spPr bwMode="auto">
              <a:xfrm>
                <a:off x="2092" y="3155"/>
                <a:ext cx="80" cy="68"/>
              </a:xfrm>
              <a:custGeom>
                <a:avLst/>
                <a:gdLst/>
                <a:ahLst/>
                <a:cxnLst>
                  <a:cxn ang="0">
                    <a:pos x="6" y="135"/>
                  </a:cxn>
                  <a:cxn ang="0">
                    <a:pos x="0" y="135"/>
                  </a:cxn>
                  <a:cxn ang="0">
                    <a:pos x="155" y="0"/>
                  </a:cxn>
                  <a:cxn ang="0">
                    <a:pos x="161" y="0"/>
                  </a:cxn>
                  <a:cxn ang="0">
                    <a:pos x="6" y="135"/>
                  </a:cxn>
                </a:cxnLst>
                <a:rect l="0" t="0" r="r" b="b"/>
                <a:pathLst>
                  <a:path w="161" h="135">
                    <a:moveTo>
                      <a:pt x="6" y="135"/>
                    </a:moveTo>
                    <a:lnTo>
                      <a:pt x="0" y="135"/>
                    </a:lnTo>
                    <a:lnTo>
                      <a:pt x="155" y="0"/>
                    </a:lnTo>
                    <a:lnTo>
                      <a:pt x="161" y="0"/>
                    </a:lnTo>
                    <a:lnTo>
                      <a:pt x="6" y="135"/>
                    </a:lnTo>
                    <a:close/>
                  </a:path>
                </a:pathLst>
              </a:custGeom>
              <a:solidFill>
                <a:srgbClr val="9D9D3E"/>
              </a:solidFill>
              <a:ln w="9525">
                <a:noFill/>
                <a:round/>
                <a:headEnd/>
                <a:tailEnd/>
              </a:ln>
            </p:spPr>
            <p:txBody>
              <a:bodyPr/>
              <a:lstStyle/>
              <a:p>
                <a:pPr algn="ctr">
                  <a:defRPr/>
                </a:pPr>
                <a:endParaRPr lang="en-US" b="1">
                  <a:latin typeface="+mn-lt"/>
                </a:endParaRPr>
              </a:p>
            </p:txBody>
          </p:sp>
          <p:sp>
            <p:nvSpPr>
              <p:cNvPr id="177" name="Freeform 629"/>
              <p:cNvSpPr>
                <a:spLocks/>
              </p:cNvSpPr>
              <p:nvPr/>
            </p:nvSpPr>
            <p:spPr bwMode="auto">
              <a:xfrm>
                <a:off x="2085" y="3155"/>
                <a:ext cx="80" cy="68"/>
              </a:xfrm>
              <a:custGeom>
                <a:avLst/>
                <a:gdLst/>
                <a:ahLst/>
                <a:cxnLst>
                  <a:cxn ang="0">
                    <a:pos x="8" y="135"/>
                  </a:cxn>
                  <a:cxn ang="0">
                    <a:pos x="0" y="135"/>
                  </a:cxn>
                  <a:cxn ang="0">
                    <a:pos x="156" y="0"/>
                  </a:cxn>
                  <a:cxn ang="0">
                    <a:pos x="163" y="0"/>
                  </a:cxn>
                  <a:cxn ang="0">
                    <a:pos x="8" y="135"/>
                  </a:cxn>
                </a:cxnLst>
                <a:rect l="0" t="0" r="r" b="b"/>
                <a:pathLst>
                  <a:path w="163" h="135">
                    <a:moveTo>
                      <a:pt x="8" y="135"/>
                    </a:moveTo>
                    <a:lnTo>
                      <a:pt x="0" y="135"/>
                    </a:lnTo>
                    <a:lnTo>
                      <a:pt x="156" y="0"/>
                    </a:lnTo>
                    <a:lnTo>
                      <a:pt x="163" y="0"/>
                    </a:lnTo>
                    <a:lnTo>
                      <a:pt x="8" y="135"/>
                    </a:lnTo>
                    <a:close/>
                  </a:path>
                </a:pathLst>
              </a:custGeom>
              <a:solidFill>
                <a:srgbClr val="9C9C3E"/>
              </a:solidFill>
              <a:ln w="9525">
                <a:noFill/>
                <a:round/>
                <a:headEnd/>
                <a:tailEnd/>
              </a:ln>
            </p:spPr>
            <p:txBody>
              <a:bodyPr/>
              <a:lstStyle/>
              <a:p>
                <a:pPr algn="ctr">
                  <a:defRPr/>
                </a:pPr>
                <a:endParaRPr lang="en-US" b="1">
                  <a:latin typeface="+mn-lt"/>
                </a:endParaRPr>
              </a:p>
            </p:txBody>
          </p:sp>
          <p:sp>
            <p:nvSpPr>
              <p:cNvPr id="178" name="Freeform 630"/>
              <p:cNvSpPr>
                <a:spLocks/>
              </p:cNvSpPr>
              <p:nvPr/>
            </p:nvSpPr>
            <p:spPr bwMode="auto">
              <a:xfrm>
                <a:off x="2085" y="3155"/>
                <a:ext cx="80" cy="68"/>
              </a:xfrm>
              <a:custGeom>
                <a:avLst/>
                <a:gdLst/>
                <a:ahLst/>
                <a:cxnLst>
                  <a:cxn ang="0">
                    <a:pos x="6" y="135"/>
                  </a:cxn>
                  <a:cxn ang="0">
                    <a:pos x="0" y="134"/>
                  </a:cxn>
                  <a:cxn ang="0">
                    <a:pos x="158" y="0"/>
                  </a:cxn>
                  <a:cxn ang="0">
                    <a:pos x="162" y="0"/>
                  </a:cxn>
                  <a:cxn ang="0">
                    <a:pos x="6" y="135"/>
                  </a:cxn>
                </a:cxnLst>
                <a:rect l="0" t="0" r="r" b="b"/>
                <a:pathLst>
                  <a:path w="162" h="135">
                    <a:moveTo>
                      <a:pt x="6" y="135"/>
                    </a:moveTo>
                    <a:lnTo>
                      <a:pt x="0" y="134"/>
                    </a:lnTo>
                    <a:lnTo>
                      <a:pt x="158" y="0"/>
                    </a:lnTo>
                    <a:lnTo>
                      <a:pt x="162" y="0"/>
                    </a:lnTo>
                    <a:lnTo>
                      <a:pt x="6" y="135"/>
                    </a:lnTo>
                    <a:close/>
                  </a:path>
                </a:pathLst>
              </a:custGeom>
              <a:solidFill>
                <a:srgbClr val="9B9B3D"/>
              </a:solidFill>
              <a:ln w="9525">
                <a:noFill/>
                <a:round/>
                <a:headEnd/>
                <a:tailEnd/>
              </a:ln>
            </p:spPr>
            <p:txBody>
              <a:bodyPr/>
              <a:lstStyle/>
              <a:p>
                <a:pPr algn="ctr">
                  <a:defRPr/>
                </a:pPr>
                <a:endParaRPr lang="en-US" b="1">
                  <a:latin typeface="+mn-lt"/>
                </a:endParaRPr>
              </a:p>
            </p:txBody>
          </p:sp>
          <p:sp>
            <p:nvSpPr>
              <p:cNvPr id="179" name="Freeform 631"/>
              <p:cNvSpPr>
                <a:spLocks/>
              </p:cNvSpPr>
              <p:nvPr/>
            </p:nvSpPr>
            <p:spPr bwMode="auto">
              <a:xfrm>
                <a:off x="2073" y="3154"/>
                <a:ext cx="93" cy="68"/>
              </a:xfrm>
              <a:custGeom>
                <a:avLst/>
                <a:gdLst/>
                <a:ahLst/>
                <a:cxnLst>
                  <a:cxn ang="0">
                    <a:pos x="26" y="136"/>
                  </a:cxn>
                  <a:cxn ang="0">
                    <a:pos x="0" y="136"/>
                  </a:cxn>
                  <a:cxn ang="0">
                    <a:pos x="159" y="0"/>
                  </a:cxn>
                  <a:cxn ang="0">
                    <a:pos x="184" y="2"/>
                  </a:cxn>
                  <a:cxn ang="0">
                    <a:pos x="26" y="136"/>
                  </a:cxn>
                </a:cxnLst>
                <a:rect l="0" t="0" r="r" b="b"/>
                <a:pathLst>
                  <a:path w="184" h="136">
                    <a:moveTo>
                      <a:pt x="26" y="136"/>
                    </a:moveTo>
                    <a:lnTo>
                      <a:pt x="0" y="136"/>
                    </a:lnTo>
                    <a:lnTo>
                      <a:pt x="159" y="0"/>
                    </a:lnTo>
                    <a:lnTo>
                      <a:pt x="184" y="2"/>
                    </a:lnTo>
                    <a:lnTo>
                      <a:pt x="26" y="136"/>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180" name="Freeform 632"/>
              <p:cNvSpPr>
                <a:spLocks/>
              </p:cNvSpPr>
              <p:nvPr/>
            </p:nvSpPr>
            <p:spPr bwMode="auto">
              <a:xfrm>
                <a:off x="2081" y="3155"/>
                <a:ext cx="83" cy="67"/>
              </a:xfrm>
              <a:custGeom>
                <a:avLst/>
                <a:gdLst/>
                <a:ahLst/>
                <a:cxnLst>
                  <a:cxn ang="0">
                    <a:pos x="7" y="134"/>
                  </a:cxn>
                  <a:cxn ang="0">
                    <a:pos x="0" y="134"/>
                  </a:cxn>
                  <a:cxn ang="0">
                    <a:pos x="156" y="0"/>
                  </a:cxn>
                  <a:cxn ang="0">
                    <a:pos x="165" y="0"/>
                  </a:cxn>
                  <a:cxn ang="0">
                    <a:pos x="7" y="134"/>
                  </a:cxn>
                </a:cxnLst>
                <a:rect l="0" t="0" r="r" b="b"/>
                <a:pathLst>
                  <a:path w="165" h="134">
                    <a:moveTo>
                      <a:pt x="7" y="134"/>
                    </a:moveTo>
                    <a:lnTo>
                      <a:pt x="0" y="134"/>
                    </a:lnTo>
                    <a:lnTo>
                      <a:pt x="156" y="0"/>
                    </a:lnTo>
                    <a:lnTo>
                      <a:pt x="165" y="0"/>
                    </a:lnTo>
                    <a:lnTo>
                      <a:pt x="7" y="134"/>
                    </a:lnTo>
                    <a:close/>
                  </a:path>
                </a:pathLst>
              </a:custGeom>
              <a:solidFill>
                <a:srgbClr val="9A9A3D"/>
              </a:solidFill>
              <a:ln w="9525">
                <a:noFill/>
                <a:round/>
                <a:headEnd/>
                <a:tailEnd/>
              </a:ln>
            </p:spPr>
            <p:txBody>
              <a:bodyPr/>
              <a:lstStyle/>
              <a:p>
                <a:pPr algn="ctr">
                  <a:defRPr/>
                </a:pPr>
                <a:endParaRPr lang="en-US" b="1">
                  <a:latin typeface="+mn-lt"/>
                </a:endParaRPr>
              </a:p>
            </p:txBody>
          </p:sp>
          <p:sp>
            <p:nvSpPr>
              <p:cNvPr id="181" name="Freeform 633"/>
              <p:cNvSpPr>
                <a:spLocks/>
              </p:cNvSpPr>
              <p:nvPr/>
            </p:nvSpPr>
            <p:spPr bwMode="auto">
              <a:xfrm>
                <a:off x="2077" y="3154"/>
                <a:ext cx="80" cy="68"/>
              </a:xfrm>
              <a:custGeom>
                <a:avLst/>
                <a:gdLst/>
                <a:ahLst/>
                <a:cxnLst>
                  <a:cxn ang="0">
                    <a:pos x="10" y="136"/>
                  </a:cxn>
                  <a:cxn ang="0">
                    <a:pos x="0" y="136"/>
                  </a:cxn>
                  <a:cxn ang="0">
                    <a:pos x="158" y="0"/>
                  </a:cxn>
                  <a:cxn ang="0">
                    <a:pos x="166" y="2"/>
                  </a:cxn>
                  <a:cxn ang="0">
                    <a:pos x="10" y="136"/>
                  </a:cxn>
                </a:cxnLst>
                <a:rect l="0" t="0" r="r" b="b"/>
                <a:pathLst>
                  <a:path w="166" h="136">
                    <a:moveTo>
                      <a:pt x="10" y="136"/>
                    </a:moveTo>
                    <a:lnTo>
                      <a:pt x="0" y="136"/>
                    </a:lnTo>
                    <a:lnTo>
                      <a:pt x="158" y="0"/>
                    </a:lnTo>
                    <a:lnTo>
                      <a:pt x="166" y="2"/>
                    </a:lnTo>
                    <a:lnTo>
                      <a:pt x="10" y="136"/>
                    </a:lnTo>
                    <a:close/>
                  </a:path>
                </a:pathLst>
              </a:custGeom>
              <a:solidFill>
                <a:srgbClr val="99993C"/>
              </a:solidFill>
              <a:ln w="9525">
                <a:noFill/>
                <a:round/>
                <a:headEnd/>
                <a:tailEnd/>
              </a:ln>
            </p:spPr>
            <p:txBody>
              <a:bodyPr/>
              <a:lstStyle/>
              <a:p>
                <a:pPr algn="ctr">
                  <a:defRPr/>
                </a:pPr>
                <a:endParaRPr lang="en-US" b="1">
                  <a:latin typeface="+mn-lt"/>
                </a:endParaRPr>
              </a:p>
            </p:txBody>
          </p:sp>
          <p:sp>
            <p:nvSpPr>
              <p:cNvPr id="182" name="Freeform 634"/>
              <p:cNvSpPr>
                <a:spLocks/>
              </p:cNvSpPr>
              <p:nvPr/>
            </p:nvSpPr>
            <p:spPr bwMode="auto">
              <a:xfrm>
                <a:off x="2073" y="3154"/>
                <a:ext cx="80" cy="68"/>
              </a:xfrm>
              <a:custGeom>
                <a:avLst/>
                <a:gdLst/>
                <a:ahLst/>
                <a:cxnLst>
                  <a:cxn ang="0">
                    <a:pos x="9" y="136"/>
                  </a:cxn>
                  <a:cxn ang="0">
                    <a:pos x="0" y="136"/>
                  </a:cxn>
                  <a:cxn ang="0">
                    <a:pos x="159" y="0"/>
                  </a:cxn>
                  <a:cxn ang="0">
                    <a:pos x="167" y="0"/>
                  </a:cxn>
                  <a:cxn ang="0">
                    <a:pos x="9" y="136"/>
                  </a:cxn>
                </a:cxnLst>
                <a:rect l="0" t="0" r="r" b="b"/>
                <a:pathLst>
                  <a:path w="167" h="136">
                    <a:moveTo>
                      <a:pt x="9" y="136"/>
                    </a:moveTo>
                    <a:lnTo>
                      <a:pt x="0" y="136"/>
                    </a:lnTo>
                    <a:lnTo>
                      <a:pt x="159" y="0"/>
                    </a:lnTo>
                    <a:lnTo>
                      <a:pt x="167" y="0"/>
                    </a:lnTo>
                    <a:lnTo>
                      <a:pt x="9" y="136"/>
                    </a:lnTo>
                    <a:close/>
                  </a:path>
                </a:pathLst>
              </a:custGeom>
              <a:solidFill>
                <a:srgbClr val="98983C"/>
              </a:solidFill>
              <a:ln w="9525">
                <a:noFill/>
                <a:round/>
                <a:headEnd/>
                <a:tailEnd/>
              </a:ln>
            </p:spPr>
            <p:txBody>
              <a:bodyPr/>
              <a:lstStyle/>
              <a:p>
                <a:pPr algn="ctr">
                  <a:defRPr/>
                </a:pPr>
                <a:endParaRPr lang="en-US" b="1">
                  <a:latin typeface="+mn-lt"/>
                </a:endParaRPr>
              </a:p>
            </p:txBody>
          </p:sp>
          <p:sp>
            <p:nvSpPr>
              <p:cNvPr id="183" name="Freeform 635"/>
              <p:cNvSpPr>
                <a:spLocks/>
              </p:cNvSpPr>
              <p:nvPr/>
            </p:nvSpPr>
            <p:spPr bwMode="auto">
              <a:xfrm>
                <a:off x="1746" y="3521"/>
                <a:ext cx="717" cy="396"/>
              </a:xfrm>
              <a:custGeom>
                <a:avLst/>
                <a:gdLst/>
                <a:ahLst/>
                <a:cxnLst>
                  <a:cxn ang="0">
                    <a:pos x="478" y="0"/>
                  </a:cxn>
                  <a:cxn ang="0">
                    <a:pos x="403" y="9"/>
                  </a:cxn>
                  <a:cxn ang="0">
                    <a:pos x="307" y="39"/>
                  </a:cxn>
                  <a:cxn ang="0">
                    <a:pos x="222" y="85"/>
                  </a:cxn>
                  <a:cxn ang="0">
                    <a:pos x="148" y="146"/>
                  </a:cxn>
                  <a:cxn ang="0">
                    <a:pos x="100" y="200"/>
                  </a:cxn>
                  <a:cxn ang="0">
                    <a:pos x="72" y="239"/>
                  </a:cxn>
                  <a:cxn ang="0">
                    <a:pos x="49" y="282"/>
                  </a:cxn>
                  <a:cxn ang="0">
                    <a:pos x="31" y="326"/>
                  </a:cxn>
                  <a:cxn ang="0">
                    <a:pos x="15" y="373"/>
                  </a:cxn>
                  <a:cxn ang="0">
                    <a:pos x="6" y="423"/>
                  </a:cxn>
                  <a:cxn ang="0">
                    <a:pos x="0" y="473"/>
                  </a:cxn>
                  <a:cxn ang="0">
                    <a:pos x="0" y="523"/>
                  </a:cxn>
                  <a:cxn ang="0">
                    <a:pos x="6" y="573"/>
                  </a:cxn>
                  <a:cxn ang="0">
                    <a:pos x="15" y="623"/>
                  </a:cxn>
                  <a:cxn ang="0">
                    <a:pos x="31" y="669"/>
                  </a:cxn>
                  <a:cxn ang="0">
                    <a:pos x="49" y="714"/>
                  </a:cxn>
                  <a:cxn ang="0">
                    <a:pos x="72" y="757"/>
                  </a:cxn>
                  <a:cxn ang="0">
                    <a:pos x="100" y="796"/>
                  </a:cxn>
                  <a:cxn ang="0">
                    <a:pos x="148" y="849"/>
                  </a:cxn>
                  <a:cxn ang="0">
                    <a:pos x="222" y="911"/>
                  </a:cxn>
                  <a:cxn ang="0">
                    <a:pos x="307" y="957"/>
                  </a:cxn>
                  <a:cxn ang="0">
                    <a:pos x="403" y="987"/>
                  </a:cxn>
                  <a:cxn ang="0">
                    <a:pos x="478" y="996"/>
                  </a:cxn>
                  <a:cxn ang="0">
                    <a:pos x="529" y="996"/>
                  </a:cxn>
                  <a:cxn ang="0">
                    <a:pos x="605" y="987"/>
                  </a:cxn>
                  <a:cxn ang="0">
                    <a:pos x="701" y="957"/>
                  </a:cxn>
                  <a:cxn ang="0">
                    <a:pos x="786" y="911"/>
                  </a:cxn>
                  <a:cxn ang="0">
                    <a:pos x="860" y="849"/>
                  </a:cxn>
                  <a:cxn ang="0">
                    <a:pos x="908" y="796"/>
                  </a:cxn>
                  <a:cxn ang="0">
                    <a:pos x="935" y="757"/>
                  </a:cxn>
                  <a:cxn ang="0">
                    <a:pos x="959" y="714"/>
                  </a:cxn>
                  <a:cxn ang="0">
                    <a:pos x="977" y="669"/>
                  </a:cxn>
                  <a:cxn ang="0">
                    <a:pos x="993" y="623"/>
                  </a:cxn>
                  <a:cxn ang="0">
                    <a:pos x="1002" y="573"/>
                  </a:cxn>
                  <a:cxn ang="0">
                    <a:pos x="1008" y="523"/>
                  </a:cxn>
                  <a:cxn ang="0">
                    <a:pos x="1008" y="473"/>
                  </a:cxn>
                  <a:cxn ang="0">
                    <a:pos x="1002" y="423"/>
                  </a:cxn>
                  <a:cxn ang="0">
                    <a:pos x="993" y="373"/>
                  </a:cxn>
                  <a:cxn ang="0">
                    <a:pos x="977" y="326"/>
                  </a:cxn>
                  <a:cxn ang="0">
                    <a:pos x="959" y="282"/>
                  </a:cxn>
                  <a:cxn ang="0">
                    <a:pos x="935" y="239"/>
                  </a:cxn>
                  <a:cxn ang="0">
                    <a:pos x="908" y="200"/>
                  </a:cxn>
                  <a:cxn ang="0">
                    <a:pos x="860" y="146"/>
                  </a:cxn>
                  <a:cxn ang="0">
                    <a:pos x="786" y="85"/>
                  </a:cxn>
                  <a:cxn ang="0">
                    <a:pos x="701" y="39"/>
                  </a:cxn>
                  <a:cxn ang="0">
                    <a:pos x="605" y="9"/>
                  </a:cxn>
                  <a:cxn ang="0">
                    <a:pos x="529" y="0"/>
                  </a:cxn>
                </a:cxnLst>
                <a:rect l="0" t="0" r="r" b="b"/>
                <a:pathLst>
                  <a:path w="1008" h="996">
                    <a:moveTo>
                      <a:pt x="503" y="0"/>
                    </a:moveTo>
                    <a:lnTo>
                      <a:pt x="478" y="0"/>
                    </a:lnTo>
                    <a:lnTo>
                      <a:pt x="452" y="1"/>
                    </a:lnTo>
                    <a:lnTo>
                      <a:pt x="403" y="9"/>
                    </a:lnTo>
                    <a:lnTo>
                      <a:pt x="353" y="22"/>
                    </a:lnTo>
                    <a:lnTo>
                      <a:pt x="307" y="39"/>
                    </a:lnTo>
                    <a:lnTo>
                      <a:pt x="264" y="59"/>
                    </a:lnTo>
                    <a:lnTo>
                      <a:pt x="222" y="85"/>
                    </a:lnTo>
                    <a:lnTo>
                      <a:pt x="183" y="113"/>
                    </a:lnTo>
                    <a:lnTo>
                      <a:pt x="148" y="146"/>
                    </a:lnTo>
                    <a:lnTo>
                      <a:pt x="115" y="181"/>
                    </a:lnTo>
                    <a:lnTo>
                      <a:pt x="100" y="200"/>
                    </a:lnTo>
                    <a:lnTo>
                      <a:pt x="86" y="219"/>
                    </a:lnTo>
                    <a:lnTo>
                      <a:pt x="72" y="239"/>
                    </a:lnTo>
                    <a:lnTo>
                      <a:pt x="60" y="261"/>
                    </a:lnTo>
                    <a:lnTo>
                      <a:pt x="49" y="282"/>
                    </a:lnTo>
                    <a:lnTo>
                      <a:pt x="40" y="304"/>
                    </a:lnTo>
                    <a:lnTo>
                      <a:pt x="31" y="326"/>
                    </a:lnTo>
                    <a:lnTo>
                      <a:pt x="23" y="350"/>
                    </a:lnTo>
                    <a:lnTo>
                      <a:pt x="15" y="373"/>
                    </a:lnTo>
                    <a:lnTo>
                      <a:pt x="10" y="397"/>
                    </a:lnTo>
                    <a:lnTo>
                      <a:pt x="6" y="423"/>
                    </a:lnTo>
                    <a:lnTo>
                      <a:pt x="3" y="447"/>
                    </a:lnTo>
                    <a:lnTo>
                      <a:pt x="0" y="473"/>
                    </a:lnTo>
                    <a:lnTo>
                      <a:pt x="0" y="497"/>
                    </a:lnTo>
                    <a:lnTo>
                      <a:pt x="0" y="523"/>
                    </a:lnTo>
                    <a:lnTo>
                      <a:pt x="3" y="549"/>
                    </a:lnTo>
                    <a:lnTo>
                      <a:pt x="6" y="573"/>
                    </a:lnTo>
                    <a:lnTo>
                      <a:pt x="10" y="599"/>
                    </a:lnTo>
                    <a:lnTo>
                      <a:pt x="15" y="623"/>
                    </a:lnTo>
                    <a:lnTo>
                      <a:pt x="23" y="645"/>
                    </a:lnTo>
                    <a:lnTo>
                      <a:pt x="31" y="669"/>
                    </a:lnTo>
                    <a:lnTo>
                      <a:pt x="40" y="692"/>
                    </a:lnTo>
                    <a:lnTo>
                      <a:pt x="49" y="714"/>
                    </a:lnTo>
                    <a:lnTo>
                      <a:pt x="60" y="734"/>
                    </a:lnTo>
                    <a:lnTo>
                      <a:pt x="72" y="757"/>
                    </a:lnTo>
                    <a:lnTo>
                      <a:pt x="86" y="777"/>
                    </a:lnTo>
                    <a:lnTo>
                      <a:pt x="100" y="796"/>
                    </a:lnTo>
                    <a:lnTo>
                      <a:pt x="115" y="814"/>
                    </a:lnTo>
                    <a:lnTo>
                      <a:pt x="148" y="849"/>
                    </a:lnTo>
                    <a:lnTo>
                      <a:pt x="183" y="883"/>
                    </a:lnTo>
                    <a:lnTo>
                      <a:pt x="222" y="911"/>
                    </a:lnTo>
                    <a:lnTo>
                      <a:pt x="264" y="937"/>
                    </a:lnTo>
                    <a:lnTo>
                      <a:pt x="307" y="957"/>
                    </a:lnTo>
                    <a:lnTo>
                      <a:pt x="353" y="974"/>
                    </a:lnTo>
                    <a:lnTo>
                      <a:pt x="403" y="987"/>
                    </a:lnTo>
                    <a:lnTo>
                      <a:pt x="452" y="994"/>
                    </a:lnTo>
                    <a:lnTo>
                      <a:pt x="478" y="996"/>
                    </a:lnTo>
                    <a:lnTo>
                      <a:pt x="503" y="996"/>
                    </a:lnTo>
                    <a:lnTo>
                      <a:pt x="529" y="996"/>
                    </a:lnTo>
                    <a:lnTo>
                      <a:pt x="556" y="994"/>
                    </a:lnTo>
                    <a:lnTo>
                      <a:pt x="605" y="987"/>
                    </a:lnTo>
                    <a:lnTo>
                      <a:pt x="654" y="974"/>
                    </a:lnTo>
                    <a:lnTo>
                      <a:pt x="701" y="957"/>
                    </a:lnTo>
                    <a:lnTo>
                      <a:pt x="744" y="937"/>
                    </a:lnTo>
                    <a:lnTo>
                      <a:pt x="786" y="911"/>
                    </a:lnTo>
                    <a:lnTo>
                      <a:pt x="824" y="883"/>
                    </a:lnTo>
                    <a:lnTo>
                      <a:pt x="860" y="849"/>
                    </a:lnTo>
                    <a:lnTo>
                      <a:pt x="892" y="814"/>
                    </a:lnTo>
                    <a:lnTo>
                      <a:pt x="908" y="796"/>
                    </a:lnTo>
                    <a:lnTo>
                      <a:pt x="921" y="777"/>
                    </a:lnTo>
                    <a:lnTo>
                      <a:pt x="935" y="757"/>
                    </a:lnTo>
                    <a:lnTo>
                      <a:pt x="948" y="734"/>
                    </a:lnTo>
                    <a:lnTo>
                      <a:pt x="959" y="714"/>
                    </a:lnTo>
                    <a:lnTo>
                      <a:pt x="968" y="692"/>
                    </a:lnTo>
                    <a:lnTo>
                      <a:pt x="977" y="669"/>
                    </a:lnTo>
                    <a:lnTo>
                      <a:pt x="985" y="645"/>
                    </a:lnTo>
                    <a:lnTo>
                      <a:pt x="993" y="623"/>
                    </a:lnTo>
                    <a:lnTo>
                      <a:pt x="997" y="599"/>
                    </a:lnTo>
                    <a:lnTo>
                      <a:pt x="1002" y="573"/>
                    </a:lnTo>
                    <a:lnTo>
                      <a:pt x="1005" y="549"/>
                    </a:lnTo>
                    <a:lnTo>
                      <a:pt x="1008" y="523"/>
                    </a:lnTo>
                    <a:lnTo>
                      <a:pt x="1008" y="497"/>
                    </a:lnTo>
                    <a:lnTo>
                      <a:pt x="1008" y="473"/>
                    </a:lnTo>
                    <a:lnTo>
                      <a:pt x="1005" y="447"/>
                    </a:lnTo>
                    <a:lnTo>
                      <a:pt x="1002" y="423"/>
                    </a:lnTo>
                    <a:lnTo>
                      <a:pt x="997" y="397"/>
                    </a:lnTo>
                    <a:lnTo>
                      <a:pt x="993" y="373"/>
                    </a:lnTo>
                    <a:lnTo>
                      <a:pt x="985" y="350"/>
                    </a:lnTo>
                    <a:lnTo>
                      <a:pt x="977" y="326"/>
                    </a:lnTo>
                    <a:lnTo>
                      <a:pt x="968" y="304"/>
                    </a:lnTo>
                    <a:lnTo>
                      <a:pt x="959" y="282"/>
                    </a:lnTo>
                    <a:lnTo>
                      <a:pt x="948" y="261"/>
                    </a:lnTo>
                    <a:lnTo>
                      <a:pt x="935" y="239"/>
                    </a:lnTo>
                    <a:lnTo>
                      <a:pt x="921" y="219"/>
                    </a:lnTo>
                    <a:lnTo>
                      <a:pt x="908" y="200"/>
                    </a:lnTo>
                    <a:lnTo>
                      <a:pt x="892" y="181"/>
                    </a:lnTo>
                    <a:lnTo>
                      <a:pt x="860" y="146"/>
                    </a:lnTo>
                    <a:lnTo>
                      <a:pt x="824" y="113"/>
                    </a:lnTo>
                    <a:lnTo>
                      <a:pt x="786" y="85"/>
                    </a:lnTo>
                    <a:lnTo>
                      <a:pt x="744" y="59"/>
                    </a:lnTo>
                    <a:lnTo>
                      <a:pt x="701" y="39"/>
                    </a:lnTo>
                    <a:lnTo>
                      <a:pt x="654" y="22"/>
                    </a:lnTo>
                    <a:lnTo>
                      <a:pt x="605" y="9"/>
                    </a:lnTo>
                    <a:lnTo>
                      <a:pt x="556" y="1"/>
                    </a:lnTo>
                    <a:lnTo>
                      <a:pt x="529" y="0"/>
                    </a:lnTo>
                    <a:lnTo>
                      <a:pt x="503" y="0"/>
                    </a:lnTo>
                    <a:close/>
                  </a:path>
                </a:pathLst>
              </a:custGeom>
              <a:solidFill>
                <a:srgbClr val="FFD200"/>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buFont typeface="Wingdings" pitchFamily="2" charset="2"/>
                  <a:buNone/>
                  <a:defRPr/>
                </a:pPr>
                <a:r>
                  <a:rPr lang="en-US" sz="1200">
                    <a:latin typeface="+mn-lt"/>
                  </a:rPr>
                  <a:t>Parking, Security,</a:t>
                </a:r>
              </a:p>
              <a:p>
                <a:pPr algn="ctr">
                  <a:buFont typeface="Wingdings" pitchFamily="2" charset="2"/>
                  <a:buNone/>
                  <a:defRPr/>
                </a:pPr>
                <a:r>
                  <a:rPr lang="en-US" sz="1200">
                    <a:latin typeface="+mn-lt"/>
                  </a:rPr>
                  <a:t>Transport</a:t>
                </a:r>
              </a:p>
            </p:txBody>
          </p:sp>
        </p:grpSp>
      </p:grpSp>
      <p:sp>
        <p:nvSpPr>
          <p:cNvPr id="623" name="Oval 622"/>
          <p:cNvSpPr/>
          <p:nvPr/>
        </p:nvSpPr>
        <p:spPr>
          <a:xfrm>
            <a:off x="3057525" y="2640013"/>
            <a:ext cx="3186113" cy="1562100"/>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None/>
              <a:defRPr/>
            </a:pPr>
            <a:r>
              <a:rPr lang="en-US" sz="2000">
                <a:solidFill>
                  <a:schemeClr val="tx1"/>
                </a:solidFill>
                <a:latin typeface="Arial" panose="020B0604020202020204" pitchFamily="34" charset="0"/>
                <a:cs typeface="Arial" panose="020B0604020202020204" pitchFamily="34" charset="0"/>
              </a:rPr>
              <a:t>BID-Milton Hospital Community</a:t>
            </a:r>
          </a:p>
        </p:txBody>
      </p:sp>
      <p:sp>
        <p:nvSpPr>
          <p:cNvPr id="624" name="Oval 623"/>
          <p:cNvSpPr/>
          <p:nvPr/>
        </p:nvSpPr>
        <p:spPr>
          <a:xfrm>
            <a:off x="912813" y="1262063"/>
            <a:ext cx="1298575" cy="739775"/>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a:solidFill>
                  <a:schemeClr val="tx1"/>
                </a:solidFill>
              </a:rPr>
              <a:t>Rehab Therapies</a:t>
            </a:r>
          </a:p>
        </p:txBody>
      </p:sp>
      <p:sp>
        <p:nvSpPr>
          <p:cNvPr id="625" name="Oval 178"/>
          <p:cNvSpPr>
            <a:spLocks noChangeArrowheads="1"/>
          </p:cNvSpPr>
          <p:nvPr/>
        </p:nvSpPr>
        <p:spPr bwMode="auto">
          <a:xfrm>
            <a:off x="128993" y="2051571"/>
            <a:ext cx="1890902" cy="776518"/>
          </a:xfrm>
          <a:prstGeom prst="ellipse">
            <a:avLst/>
          </a:prstGeom>
          <a:solidFill>
            <a:srgbClr val="FFD200"/>
          </a:solidFill>
          <a:ln w="5">
            <a:noFill/>
            <a:prstDash val="solid"/>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r>
              <a:rPr lang="en-US" sz="1200">
                <a:latin typeface="+mn-lt"/>
              </a:rPr>
              <a:t>HIM </a:t>
            </a:r>
          </a:p>
          <a:p>
            <a:pPr algn="ctr">
              <a:buFont typeface="Wingdings" pitchFamily="2" charset="2"/>
              <a:buNone/>
              <a:defRPr/>
            </a:pPr>
            <a:r>
              <a:rPr lang="en-US" sz="1200">
                <a:latin typeface="+mn-lt"/>
              </a:rPr>
              <a:t>Medical Records</a:t>
            </a:r>
          </a:p>
        </p:txBody>
      </p:sp>
      <p:sp>
        <p:nvSpPr>
          <p:cNvPr id="626" name="Oval 625"/>
          <p:cNvSpPr/>
          <p:nvPr/>
        </p:nvSpPr>
        <p:spPr>
          <a:xfrm>
            <a:off x="258763" y="3082925"/>
            <a:ext cx="1808162" cy="739775"/>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a:solidFill>
                  <a:schemeClr val="tx1"/>
                </a:solidFill>
              </a:rPr>
              <a:t>Maintenance,</a:t>
            </a:r>
          </a:p>
          <a:p>
            <a:pPr algn="ctr">
              <a:buFont typeface="Wingdings" pitchFamily="2" charset="2"/>
              <a:buNone/>
              <a:defRPr/>
            </a:pPr>
            <a:r>
              <a:rPr lang="en-US" sz="1200">
                <a:solidFill>
                  <a:schemeClr val="tx1"/>
                </a:solidFill>
              </a:rPr>
              <a:t>Facilities</a:t>
            </a:r>
          </a:p>
        </p:txBody>
      </p:sp>
      <p:sp>
        <p:nvSpPr>
          <p:cNvPr id="627" name="Oval 626"/>
          <p:cNvSpPr/>
          <p:nvPr/>
        </p:nvSpPr>
        <p:spPr>
          <a:xfrm>
            <a:off x="865188" y="5186363"/>
            <a:ext cx="1735137" cy="798512"/>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rPr>
              <a:t>Human Resources</a:t>
            </a:r>
          </a:p>
        </p:txBody>
      </p:sp>
      <p:sp>
        <p:nvSpPr>
          <p:cNvPr id="628" name="Oval 627"/>
          <p:cNvSpPr/>
          <p:nvPr/>
        </p:nvSpPr>
        <p:spPr>
          <a:xfrm>
            <a:off x="3795713" y="5611813"/>
            <a:ext cx="1828800" cy="841375"/>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a:solidFill>
                  <a:schemeClr val="tx1"/>
                </a:solidFill>
              </a:rPr>
              <a:t>Quality/Safety and Compliance</a:t>
            </a:r>
          </a:p>
        </p:txBody>
      </p:sp>
      <p:sp>
        <p:nvSpPr>
          <p:cNvPr id="629" name="Oval 628"/>
          <p:cNvSpPr/>
          <p:nvPr/>
        </p:nvSpPr>
        <p:spPr>
          <a:xfrm>
            <a:off x="5969000" y="5462588"/>
            <a:ext cx="2373313" cy="811212"/>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a:solidFill>
                  <a:schemeClr val="tx1"/>
                </a:solidFill>
              </a:rPr>
              <a:t>Environmental Services</a:t>
            </a:r>
          </a:p>
        </p:txBody>
      </p:sp>
      <p:sp>
        <p:nvSpPr>
          <p:cNvPr id="630" name="Oval 629"/>
          <p:cNvSpPr/>
          <p:nvPr/>
        </p:nvSpPr>
        <p:spPr>
          <a:xfrm>
            <a:off x="6641175" y="2541986"/>
            <a:ext cx="2195512" cy="1044575"/>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rPr>
              <a:t>Patient Billing, Finance and Accounting</a:t>
            </a:r>
          </a:p>
        </p:txBody>
      </p:sp>
      <p:sp>
        <p:nvSpPr>
          <p:cNvPr id="631" name="Oval 630"/>
          <p:cNvSpPr/>
          <p:nvPr/>
        </p:nvSpPr>
        <p:spPr>
          <a:xfrm>
            <a:off x="5375275" y="1155700"/>
            <a:ext cx="2117725" cy="695325"/>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rPr>
              <a:t>All Nursing areas</a:t>
            </a:r>
          </a:p>
        </p:txBody>
      </p:sp>
      <p:sp>
        <p:nvSpPr>
          <p:cNvPr id="632" name="Freeform 631"/>
          <p:cNvSpPr>
            <a:spLocks/>
          </p:cNvSpPr>
          <p:nvPr/>
        </p:nvSpPr>
        <p:spPr bwMode="auto">
          <a:xfrm>
            <a:off x="2928026" y="4861108"/>
            <a:ext cx="908559" cy="440390"/>
          </a:xfrm>
          <a:custGeom>
            <a:avLst/>
            <a:gdLst/>
            <a:ahLst/>
            <a:cxnLst>
              <a:cxn ang="0">
                <a:pos x="478" y="0"/>
              </a:cxn>
              <a:cxn ang="0">
                <a:pos x="403" y="9"/>
              </a:cxn>
              <a:cxn ang="0">
                <a:pos x="307" y="39"/>
              </a:cxn>
              <a:cxn ang="0">
                <a:pos x="222" y="85"/>
              </a:cxn>
              <a:cxn ang="0">
                <a:pos x="148" y="146"/>
              </a:cxn>
              <a:cxn ang="0">
                <a:pos x="100" y="200"/>
              </a:cxn>
              <a:cxn ang="0">
                <a:pos x="72" y="239"/>
              </a:cxn>
              <a:cxn ang="0">
                <a:pos x="49" y="282"/>
              </a:cxn>
              <a:cxn ang="0">
                <a:pos x="31" y="326"/>
              </a:cxn>
              <a:cxn ang="0">
                <a:pos x="15" y="373"/>
              </a:cxn>
              <a:cxn ang="0">
                <a:pos x="6" y="423"/>
              </a:cxn>
              <a:cxn ang="0">
                <a:pos x="0" y="473"/>
              </a:cxn>
              <a:cxn ang="0">
                <a:pos x="0" y="523"/>
              </a:cxn>
              <a:cxn ang="0">
                <a:pos x="6" y="573"/>
              </a:cxn>
              <a:cxn ang="0">
                <a:pos x="15" y="623"/>
              </a:cxn>
              <a:cxn ang="0">
                <a:pos x="31" y="669"/>
              </a:cxn>
              <a:cxn ang="0">
                <a:pos x="49" y="714"/>
              </a:cxn>
              <a:cxn ang="0">
                <a:pos x="72" y="757"/>
              </a:cxn>
              <a:cxn ang="0">
                <a:pos x="100" y="796"/>
              </a:cxn>
              <a:cxn ang="0">
                <a:pos x="148" y="849"/>
              </a:cxn>
              <a:cxn ang="0">
                <a:pos x="222" y="911"/>
              </a:cxn>
              <a:cxn ang="0">
                <a:pos x="307" y="957"/>
              </a:cxn>
              <a:cxn ang="0">
                <a:pos x="403" y="987"/>
              </a:cxn>
              <a:cxn ang="0">
                <a:pos x="478" y="996"/>
              </a:cxn>
              <a:cxn ang="0">
                <a:pos x="529" y="996"/>
              </a:cxn>
              <a:cxn ang="0">
                <a:pos x="605" y="987"/>
              </a:cxn>
              <a:cxn ang="0">
                <a:pos x="701" y="957"/>
              </a:cxn>
              <a:cxn ang="0">
                <a:pos x="786" y="911"/>
              </a:cxn>
              <a:cxn ang="0">
                <a:pos x="860" y="849"/>
              </a:cxn>
              <a:cxn ang="0">
                <a:pos x="908" y="796"/>
              </a:cxn>
              <a:cxn ang="0">
                <a:pos x="935" y="757"/>
              </a:cxn>
              <a:cxn ang="0">
                <a:pos x="959" y="714"/>
              </a:cxn>
              <a:cxn ang="0">
                <a:pos x="977" y="669"/>
              </a:cxn>
              <a:cxn ang="0">
                <a:pos x="993" y="623"/>
              </a:cxn>
              <a:cxn ang="0">
                <a:pos x="1002" y="573"/>
              </a:cxn>
              <a:cxn ang="0">
                <a:pos x="1008" y="523"/>
              </a:cxn>
              <a:cxn ang="0">
                <a:pos x="1008" y="473"/>
              </a:cxn>
              <a:cxn ang="0">
                <a:pos x="1002" y="423"/>
              </a:cxn>
              <a:cxn ang="0">
                <a:pos x="993" y="373"/>
              </a:cxn>
              <a:cxn ang="0">
                <a:pos x="977" y="326"/>
              </a:cxn>
              <a:cxn ang="0">
                <a:pos x="959" y="282"/>
              </a:cxn>
              <a:cxn ang="0">
                <a:pos x="935" y="239"/>
              </a:cxn>
              <a:cxn ang="0">
                <a:pos x="908" y="200"/>
              </a:cxn>
              <a:cxn ang="0">
                <a:pos x="860" y="146"/>
              </a:cxn>
              <a:cxn ang="0">
                <a:pos x="786" y="85"/>
              </a:cxn>
              <a:cxn ang="0">
                <a:pos x="701" y="39"/>
              </a:cxn>
              <a:cxn ang="0">
                <a:pos x="605" y="9"/>
              </a:cxn>
              <a:cxn ang="0">
                <a:pos x="529" y="0"/>
              </a:cxn>
            </a:cxnLst>
            <a:rect l="0" t="0" r="r" b="b"/>
            <a:pathLst>
              <a:path w="1008" h="996">
                <a:moveTo>
                  <a:pt x="503" y="0"/>
                </a:moveTo>
                <a:lnTo>
                  <a:pt x="478" y="0"/>
                </a:lnTo>
                <a:lnTo>
                  <a:pt x="452" y="1"/>
                </a:lnTo>
                <a:lnTo>
                  <a:pt x="403" y="9"/>
                </a:lnTo>
                <a:lnTo>
                  <a:pt x="353" y="22"/>
                </a:lnTo>
                <a:lnTo>
                  <a:pt x="307" y="39"/>
                </a:lnTo>
                <a:lnTo>
                  <a:pt x="264" y="59"/>
                </a:lnTo>
                <a:lnTo>
                  <a:pt x="222" y="85"/>
                </a:lnTo>
                <a:lnTo>
                  <a:pt x="183" y="113"/>
                </a:lnTo>
                <a:lnTo>
                  <a:pt x="148" y="146"/>
                </a:lnTo>
                <a:lnTo>
                  <a:pt x="115" y="181"/>
                </a:lnTo>
                <a:lnTo>
                  <a:pt x="100" y="200"/>
                </a:lnTo>
                <a:lnTo>
                  <a:pt x="86" y="219"/>
                </a:lnTo>
                <a:lnTo>
                  <a:pt x="72" y="239"/>
                </a:lnTo>
                <a:lnTo>
                  <a:pt x="60" y="261"/>
                </a:lnTo>
                <a:lnTo>
                  <a:pt x="49" y="282"/>
                </a:lnTo>
                <a:lnTo>
                  <a:pt x="40" y="304"/>
                </a:lnTo>
                <a:lnTo>
                  <a:pt x="31" y="326"/>
                </a:lnTo>
                <a:lnTo>
                  <a:pt x="23" y="350"/>
                </a:lnTo>
                <a:lnTo>
                  <a:pt x="15" y="373"/>
                </a:lnTo>
                <a:lnTo>
                  <a:pt x="10" y="397"/>
                </a:lnTo>
                <a:lnTo>
                  <a:pt x="6" y="423"/>
                </a:lnTo>
                <a:lnTo>
                  <a:pt x="3" y="447"/>
                </a:lnTo>
                <a:lnTo>
                  <a:pt x="0" y="473"/>
                </a:lnTo>
                <a:lnTo>
                  <a:pt x="0" y="497"/>
                </a:lnTo>
                <a:lnTo>
                  <a:pt x="0" y="523"/>
                </a:lnTo>
                <a:lnTo>
                  <a:pt x="3" y="549"/>
                </a:lnTo>
                <a:lnTo>
                  <a:pt x="6" y="573"/>
                </a:lnTo>
                <a:lnTo>
                  <a:pt x="10" y="599"/>
                </a:lnTo>
                <a:lnTo>
                  <a:pt x="15" y="623"/>
                </a:lnTo>
                <a:lnTo>
                  <a:pt x="23" y="645"/>
                </a:lnTo>
                <a:lnTo>
                  <a:pt x="31" y="669"/>
                </a:lnTo>
                <a:lnTo>
                  <a:pt x="40" y="692"/>
                </a:lnTo>
                <a:lnTo>
                  <a:pt x="49" y="714"/>
                </a:lnTo>
                <a:lnTo>
                  <a:pt x="60" y="734"/>
                </a:lnTo>
                <a:lnTo>
                  <a:pt x="72" y="757"/>
                </a:lnTo>
                <a:lnTo>
                  <a:pt x="86" y="777"/>
                </a:lnTo>
                <a:lnTo>
                  <a:pt x="100" y="796"/>
                </a:lnTo>
                <a:lnTo>
                  <a:pt x="115" y="814"/>
                </a:lnTo>
                <a:lnTo>
                  <a:pt x="148" y="849"/>
                </a:lnTo>
                <a:lnTo>
                  <a:pt x="183" y="883"/>
                </a:lnTo>
                <a:lnTo>
                  <a:pt x="222" y="911"/>
                </a:lnTo>
                <a:lnTo>
                  <a:pt x="264" y="937"/>
                </a:lnTo>
                <a:lnTo>
                  <a:pt x="307" y="957"/>
                </a:lnTo>
                <a:lnTo>
                  <a:pt x="353" y="974"/>
                </a:lnTo>
                <a:lnTo>
                  <a:pt x="403" y="987"/>
                </a:lnTo>
                <a:lnTo>
                  <a:pt x="452" y="994"/>
                </a:lnTo>
                <a:lnTo>
                  <a:pt x="478" y="996"/>
                </a:lnTo>
                <a:lnTo>
                  <a:pt x="503" y="996"/>
                </a:lnTo>
                <a:lnTo>
                  <a:pt x="529" y="996"/>
                </a:lnTo>
                <a:lnTo>
                  <a:pt x="556" y="994"/>
                </a:lnTo>
                <a:lnTo>
                  <a:pt x="605" y="987"/>
                </a:lnTo>
                <a:lnTo>
                  <a:pt x="654" y="974"/>
                </a:lnTo>
                <a:lnTo>
                  <a:pt x="701" y="957"/>
                </a:lnTo>
                <a:lnTo>
                  <a:pt x="744" y="937"/>
                </a:lnTo>
                <a:lnTo>
                  <a:pt x="786" y="911"/>
                </a:lnTo>
                <a:lnTo>
                  <a:pt x="824" y="883"/>
                </a:lnTo>
                <a:lnTo>
                  <a:pt x="860" y="849"/>
                </a:lnTo>
                <a:lnTo>
                  <a:pt x="892" y="814"/>
                </a:lnTo>
                <a:lnTo>
                  <a:pt x="908" y="796"/>
                </a:lnTo>
                <a:lnTo>
                  <a:pt x="921" y="777"/>
                </a:lnTo>
                <a:lnTo>
                  <a:pt x="935" y="757"/>
                </a:lnTo>
                <a:lnTo>
                  <a:pt x="948" y="734"/>
                </a:lnTo>
                <a:lnTo>
                  <a:pt x="959" y="714"/>
                </a:lnTo>
                <a:lnTo>
                  <a:pt x="968" y="692"/>
                </a:lnTo>
                <a:lnTo>
                  <a:pt x="977" y="669"/>
                </a:lnTo>
                <a:lnTo>
                  <a:pt x="985" y="645"/>
                </a:lnTo>
                <a:lnTo>
                  <a:pt x="993" y="623"/>
                </a:lnTo>
                <a:lnTo>
                  <a:pt x="997" y="599"/>
                </a:lnTo>
                <a:lnTo>
                  <a:pt x="1002" y="573"/>
                </a:lnTo>
                <a:lnTo>
                  <a:pt x="1005" y="549"/>
                </a:lnTo>
                <a:lnTo>
                  <a:pt x="1008" y="523"/>
                </a:lnTo>
                <a:lnTo>
                  <a:pt x="1008" y="497"/>
                </a:lnTo>
                <a:lnTo>
                  <a:pt x="1008" y="473"/>
                </a:lnTo>
                <a:lnTo>
                  <a:pt x="1005" y="447"/>
                </a:lnTo>
                <a:lnTo>
                  <a:pt x="1002" y="423"/>
                </a:lnTo>
                <a:lnTo>
                  <a:pt x="997" y="397"/>
                </a:lnTo>
                <a:lnTo>
                  <a:pt x="993" y="373"/>
                </a:lnTo>
                <a:lnTo>
                  <a:pt x="985" y="350"/>
                </a:lnTo>
                <a:lnTo>
                  <a:pt x="977" y="326"/>
                </a:lnTo>
                <a:lnTo>
                  <a:pt x="968" y="304"/>
                </a:lnTo>
                <a:lnTo>
                  <a:pt x="959" y="282"/>
                </a:lnTo>
                <a:lnTo>
                  <a:pt x="948" y="261"/>
                </a:lnTo>
                <a:lnTo>
                  <a:pt x="935" y="239"/>
                </a:lnTo>
                <a:lnTo>
                  <a:pt x="921" y="219"/>
                </a:lnTo>
                <a:lnTo>
                  <a:pt x="908" y="200"/>
                </a:lnTo>
                <a:lnTo>
                  <a:pt x="892" y="181"/>
                </a:lnTo>
                <a:lnTo>
                  <a:pt x="860" y="146"/>
                </a:lnTo>
                <a:lnTo>
                  <a:pt x="824" y="113"/>
                </a:lnTo>
                <a:lnTo>
                  <a:pt x="786" y="85"/>
                </a:lnTo>
                <a:lnTo>
                  <a:pt x="744" y="59"/>
                </a:lnTo>
                <a:lnTo>
                  <a:pt x="701" y="39"/>
                </a:lnTo>
                <a:lnTo>
                  <a:pt x="654" y="22"/>
                </a:lnTo>
                <a:lnTo>
                  <a:pt x="605" y="9"/>
                </a:lnTo>
                <a:lnTo>
                  <a:pt x="556" y="1"/>
                </a:lnTo>
                <a:lnTo>
                  <a:pt x="529" y="0"/>
                </a:lnTo>
                <a:lnTo>
                  <a:pt x="503" y="0"/>
                </a:lnTo>
                <a:close/>
              </a:path>
            </a:pathLst>
          </a:custGeom>
          <a:solidFill>
            <a:srgbClr val="FFD200"/>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defRPr/>
            </a:pPr>
            <a:r>
              <a:rPr lang="en-US" sz="1400">
                <a:latin typeface="Arial" charset="0"/>
              </a:rPr>
              <a:t>EHS</a:t>
            </a:r>
          </a:p>
          <a:p>
            <a:pPr algn="ctr">
              <a:defRPr/>
            </a:pPr>
            <a:endParaRPr lang="en-US" b="1">
              <a:latin typeface="+mn-lt"/>
            </a:endParaRPr>
          </a:p>
        </p:txBody>
      </p:sp>
    </p:spTree>
    <p:extLst>
      <p:ext uri="{BB962C8B-B14F-4D97-AF65-F5344CB8AC3E}">
        <p14:creationId xmlns:p14="http://schemas.microsoft.com/office/powerpoint/2010/main" val="14886542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068" y="405966"/>
            <a:ext cx="6717145" cy="553998"/>
          </a:xfrm>
          <a:prstGeom prst="rect">
            <a:avLst/>
          </a:prstGeom>
          <a:noFill/>
        </p:spPr>
        <p:txBody>
          <a:bodyPr wrap="square" lIns="0" tIns="0" rIns="0" bIns="0" rtlCol="0">
            <a:noAutofit/>
          </a:bodyPr>
          <a:lstStyle/>
          <a:p>
            <a:pPr>
              <a:spcBef>
                <a:spcPct val="25000"/>
              </a:spcBef>
            </a:pPr>
            <a:r>
              <a:rPr lang="en-US" altLang="en-US" sz="3600" b="1" dirty="0">
                <a:solidFill>
                  <a:srgbClr val="002060"/>
                </a:solidFill>
                <a:latin typeface="Arial" panose="020B0604020202020204" pitchFamily="34" charset="0"/>
                <a:cs typeface="Arial" panose="020B0604020202020204" pitchFamily="34" charset="0"/>
              </a:rPr>
              <a:t>What Do Our Patients Expect? </a:t>
            </a: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131</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Text Placeholder 4"/>
          <p:cNvSpPr txBox="1">
            <a:spLocks/>
          </p:cNvSpPr>
          <p:nvPr/>
        </p:nvSpPr>
        <p:spPr>
          <a:xfrm>
            <a:off x="415391" y="1211828"/>
            <a:ext cx="4040188" cy="639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a:solidFill>
                  <a:srgbClr val="002060"/>
                </a:solidFill>
                <a:latin typeface="Arial" panose="020B0604020202020204" pitchFamily="34" charset="0"/>
                <a:cs typeface="Arial" panose="020B0604020202020204" pitchFamily="34" charset="0"/>
              </a:rPr>
              <a:t>Inpatient Care</a:t>
            </a:r>
          </a:p>
        </p:txBody>
      </p:sp>
      <p:sp>
        <p:nvSpPr>
          <p:cNvPr id="15" name="Content Placeholder 7"/>
          <p:cNvSpPr>
            <a:spLocks noGrp="1"/>
          </p:cNvSpPr>
          <p:nvPr>
            <p:ph sz="half" idx="4294967295"/>
          </p:nvPr>
        </p:nvSpPr>
        <p:spPr>
          <a:xfrm>
            <a:off x="381000" y="1849582"/>
            <a:ext cx="4040188" cy="4800600"/>
          </a:xfrm>
          <a:prstGeom prst="rect">
            <a:avLst/>
          </a:prstGeom>
        </p:spPr>
        <p:txBody>
          <a:bodyPr/>
          <a:lstStyle/>
          <a:p>
            <a:pPr marL="0" indent="0">
              <a:buFontTx/>
              <a:buChar char="•"/>
            </a:pPr>
            <a:r>
              <a:rPr lang="en-US" altLang="en-US" sz="2400">
                <a:solidFill>
                  <a:srgbClr val="002060"/>
                </a:solidFill>
                <a:latin typeface="Arial" panose="020B0604020202020204" pitchFamily="34" charset="0"/>
                <a:cs typeface="Arial" panose="020B0604020202020204" pitchFamily="34" charset="0"/>
              </a:rPr>
              <a:t>Know who we are and what we are going to do- Introduce yourself</a:t>
            </a:r>
          </a:p>
          <a:p>
            <a:pPr marL="0" indent="0">
              <a:buFontTx/>
              <a:buChar char="•"/>
            </a:pPr>
            <a:r>
              <a:rPr lang="en-US" altLang="en-US" sz="2400">
                <a:solidFill>
                  <a:srgbClr val="002060"/>
                </a:solidFill>
                <a:latin typeface="Arial" panose="020B0604020202020204" pitchFamily="34" charset="0"/>
                <a:cs typeface="Arial" panose="020B0604020202020204" pitchFamily="34" charset="0"/>
              </a:rPr>
              <a:t>Pain is acknowledged</a:t>
            </a:r>
          </a:p>
          <a:p>
            <a:pPr marL="0" indent="0">
              <a:buFontTx/>
              <a:buChar char="•"/>
            </a:pPr>
            <a:r>
              <a:rPr lang="en-US" altLang="en-US" sz="2400">
                <a:solidFill>
                  <a:srgbClr val="002060"/>
                </a:solidFill>
                <a:latin typeface="Arial" panose="020B0604020202020204" pitchFamily="34" charset="0"/>
                <a:cs typeface="Arial" panose="020B0604020202020204" pitchFamily="34" charset="0"/>
              </a:rPr>
              <a:t>Focus on comfort and privacy</a:t>
            </a:r>
          </a:p>
          <a:p>
            <a:pPr marL="0" indent="0">
              <a:buFontTx/>
              <a:buChar char="•"/>
            </a:pPr>
            <a:r>
              <a:rPr lang="en-US" altLang="en-US" sz="2400">
                <a:solidFill>
                  <a:srgbClr val="002060"/>
                </a:solidFill>
                <a:latin typeface="Arial" panose="020B0604020202020204" pitchFamily="34" charset="0"/>
                <a:cs typeface="Arial" panose="020B0604020202020204" pitchFamily="34" charset="0"/>
              </a:rPr>
              <a:t>Explain what is happening and provide education</a:t>
            </a:r>
          </a:p>
          <a:p>
            <a:pPr marL="0" indent="0">
              <a:buFontTx/>
              <a:buChar char="•"/>
            </a:pPr>
            <a:r>
              <a:rPr lang="en-US" altLang="en-US" sz="2400">
                <a:solidFill>
                  <a:srgbClr val="002060"/>
                </a:solidFill>
                <a:latin typeface="Arial" panose="020B0604020202020204" pitchFamily="34" charset="0"/>
                <a:cs typeface="Arial" panose="020B0604020202020204" pitchFamily="34" charset="0"/>
              </a:rPr>
              <a:t>Explain next steps</a:t>
            </a:r>
          </a:p>
        </p:txBody>
      </p:sp>
      <p:sp>
        <p:nvSpPr>
          <p:cNvPr id="16" name="TextBox 15"/>
          <p:cNvSpPr txBox="1"/>
          <p:nvPr/>
        </p:nvSpPr>
        <p:spPr>
          <a:xfrm>
            <a:off x="2019300" y="5440326"/>
            <a:ext cx="5105400" cy="674688"/>
          </a:xfrm>
          <a:prstGeom prst="rect">
            <a:avLst/>
          </a:prstGeom>
          <a:solidFill>
            <a:srgbClr val="9966FF"/>
          </a:solidFill>
        </p:spPr>
        <p:txBody>
          <a:bodyPr>
            <a:spAutoFit/>
          </a:bodyPr>
          <a:lstStyle/>
          <a:p>
            <a:pPr>
              <a:buFont typeface="Wingdings" pitchFamily="2" charset="2"/>
              <a:buNone/>
              <a:defRPr/>
            </a:pPr>
            <a:r>
              <a:rPr lang="en-US" sz="1800" b="1">
                <a:latin typeface="Arial" charset="0"/>
              </a:rPr>
              <a:t>Always treat patients and family members with Dignity, Compassion and RESPECT</a:t>
            </a:r>
          </a:p>
        </p:txBody>
      </p:sp>
      <p:sp>
        <p:nvSpPr>
          <p:cNvPr id="17" name="Text Placeholder 8"/>
          <p:cNvSpPr txBox="1">
            <a:spLocks/>
          </p:cNvSpPr>
          <p:nvPr/>
        </p:nvSpPr>
        <p:spPr>
          <a:xfrm>
            <a:off x="4572000" y="1184550"/>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a:solidFill>
                  <a:srgbClr val="002060"/>
                </a:solidFill>
                <a:latin typeface="Arial" panose="020B0604020202020204" pitchFamily="34" charset="0"/>
                <a:cs typeface="Arial" panose="020B0604020202020204" pitchFamily="34" charset="0"/>
              </a:rPr>
              <a:t>Outpatient Care</a:t>
            </a:r>
          </a:p>
        </p:txBody>
      </p:sp>
      <p:sp>
        <p:nvSpPr>
          <p:cNvPr id="18" name="Content Placeholder 9"/>
          <p:cNvSpPr>
            <a:spLocks noGrp="1"/>
          </p:cNvSpPr>
          <p:nvPr>
            <p:ph sz="quarter" idx="4294967295"/>
          </p:nvPr>
        </p:nvSpPr>
        <p:spPr>
          <a:xfrm>
            <a:off x="4647623" y="1824312"/>
            <a:ext cx="3803650" cy="3429000"/>
          </a:xfrm>
          <a:prstGeom prst="rect">
            <a:avLst/>
          </a:prstGeom>
        </p:spPr>
        <p:txBody>
          <a:bodyPr/>
          <a:lstStyle/>
          <a:p>
            <a:pPr marL="0" indent="0">
              <a:buFontTx/>
              <a:buChar char="•"/>
            </a:pPr>
            <a:r>
              <a:rPr lang="en-US" altLang="en-US" sz="2400">
                <a:solidFill>
                  <a:srgbClr val="002060"/>
                </a:solidFill>
                <a:latin typeface="Arial" panose="020B0604020202020204" pitchFamily="34" charset="0"/>
                <a:cs typeface="Arial" panose="020B0604020202020204" pitchFamily="34" charset="0"/>
              </a:rPr>
              <a:t>Know who we are and what we are going to do- Introduce yourself</a:t>
            </a:r>
          </a:p>
          <a:p>
            <a:pPr marL="0" indent="0">
              <a:buFontTx/>
              <a:buChar char="•"/>
            </a:pPr>
            <a:r>
              <a:rPr lang="en-US" altLang="en-US" sz="2400">
                <a:solidFill>
                  <a:srgbClr val="002060"/>
                </a:solidFill>
                <a:latin typeface="Arial" panose="020B0604020202020204" pitchFamily="34" charset="0"/>
                <a:cs typeface="Arial" panose="020B0604020202020204" pitchFamily="34" charset="0"/>
              </a:rPr>
              <a:t>Minimize wait times</a:t>
            </a:r>
          </a:p>
          <a:p>
            <a:pPr marL="0" indent="0">
              <a:buFontTx/>
              <a:buChar char="•"/>
            </a:pPr>
            <a:r>
              <a:rPr lang="en-US" altLang="en-US" sz="2400">
                <a:solidFill>
                  <a:srgbClr val="002060"/>
                </a:solidFill>
                <a:latin typeface="Arial" panose="020B0604020202020204" pitchFamily="34" charset="0"/>
                <a:cs typeface="Arial" panose="020B0604020202020204" pitchFamily="34" charset="0"/>
              </a:rPr>
              <a:t>Explain delays</a:t>
            </a:r>
          </a:p>
          <a:p>
            <a:pPr marL="0" indent="0">
              <a:buFontTx/>
              <a:buChar char="•"/>
            </a:pPr>
            <a:r>
              <a:rPr lang="en-US" altLang="en-US" sz="2400">
                <a:solidFill>
                  <a:srgbClr val="002060"/>
                </a:solidFill>
                <a:latin typeface="Arial" panose="020B0604020202020204" pitchFamily="34" charset="0"/>
                <a:cs typeface="Arial" panose="020B0604020202020204" pitchFamily="34" charset="0"/>
              </a:rPr>
              <a:t>Focus on comfort and privacy</a:t>
            </a:r>
          </a:p>
          <a:p>
            <a:pPr marL="0" indent="0">
              <a:buFontTx/>
              <a:buChar char="•"/>
            </a:pPr>
            <a:r>
              <a:rPr lang="en-US" altLang="en-US" sz="2400">
                <a:solidFill>
                  <a:srgbClr val="002060"/>
                </a:solidFill>
                <a:latin typeface="Arial" panose="020B0604020202020204" pitchFamily="34" charset="0"/>
                <a:cs typeface="Arial" panose="020B0604020202020204" pitchFamily="34" charset="0"/>
              </a:rPr>
              <a:t>Explain next steps</a:t>
            </a:r>
          </a:p>
        </p:txBody>
      </p:sp>
    </p:spTree>
    <p:extLst>
      <p:ext uri="{BB962C8B-B14F-4D97-AF65-F5344CB8AC3E}">
        <p14:creationId xmlns:p14="http://schemas.microsoft.com/office/powerpoint/2010/main" val="14886542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793750" y="1114586"/>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132</a:t>
            </a:fld>
            <a:endParaRPr lang="en-US" sz="1000">
              <a:solidFill>
                <a:srgbClr val="183E75"/>
              </a:solidFill>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82" y="1238577"/>
            <a:ext cx="7031365" cy="5146058"/>
          </a:xfrm>
          <a:prstGeom prst="rect">
            <a:avLst/>
          </a:prstGeom>
        </p:spPr>
      </p:pic>
      <p:sp>
        <p:nvSpPr>
          <p:cNvPr id="16" name="TextBox 15"/>
          <p:cNvSpPr txBox="1"/>
          <p:nvPr/>
        </p:nvSpPr>
        <p:spPr>
          <a:xfrm>
            <a:off x="202332" y="256032"/>
            <a:ext cx="5388843"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We Care Values</a:t>
            </a:r>
          </a:p>
        </p:txBody>
      </p:sp>
    </p:spTree>
    <p:extLst>
      <p:ext uri="{BB962C8B-B14F-4D97-AF65-F5344CB8AC3E}">
        <p14:creationId xmlns:p14="http://schemas.microsoft.com/office/powerpoint/2010/main" val="273727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133</a:t>
            </a:fld>
            <a:endParaRPr lang="en-US" sz="1000">
              <a:solidFill>
                <a:srgbClr val="183E75"/>
              </a:solidFill>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51" y="1246945"/>
            <a:ext cx="6257205" cy="4913710"/>
          </a:xfrm>
          <a:prstGeom prst="rect">
            <a:avLst/>
          </a:prstGeom>
        </p:spPr>
      </p:pic>
    </p:spTree>
    <p:extLst>
      <p:ext uri="{BB962C8B-B14F-4D97-AF65-F5344CB8AC3E}">
        <p14:creationId xmlns:p14="http://schemas.microsoft.com/office/powerpoint/2010/main" val="8320476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134</a:t>
            </a:fld>
            <a:endParaRPr lang="en-US" sz="1000">
              <a:solidFill>
                <a:srgbClr val="183E75"/>
              </a:solidFill>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24" y="1189777"/>
            <a:ext cx="7081284" cy="48388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43991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326301"/>
            <a:ext cx="8010182"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Patient Rights/Responsibilities</a:t>
            </a:r>
            <a:br>
              <a:rPr lang="en-US" altLang="en-US" sz="3600" b="1">
                <a:solidFill>
                  <a:srgbClr val="002060"/>
                </a:solidFill>
                <a:latin typeface="Arial" panose="020B0604020202020204" pitchFamily="34" charset="0"/>
                <a:cs typeface="Arial" panose="020B0604020202020204" pitchFamily="34" charset="0"/>
              </a:rPr>
            </a:b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135</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7049386" y="304072"/>
            <a:ext cx="2083981" cy="665560"/>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Content Placeholder 2"/>
          <p:cNvSpPr>
            <a:spLocks noGrp="1"/>
          </p:cNvSpPr>
          <p:nvPr>
            <p:ph idx="1"/>
          </p:nvPr>
        </p:nvSpPr>
        <p:spPr>
          <a:xfrm>
            <a:off x="304800" y="1122363"/>
            <a:ext cx="4648200" cy="3678237"/>
          </a:xfrm>
        </p:spPr>
        <p:txBody>
          <a:bodyPr>
            <a:normAutofit fontScale="92500"/>
          </a:bodyPr>
          <a:lstStyle/>
          <a:p>
            <a:pPr marL="0" indent="0">
              <a:buFont typeface="Times" pitchFamily="18" charset="0"/>
              <a:buNone/>
              <a:defRPr/>
            </a:pPr>
            <a:endParaRPr lang="en-US" altLang="en-US" sz="2400">
              <a:solidFill>
                <a:srgbClr val="002060"/>
              </a:solidFill>
              <a:ea typeface="+mn-ea"/>
            </a:endParaRPr>
          </a:p>
          <a:p>
            <a:pPr>
              <a:buFont typeface="Arial" panose="020B0604020202020204" pitchFamily="34" charset="0"/>
              <a:buChar char="•"/>
              <a:defRPr/>
            </a:pPr>
            <a:r>
              <a:rPr lang="en-US" altLang="en-US" sz="2400">
                <a:solidFill>
                  <a:srgbClr val="002060"/>
                </a:solidFill>
                <a:latin typeface="Arial" panose="020B0604020202020204" pitchFamily="34" charset="0"/>
                <a:cs typeface="Arial" panose="020B0604020202020204" pitchFamily="34" charset="0"/>
              </a:rPr>
              <a:t>Patient Rights and Responsibilities are posted at  patient access points/Hospital entrances.</a:t>
            </a:r>
          </a:p>
          <a:p>
            <a:pPr>
              <a:buFont typeface="Arial" panose="020B0604020202020204" pitchFamily="34" charset="0"/>
              <a:buChar char="•"/>
              <a:defRPr/>
            </a:pPr>
            <a:endParaRPr lang="en-US" altLang="en-US" sz="2400">
              <a:solidFill>
                <a:srgbClr val="002060"/>
              </a:solidFill>
              <a:latin typeface="Arial" panose="020B0604020202020204" pitchFamily="34" charset="0"/>
              <a:cs typeface="Arial" panose="020B0604020202020204" pitchFamily="34" charset="0"/>
            </a:endParaRPr>
          </a:p>
          <a:p>
            <a:pPr>
              <a:buFont typeface="Arial" charset="0"/>
              <a:buChar char="•"/>
              <a:defRPr/>
            </a:pPr>
            <a:r>
              <a:rPr lang="en-US" altLang="en-US" sz="2400">
                <a:solidFill>
                  <a:srgbClr val="002060"/>
                </a:solidFill>
                <a:latin typeface="Arial" panose="020B0604020202020204" pitchFamily="34" charset="0"/>
                <a:cs typeface="Arial" panose="020B0604020202020204" pitchFamily="34" charset="0"/>
              </a:rPr>
              <a:t>Patient Rights and Responsibilities are listed in the Inpatient Handbook—</a:t>
            </a:r>
            <a:r>
              <a:rPr lang="en-US" altLang="en-US" sz="2400" b="1" i="1">
                <a:solidFill>
                  <a:srgbClr val="002060"/>
                </a:solidFill>
                <a:latin typeface="Arial" panose="020B0604020202020204" pitchFamily="34" charset="0"/>
                <a:cs typeface="Arial" panose="020B0604020202020204" pitchFamily="34" charset="0"/>
              </a:rPr>
              <a:t>Guide for Patients and Visitors</a:t>
            </a:r>
          </a:p>
          <a:p>
            <a:pPr>
              <a:buFont typeface="Arial" charset="0"/>
              <a:buChar char="•"/>
              <a:defRPr/>
            </a:pPr>
            <a:endParaRPr lang="en-US" altLang="en-US" sz="2000" b="1" i="1">
              <a:solidFill>
                <a:srgbClr val="002060"/>
              </a:solidFill>
              <a:ea typeface="+mn-ea"/>
            </a:endParaRPr>
          </a:p>
          <a:p>
            <a:pPr marL="0" indent="0">
              <a:buFont typeface="Times" pitchFamily="18" charset="0"/>
              <a:buNone/>
              <a:defRPr/>
            </a:pPr>
            <a:endParaRPr lang="en-US" altLang="en-US" sz="2000" i="1">
              <a:solidFill>
                <a:srgbClr val="002060"/>
              </a:solidFill>
              <a:ea typeface="+mn-ea"/>
            </a:endParaRPr>
          </a:p>
        </p:txBody>
      </p:sp>
      <p:sp>
        <p:nvSpPr>
          <p:cNvPr id="15" name="TextBox 1"/>
          <p:cNvSpPr txBox="1">
            <a:spLocks noChangeArrowheads="1"/>
          </p:cNvSpPr>
          <p:nvPr/>
        </p:nvSpPr>
        <p:spPr bwMode="auto">
          <a:xfrm>
            <a:off x="457200" y="4887913"/>
            <a:ext cx="61722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chemeClr val="hlink"/>
              </a:buClr>
              <a:buFont typeface="Times" pitchFamily="18" charset="0"/>
              <a:buNone/>
            </a:pPr>
            <a:r>
              <a:rPr lang="en-US" altLang="en-US" sz="2200" b="1">
                <a:solidFill>
                  <a:srgbClr val="CC0000"/>
                </a:solidFill>
              </a:rPr>
              <a:t>You are required to respect patient rights.</a:t>
            </a:r>
          </a:p>
        </p:txBody>
      </p:sp>
      <p:pic>
        <p:nvPicPr>
          <p:cNvPr id="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6400" y="4610986"/>
            <a:ext cx="20875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358" y="1277236"/>
            <a:ext cx="2847915" cy="3241602"/>
          </a:xfrm>
          <a:prstGeom prst="rect">
            <a:avLst/>
          </a:prstGeom>
          <a:ln>
            <a:solidFill>
              <a:schemeClr val="tx1"/>
            </a:solidFill>
          </a:ln>
        </p:spPr>
      </p:pic>
    </p:spTree>
    <p:extLst>
      <p:ext uri="{BB962C8B-B14F-4D97-AF65-F5344CB8AC3E}">
        <p14:creationId xmlns:p14="http://schemas.microsoft.com/office/powerpoint/2010/main" val="14886542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68" y="192762"/>
            <a:ext cx="9146068"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Patient Satisfaction                           </a:t>
            </a:r>
          </a:p>
          <a:p>
            <a:pPr>
              <a:lnSpc>
                <a:spcPts val="2200"/>
              </a:lnSpc>
            </a:pPr>
            <a:endParaRPr lang="en-US" altLang="en-US" sz="3600" b="1">
              <a:solidFill>
                <a:srgbClr val="002060"/>
              </a:solidFill>
              <a:latin typeface="Arial" panose="020B0604020202020204" pitchFamily="34" charset="0"/>
              <a:cs typeface="Arial" panose="020B0604020202020204" pitchFamily="34" charset="0"/>
            </a:endParaRPr>
          </a:p>
          <a:p>
            <a:pPr>
              <a:lnSpc>
                <a:spcPts val="2200"/>
              </a:lnSpc>
            </a:pPr>
            <a:r>
              <a:rPr lang="en-US" altLang="en-US" sz="3600" b="1">
                <a:solidFill>
                  <a:srgbClr val="002060"/>
                </a:solidFill>
                <a:latin typeface="Arial" panose="020B0604020202020204" pitchFamily="34" charset="0"/>
                <a:cs typeface="Arial" panose="020B0604020202020204" pitchFamily="34" charset="0"/>
              </a:rPr>
              <a:t>Survey Process</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136</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775" y="1568634"/>
            <a:ext cx="3006725"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3381153" y="1193156"/>
            <a:ext cx="5879805" cy="5207579"/>
          </a:xfrm>
          <a:prstGeom prst="rect">
            <a:avLst/>
          </a:prstGeom>
          <a:noFill/>
        </p:spPr>
        <p:txBody>
          <a:bodyPr wrap="square">
            <a:spAutoFit/>
          </a:bodyPr>
          <a:lstStyle/>
          <a:p>
            <a:pPr>
              <a:buFont typeface="Wingdings" pitchFamily="2" charset="2"/>
              <a:buNone/>
              <a:defRPr/>
            </a:pPr>
            <a:r>
              <a:rPr lang="en-US" sz="2000" b="1" i="1">
                <a:solidFill>
                  <a:srgbClr val="002060"/>
                </a:solidFill>
                <a:latin typeface="Arial" charset="0"/>
              </a:rPr>
              <a:t>BID-Milton cares about the experience staff and patients have every day.</a:t>
            </a:r>
          </a:p>
          <a:p>
            <a:pPr>
              <a:buFont typeface="Wingdings" pitchFamily="2" charset="2"/>
              <a:buNone/>
              <a:defRPr/>
            </a:pPr>
            <a:endParaRPr lang="en-US" sz="2000" b="1" i="1">
              <a:solidFill>
                <a:srgbClr val="002060"/>
              </a:solidFill>
              <a:latin typeface="Arial" charset="0"/>
            </a:endParaRPr>
          </a:p>
          <a:p>
            <a:pPr>
              <a:buFont typeface="Wingdings" pitchFamily="2" charset="2"/>
              <a:buNone/>
              <a:defRPr/>
            </a:pPr>
            <a:r>
              <a:rPr lang="en-US" sz="2400" b="1">
                <a:solidFill>
                  <a:srgbClr val="002060"/>
                </a:solidFill>
                <a:latin typeface="Arial" charset="0"/>
              </a:rPr>
              <a:t>Patient Survey Process:</a:t>
            </a:r>
          </a:p>
          <a:p>
            <a:pPr marL="285750" indent="-285750">
              <a:lnSpc>
                <a:spcPct val="80000"/>
              </a:lnSpc>
              <a:buClr>
                <a:srgbClr val="002060"/>
              </a:buClr>
              <a:buFont typeface="Arial" pitchFamily="34" charset="0"/>
              <a:buChar char="•"/>
              <a:defRPr/>
            </a:pPr>
            <a:r>
              <a:rPr lang="en-US" sz="2000">
                <a:solidFill>
                  <a:srgbClr val="002060"/>
                </a:solidFill>
                <a:latin typeface="Arial" charset="0"/>
              </a:rPr>
              <a:t>Patient receives survey within week of discharge</a:t>
            </a:r>
          </a:p>
          <a:p>
            <a:pPr marL="285750" indent="-285750">
              <a:lnSpc>
                <a:spcPct val="80000"/>
              </a:lnSpc>
              <a:buClr>
                <a:srgbClr val="002060"/>
              </a:buClr>
              <a:buFont typeface="Arial" pitchFamily="34" charset="0"/>
              <a:buChar char="•"/>
              <a:defRPr/>
            </a:pPr>
            <a:r>
              <a:rPr lang="en-US" sz="2000">
                <a:solidFill>
                  <a:srgbClr val="002060"/>
                </a:solidFill>
                <a:latin typeface="Arial" charset="0"/>
              </a:rPr>
              <a:t>Survey is mailed or electronic</a:t>
            </a:r>
          </a:p>
          <a:p>
            <a:pPr marL="285750" indent="-285750">
              <a:lnSpc>
                <a:spcPct val="80000"/>
              </a:lnSpc>
              <a:buClr>
                <a:srgbClr val="002060"/>
              </a:buClr>
              <a:buFont typeface="Arial" pitchFamily="34" charset="0"/>
              <a:buChar char="•"/>
              <a:defRPr/>
            </a:pPr>
            <a:r>
              <a:rPr lang="en-US" sz="2000">
                <a:solidFill>
                  <a:srgbClr val="002060"/>
                </a:solidFill>
                <a:latin typeface="Arial" charset="0"/>
              </a:rPr>
              <a:t>The results available in real time via the Patient Experience folder on the “S” drive.</a:t>
            </a:r>
          </a:p>
          <a:p>
            <a:pPr>
              <a:lnSpc>
                <a:spcPct val="80000"/>
              </a:lnSpc>
              <a:buClr>
                <a:srgbClr val="002060"/>
              </a:buClr>
              <a:buFont typeface="Wingdings" pitchFamily="2" charset="2"/>
              <a:buNone/>
              <a:defRPr/>
            </a:pPr>
            <a:endParaRPr lang="en-US" sz="2000" b="1">
              <a:solidFill>
                <a:srgbClr val="002060"/>
              </a:solidFill>
              <a:latin typeface="Arial" charset="0"/>
            </a:endParaRPr>
          </a:p>
          <a:p>
            <a:pPr>
              <a:lnSpc>
                <a:spcPct val="80000"/>
              </a:lnSpc>
              <a:buFont typeface="Wingdings" pitchFamily="2" charset="2"/>
              <a:buNone/>
              <a:defRPr/>
            </a:pPr>
            <a:r>
              <a:rPr lang="en-US" sz="2400" b="1">
                <a:solidFill>
                  <a:srgbClr val="002060"/>
                </a:solidFill>
                <a:latin typeface="Arial" charset="0"/>
              </a:rPr>
              <a:t>Which patients are surveyed?</a:t>
            </a:r>
          </a:p>
          <a:p>
            <a:pPr marL="342900" indent="-342900">
              <a:lnSpc>
                <a:spcPct val="80000"/>
              </a:lnSpc>
              <a:buClr>
                <a:srgbClr val="002060"/>
              </a:buClr>
              <a:buFont typeface="Arial" panose="020B0604020202020204" pitchFamily="34" charset="0"/>
              <a:buChar char="•"/>
              <a:defRPr/>
            </a:pPr>
            <a:r>
              <a:rPr lang="en-US" sz="2000">
                <a:solidFill>
                  <a:srgbClr val="002060"/>
                </a:solidFill>
                <a:latin typeface="Arial" charset="0"/>
              </a:rPr>
              <a:t>Inpatient, ED, Ambulatory Surgery, All Outpatient areas (Rehab, Radiology, Specialty Clinics etc.)</a:t>
            </a:r>
          </a:p>
          <a:p>
            <a:pPr marL="342900" indent="-342900">
              <a:lnSpc>
                <a:spcPct val="80000"/>
              </a:lnSpc>
              <a:buClr>
                <a:srgbClr val="002060"/>
              </a:buClr>
              <a:buFont typeface="Arial" panose="020B0604020202020204" pitchFamily="34" charset="0"/>
              <a:buChar char="•"/>
              <a:defRPr/>
            </a:pPr>
            <a:endParaRPr lang="en-US" sz="2000">
              <a:solidFill>
                <a:srgbClr val="002060"/>
              </a:solidFill>
              <a:latin typeface="Arial" charset="0"/>
            </a:endParaRPr>
          </a:p>
          <a:p>
            <a:pPr>
              <a:lnSpc>
                <a:spcPct val="80000"/>
              </a:lnSpc>
              <a:buClr>
                <a:srgbClr val="002060"/>
              </a:buClr>
              <a:buFont typeface="Wingdings" pitchFamily="2" charset="2"/>
              <a:buNone/>
              <a:defRPr/>
            </a:pPr>
            <a:r>
              <a:rPr lang="en-US" sz="2200">
                <a:solidFill>
                  <a:srgbClr val="C00000"/>
                </a:solidFill>
                <a:latin typeface="Arial" charset="0"/>
              </a:rPr>
              <a:t>Encourage patients to complete</a:t>
            </a:r>
          </a:p>
          <a:p>
            <a:pPr marL="800100" lvl="1" indent="-342900">
              <a:lnSpc>
                <a:spcPct val="80000"/>
              </a:lnSpc>
              <a:buClr>
                <a:srgbClr val="002060"/>
              </a:buClr>
              <a:buFont typeface="Arial" panose="020B0604020202020204" pitchFamily="34" charset="0"/>
              <a:buChar char="•"/>
              <a:defRPr/>
            </a:pPr>
            <a:r>
              <a:rPr lang="en-US" sz="2200">
                <a:solidFill>
                  <a:srgbClr val="C00000"/>
                </a:solidFill>
                <a:latin typeface="Arial" charset="0"/>
              </a:rPr>
              <a:t>Collect email addresses</a:t>
            </a:r>
          </a:p>
          <a:p>
            <a:pPr>
              <a:lnSpc>
                <a:spcPct val="80000"/>
              </a:lnSpc>
              <a:buFont typeface="Wingdings" pitchFamily="2" charset="2"/>
              <a:buNone/>
              <a:defRPr/>
            </a:pPr>
            <a:endParaRPr lang="en-US" sz="2000">
              <a:solidFill>
                <a:srgbClr val="002060"/>
              </a:solidFill>
              <a:latin typeface="Arial" charset="0"/>
            </a:endParaRPr>
          </a:p>
          <a:p>
            <a:pPr marL="285750" indent="-285750">
              <a:buFont typeface="Arial" pitchFamily="34" charset="0"/>
              <a:buChar char="•"/>
              <a:defRPr/>
            </a:pPr>
            <a:endParaRPr lang="en-US">
              <a:solidFill>
                <a:srgbClr val="002060"/>
              </a:solidFill>
              <a:latin typeface="Arial"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15" y="4530804"/>
            <a:ext cx="1525036" cy="445231"/>
          </a:xfrm>
          <a:prstGeom prst="rect">
            <a:avLst/>
          </a:prstGeom>
        </p:spPr>
      </p:pic>
    </p:spTree>
    <p:extLst>
      <p:ext uri="{BB962C8B-B14F-4D97-AF65-F5344CB8AC3E}">
        <p14:creationId xmlns:p14="http://schemas.microsoft.com/office/powerpoint/2010/main" val="39178907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0" y="256032"/>
            <a:ext cx="8901518"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Patient Experience </a:t>
            </a:r>
          </a:p>
          <a:p>
            <a:pPr>
              <a:lnSpc>
                <a:spcPts val="2200"/>
              </a:lnSpc>
            </a:pPr>
            <a:endParaRPr lang="en-US" altLang="en-US" sz="3600" b="1">
              <a:solidFill>
                <a:srgbClr val="002060"/>
              </a:solidFill>
              <a:latin typeface="Arial" panose="020B0604020202020204" pitchFamily="34" charset="0"/>
              <a:cs typeface="Arial" panose="020B0604020202020204" pitchFamily="34" charset="0"/>
            </a:endParaRPr>
          </a:p>
          <a:p>
            <a:pPr>
              <a:lnSpc>
                <a:spcPts val="2200"/>
              </a:lnSpc>
            </a:pPr>
            <a:r>
              <a:rPr lang="en-US" altLang="en-US" sz="3600" b="1">
                <a:solidFill>
                  <a:srgbClr val="002060"/>
                </a:solidFill>
                <a:latin typeface="Arial" panose="020B0604020202020204" pitchFamily="34" charset="0"/>
                <a:cs typeface="Arial" panose="020B0604020202020204" pitchFamily="34" charset="0"/>
              </a:rPr>
              <a:t>Improvements</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137</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TextBox 12"/>
          <p:cNvSpPr txBox="1"/>
          <p:nvPr/>
        </p:nvSpPr>
        <p:spPr>
          <a:xfrm>
            <a:off x="206744" y="1193156"/>
            <a:ext cx="8877300" cy="5908675"/>
          </a:xfrm>
          <a:prstGeom prst="rect">
            <a:avLst/>
          </a:prstGeom>
          <a:noFill/>
        </p:spPr>
        <p:txBody>
          <a:bodyPr>
            <a:spAutoFit/>
          </a:bodyPr>
          <a:lstStyle/>
          <a:p>
            <a:pPr>
              <a:defRPr/>
            </a:pPr>
            <a:r>
              <a:rPr lang="en-US" sz="2400" b="1">
                <a:solidFill>
                  <a:srgbClr val="002060"/>
                </a:solidFill>
                <a:latin typeface="Arial" charset="0"/>
              </a:rPr>
              <a:t>Improvements resulting from patient feedback include:</a:t>
            </a:r>
          </a:p>
          <a:p>
            <a:pPr>
              <a:defRPr/>
            </a:pPr>
            <a:endParaRPr lang="en-US">
              <a:solidFill>
                <a:srgbClr val="002060"/>
              </a:solidFill>
              <a:latin typeface="Arial" charset="0"/>
            </a:endParaRPr>
          </a:p>
          <a:p>
            <a:pPr marL="342900" indent="-342900">
              <a:buFont typeface="Arial" panose="020B0604020202020204" pitchFamily="34" charset="0"/>
              <a:buChar char="•"/>
              <a:defRPr/>
            </a:pPr>
            <a:r>
              <a:rPr lang="en-US" sz="2200">
                <a:solidFill>
                  <a:srgbClr val="002060"/>
                </a:solidFill>
                <a:latin typeface="Arial" charset="0"/>
              </a:rPr>
              <a:t>Interpreter Services</a:t>
            </a:r>
          </a:p>
          <a:p>
            <a:pPr marL="342900" indent="-342900">
              <a:buFont typeface="Arial" panose="020B0604020202020204" pitchFamily="34" charset="0"/>
              <a:buChar char="•"/>
              <a:defRPr/>
            </a:pPr>
            <a:endParaRPr lang="en-US" sz="2200">
              <a:solidFill>
                <a:srgbClr val="002060"/>
              </a:solidFill>
              <a:latin typeface="Arial" charset="0"/>
            </a:endParaRPr>
          </a:p>
          <a:p>
            <a:pPr marL="342900" indent="-342900">
              <a:buFont typeface="Arial" panose="020B0604020202020204" pitchFamily="34" charset="0"/>
              <a:buChar char="•"/>
              <a:defRPr/>
            </a:pPr>
            <a:r>
              <a:rPr lang="en-US" sz="2200">
                <a:solidFill>
                  <a:srgbClr val="002060"/>
                </a:solidFill>
                <a:latin typeface="Arial" charset="0"/>
              </a:rPr>
              <a:t>New Hospital Directory and Signage</a:t>
            </a:r>
          </a:p>
          <a:p>
            <a:pPr marL="342900" indent="-342900">
              <a:buFont typeface="Arial" panose="020B0604020202020204" pitchFamily="34" charset="0"/>
              <a:buChar char="•"/>
              <a:defRPr/>
            </a:pPr>
            <a:endParaRPr lang="en-US" sz="2200">
              <a:solidFill>
                <a:srgbClr val="002060"/>
              </a:solidFill>
              <a:latin typeface="Arial" charset="0"/>
            </a:endParaRPr>
          </a:p>
          <a:p>
            <a:pPr marL="342900" indent="-342900">
              <a:buFont typeface="Arial" panose="020B0604020202020204" pitchFamily="34" charset="0"/>
              <a:buChar char="•"/>
              <a:defRPr/>
            </a:pPr>
            <a:r>
              <a:rPr lang="en-US" sz="2200">
                <a:solidFill>
                  <a:srgbClr val="002060"/>
                </a:solidFill>
                <a:latin typeface="Arial" charset="0"/>
              </a:rPr>
              <a:t>Intensivist Program in the ICU</a:t>
            </a:r>
          </a:p>
          <a:p>
            <a:pPr marL="342900" indent="-342900">
              <a:buFont typeface="Arial" panose="020B0604020202020204" pitchFamily="34" charset="0"/>
              <a:buChar char="•"/>
              <a:defRPr/>
            </a:pPr>
            <a:endParaRPr lang="en-US" sz="2200">
              <a:solidFill>
                <a:srgbClr val="002060"/>
              </a:solidFill>
              <a:latin typeface="Arial" charset="0"/>
            </a:endParaRPr>
          </a:p>
          <a:p>
            <a:pPr marL="342900" indent="-342900">
              <a:buFont typeface="Arial" panose="020B0604020202020204" pitchFamily="34" charset="0"/>
              <a:buChar char="•"/>
              <a:defRPr/>
            </a:pPr>
            <a:r>
              <a:rPr lang="en-US" sz="2200">
                <a:solidFill>
                  <a:srgbClr val="002060"/>
                </a:solidFill>
                <a:latin typeface="Arial" charset="0"/>
              </a:rPr>
              <a:t>Interdisciplinary Rounds</a:t>
            </a:r>
          </a:p>
          <a:p>
            <a:pPr marL="342900" indent="-342900">
              <a:buFont typeface="Arial" panose="020B0604020202020204" pitchFamily="34" charset="0"/>
              <a:buChar char="•"/>
              <a:defRPr/>
            </a:pPr>
            <a:endParaRPr lang="en-US" sz="2200">
              <a:solidFill>
                <a:srgbClr val="002060"/>
              </a:solidFill>
              <a:latin typeface="Arial" charset="0"/>
            </a:endParaRPr>
          </a:p>
          <a:p>
            <a:pPr marL="342900" indent="-342900">
              <a:buFont typeface="Arial" panose="020B0604020202020204" pitchFamily="34" charset="0"/>
              <a:buChar char="•"/>
              <a:defRPr/>
            </a:pPr>
            <a:r>
              <a:rPr lang="en-US" sz="2200">
                <a:solidFill>
                  <a:srgbClr val="002060"/>
                </a:solidFill>
                <a:latin typeface="Arial" charset="0"/>
              </a:rPr>
              <a:t>Whiteboards in Patient Rooms</a:t>
            </a:r>
          </a:p>
          <a:p>
            <a:pPr marL="342900" indent="-342900">
              <a:buFont typeface="Arial" panose="020B0604020202020204" pitchFamily="34" charset="0"/>
              <a:buChar char="•"/>
              <a:defRPr/>
            </a:pPr>
            <a:endParaRPr lang="en-US" sz="2200">
              <a:solidFill>
                <a:srgbClr val="002060"/>
              </a:solidFill>
              <a:latin typeface="Arial" charset="0"/>
            </a:endParaRPr>
          </a:p>
          <a:p>
            <a:pPr marL="342900" indent="-342900">
              <a:buFont typeface="Arial" panose="020B0604020202020204" pitchFamily="34" charset="0"/>
              <a:buChar char="•"/>
              <a:defRPr/>
            </a:pPr>
            <a:r>
              <a:rPr lang="en-US" sz="2200">
                <a:solidFill>
                  <a:srgbClr val="002060"/>
                </a:solidFill>
                <a:latin typeface="Arial" charset="0"/>
              </a:rPr>
              <a:t>Enhancements to Patient Food Service</a:t>
            </a:r>
          </a:p>
          <a:p>
            <a:pPr marL="342900" indent="-342900">
              <a:buFont typeface="Arial" panose="020B0604020202020204" pitchFamily="34" charset="0"/>
              <a:buChar char="•"/>
              <a:defRPr/>
            </a:pPr>
            <a:endParaRPr lang="en-US" sz="2200">
              <a:solidFill>
                <a:srgbClr val="002060"/>
              </a:solidFill>
              <a:latin typeface="Arial" charset="0"/>
            </a:endParaRPr>
          </a:p>
          <a:p>
            <a:pPr marL="342900" indent="-342900">
              <a:buFont typeface="Arial" panose="020B0604020202020204" pitchFamily="34" charset="0"/>
              <a:buChar char="•"/>
              <a:defRPr/>
            </a:pPr>
            <a:r>
              <a:rPr lang="en-US" sz="2200">
                <a:solidFill>
                  <a:srgbClr val="002060"/>
                </a:solidFill>
                <a:latin typeface="Arial" charset="0"/>
              </a:rPr>
              <a:t>Valet Service</a:t>
            </a:r>
          </a:p>
          <a:p>
            <a:pPr marL="342900" indent="-342900">
              <a:buFont typeface="Arial" panose="020B0604020202020204" pitchFamily="34" charset="0"/>
              <a:buChar char="•"/>
              <a:defRPr/>
            </a:pPr>
            <a:endParaRPr lang="en-US" sz="2200">
              <a:solidFill>
                <a:srgbClr val="002060"/>
              </a:solidFill>
              <a:latin typeface="Arial" charset="0"/>
            </a:endParaRPr>
          </a:p>
          <a:p>
            <a:pPr marL="342900" indent="-342900">
              <a:buFont typeface="Arial" panose="020B0604020202020204" pitchFamily="34" charset="0"/>
              <a:buChar char="•"/>
              <a:defRPr/>
            </a:pPr>
            <a:endParaRPr lang="en-US" sz="2200">
              <a:solidFill>
                <a:srgbClr val="002060"/>
              </a:solidFill>
              <a:latin typeface="Arial" charset="0"/>
            </a:endParaRPr>
          </a:p>
        </p:txBody>
      </p:sp>
      <p:pic>
        <p:nvPicPr>
          <p:cNvPr id="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1576" y="2001653"/>
            <a:ext cx="21971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654" y="4137925"/>
            <a:ext cx="1312943" cy="285219"/>
          </a:xfrm>
          <a:prstGeom prst="rect">
            <a:avLst/>
          </a:prstGeom>
        </p:spPr>
      </p:pic>
    </p:spTree>
    <p:extLst>
      <p:ext uri="{BB962C8B-B14F-4D97-AF65-F5344CB8AC3E}">
        <p14:creationId xmlns:p14="http://schemas.microsoft.com/office/powerpoint/2010/main" val="1546848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138</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3" name="Rectangle 2"/>
          <p:cNvSpPr/>
          <p:nvPr/>
        </p:nvSpPr>
        <p:spPr>
          <a:xfrm>
            <a:off x="264676" y="256032"/>
            <a:ext cx="4031873" cy="646331"/>
          </a:xfrm>
          <a:prstGeom prst="rect">
            <a:avLst/>
          </a:prstGeom>
        </p:spPr>
        <p:txBody>
          <a:bodyPr wrap="none">
            <a:spAutoFit/>
          </a:bodyPr>
          <a:lstStyle/>
          <a:p>
            <a:r>
              <a:rPr lang="en-US" altLang="en-US" sz="3600" b="1">
                <a:solidFill>
                  <a:srgbClr val="002060"/>
                </a:solidFill>
                <a:latin typeface="Arial" panose="020B0604020202020204" pitchFamily="34" charset="0"/>
                <a:cs typeface="Arial" panose="020B0604020202020204" pitchFamily="34" charset="0"/>
              </a:rPr>
              <a:t>Service Recovery</a:t>
            </a:r>
            <a:endParaRPr lang="en-US" sz="3600" b="1">
              <a:solidFill>
                <a:srgbClr val="002060"/>
              </a:solidFill>
              <a:latin typeface="Arial" panose="020B0604020202020204" pitchFamily="34" charset="0"/>
              <a:cs typeface="Arial" panose="020B0604020202020204" pitchFamily="34" charset="0"/>
            </a:endParaRPr>
          </a:p>
        </p:txBody>
      </p:sp>
      <p:sp>
        <p:nvSpPr>
          <p:cNvPr id="13" name="Content Placeholder 2"/>
          <p:cNvSpPr>
            <a:spLocks noGrp="1"/>
          </p:cNvSpPr>
          <p:nvPr>
            <p:ph sz="half" idx="1"/>
          </p:nvPr>
        </p:nvSpPr>
        <p:spPr>
          <a:xfrm>
            <a:off x="388074" y="1334391"/>
            <a:ext cx="8220075" cy="5029200"/>
          </a:xfrm>
        </p:spPr>
        <p:txBody>
          <a:bodyPr>
            <a:normAutofit/>
          </a:bodyPr>
          <a:lstStyle/>
          <a:p>
            <a:pPr marL="0" indent="0">
              <a:buFont typeface="Times" pitchFamily="18" charset="0"/>
              <a:buNone/>
              <a:defRPr/>
            </a:pPr>
            <a:r>
              <a:rPr lang="en-US">
                <a:solidFill>
                  <a:srgbClr val="002060"/>
                </a:solidFill>
                <a:latin typeface="Arial" panose="020B0604020202020204" pitchFamily="34" charset="0"/>
                <a:cs typeface="Arial" panose="020B0604020202020204" pitchFamily="34" charset="0"/>
              </a:rPr>
              <a:t>When something goes wrong… We </a:t>
            </a:r>
            <a:r>
              <a:rPr lang="en-US" b="1">
                <a:solidFill>
                  <a:srgbClr val="C00000"/>
                </a:solidFill>
                <a:latin typeface="Arial" panose="020B0604020202020204" pitchFamily="34" charset="0"/>
                <a:cs typeface="Arial" panose="020B0604020202020204" pitchFamily="34" charset="0"/>
              </a:rPr>
              <a:t>A.C.T.!* </a:t>
            </a:r>
          </a:p>
          <a:p>
            <a:pPr>
              <a:defRPr/>
            </a:pPr>
            <a:endParaRPr lang="en-US">
              <a:solidFill>
                <a:srgbClr val="002060"/>
              </a:solidFill>
              <a:latin typeface="Arial" panose="020B0604020202020204" pitchFamily="34" charset="0"/>
              <a:cs typeface="Arial" panose="020B0604020202020204" pitchFamily="34" charset="0"/>
            </a:endParaRPr>
          </a:p>
          <a:p>
            <a:pPr>
              <a:lnSpc>
                <a:spcPct val="85000"/>
              </a:lnSpc>
              <a:spcBef>
                <a:spcPct val="50000"/>
              </a:spcBef>
              <a:buClr>
                <a:srgbClr val="CC3300"/>
              </a:buClr>
              <a:buSzPct val="80000"/>
              <a:buFont typeface="Wingdings" pitchFamily="2" charset="2"/>
              <a:buNone/>
              <a:defRPr/>
            </a:pPr>
            <a:endParaRPr lang="en-US" sz="4800" b="1">
              <a:solidFill>
                <a:srgbClr val="CC3300"/>
              </a:solidFill>
              <a:effectLst>
                <a:outerShdw blurRad="38100" dist="38100" dir="2700000" algn="tl">
                  <a:srgbClr val="C0C0C0"/>
                </a:outerShdw>
              </a:effectLst>
              <a:latin typeface="Arial" panose="020B0604020202020204" pitchFamily="34" charset="0"/>
              <a:ea typeface="ヒラギノ角ゴ Pro W3" pitchFamily="32" charset="-128"/>
              <a:cs typeface="Arial" panose="020B0604020202020204" pitchFamily="34" charset="0"/>
            </a:endParaRPr>
          </a:p>
          <a:p>
            <a:pPr>
              <a:lnSpc>
                <a:spcPct val="85000"/>
              </a:lnSpc>
              <a:spcBef>
                <a:spcPct val="50000"/>
              </a:spcBef>
              <a:buClr>
                <a:srgbClr val="CC3300"/>
              </a:buClr>
              <a:buSzPct val="80000"/>
              <a:buFont typeface="Wingdings" pitchFamily="2" charset="2"/>
              <a:buNone/>
              <a:defRPr/>
            </a:pPr>
            <a:r>
              <a:rPr lang="en-US" sz="3200" b="1">
                <a:solidFill>
                  <a:srgbClr val="CC3300"/>
                </a:solidFill>
                <a:effectLst>
                  <a:outerShdw blurRad="38100" dist="38100" dir="2700000" algn="tl">
                    <a:srgbClr val="C0C0C0"/>
                  </a:outerShdw>
                </a:effectLst>
                <a:latin typeface="Arial" panose="020B0604020202020204" pitchFamily="34" charset="0"/>
                <a:ea typeface="ヒラギノ角ゴ Pro W3" pitchFamily="32" charset="-128"/>
                <a:cs typeface="Arial" panose="020B0604020202020204" pitchFamily="34" charset="0"/>
              </a:rPr>
              <a:t>A</a:t>
            </a:r>
            <a:r>
              <a:rPr lang="en-US" sz="3000" b="1">
                <a:solidFill>
                  <a:srgbClr val="002060"/>
                </a:solidFill>
                <a:latin typeface="Arial" panose="020B0604020202020204" pitchFamily="34" charset="0"/>
                <a:ea typeface="ヒラギノ角ゴ Pro W3" pitchFamily="32" charset="-128"/>
                <a:cs typeface="Arial" panose="020B0604020202020204" pitchFamily="34" charset="0"/>
              </a:rPr>
              <a:t>cknowledge</a:t>
            </a:r>
            <a:r>
              <a:rPr lang="en-US" sz="3000" b="1">
                <a:latin typeface="Arial" panose="020B0604020202020204" pitchFamily="34" charset="0"/>
                <a:ea typeface="ヒラギノ角ゴ Pro W3" pitchFamily="32" charset="-128"/>
                <a:cs typeface="Arial" panose="020B0604020202020204" pitchFamily="34" charset="0"/>
              </a:rPr>
              <a:t> </a:t>
            </a:r>
            <a:r>
              <a:rPr lang="en-US" sz="3000" b="1">
                <a:solidFill>
                  <a:srgbClr val="002060"/>
                </a:solidFill>
                <a:latin typeface="Arial" panose="020B0604020202020204" pitchFamily="34" charset="0"/>
                <a:ea typeface="ヒラギノ角ゴ Pro W3" pitchFamily="32" charset="-128"/>
                <a:cs typeface="Arial" panose="020B0604020202020204" pitchFamily="34" charset="0"/>
              </a:rPr>
              <a:t>and</a:t>
            </a:r>
            <a:r>
              <a:rPr lang="en-US" sz="3000" b="1">
                <a:latin typeface="Arial" panose="020B0604020202020204" pitchFamily="34" charset="0"/>
                <a:ea typeface="ヒラギノ角ゴ Pro W3" pitchFamily="32" charset="-128"/>
                <a:cs typeface="Arial" panose="020B0604020202020204" pitchFamily="34" charset="0"/>
              </a:rPr>
              <a:t> </a:t>
            </a:r>
            <a:r>
              <a:rPr lang="en-US" sz="3000" b="1">
                <a:solidFill>
                  <a:srgbClr val="CC3300"/>
                </a:solidFill>
                <a:latin typeface="Arial" panose="020B0604020202020204" pitchFamily="34" charset="0"/>
                <a:ea typeface="ヒラギノ角ゴ Pro W3" pitchFamily="32" charset="-128"/>
                <a:cs typeface="Arial" panose="020B0604020202020204" pitchFamily="34" charset="0"/>
              </a:rPr>
              <a:t>A</a:t>
            </a:r>
            <a:r>
              <a:rPr lang="en-US" sz="3000" b="1">
                <a:solidFill>
                  <a:srgbClr val="002060"/>
                </a:solidFill>
                <a:latin typeface="Arial" panose="020B0604020202020204" pitchFamily="34" charset="0"/>
                <a:ea typeface="ヒラギノ角ゴ Pro W3" pitchFamily="32" charset="-128"/>
                <a:cs typeface="Arial" panose="020B0604020202020204" pitchFamily="34" charset="0"/>
              </a:rPr>
              <a:t>pologize</a:t>
            </a:r>
          </a:p>
          <a:p>
            <a:pPr>
              <a:lnSpc>
                <a:spcPct val="85000"/>
              </a:lnSpc>
              <a:spcBef>
                <a:spcPct val="50000"/>
              </a:spcBef>
              <a:buClr>
                <a:srgbClr val="CC3300"/>
              </a:buClr>
              <a:buSzPct val="80000"/>
              <a:buFont typeface="Wingdings" pitchFamily="2" charset="2"/>
              <a:buNone/>
              <a:defRPr/>
            </a:pPr>
            <a:r>
              <a:rPr lang="en-US" sz="3200" b="1">
                <a:solidFill>
                  <a:srgbClr val="CC3300"/>
                </a:solidFill>
                <a:effectLst>
                  <a:outerShdw blurRad="38100" dist="38100" dir="2700000" algn="tl">
                    <a:srgbClr val="C0C0C0"/>
                  </a:outerShdw>
                </a:effectLst>
                <a:latin typeface="Arial" panose="020B0604020202020204" pitchFamily="34" charset="0"/>
                <a:ea typeface="ヒラギノ角ゴ Pro W3" pitchFamily="32" charset="-128"/>
                <a:cs typeface="Arial" panose="020B0604020202020204" pitchFamily="34" charset="0"/>
              </a:rPr>
              <a:t>C</a:t>
            </a:r>
            <a:r>
              <a:rPr lang="en-US" sz="3000" b="1">
                <a:solidFill>
                  <a:srgbClr val="002060"/>
                </a:solidFill>
                <a:latin typeface="Arial" panose="020B0604020202020204" pitchFamily="34" charset="0"/>
                <a:ea typeface="ヒラギノ角ゴ Pro W3" pitchFamily="32" charset="-128"/>
                <a:cs typeface="Arial" panose="020B0604020202020204" pitchFamily="34" charset="0"/>
              </a:rPr>
              <a:t>alm</a:t>
            </a:r>
            <a:r>
              <a:rPr lang="en-US" sz="3000" b="1">
                <a:latin typeface="Arial" panose="020B0604020202020204" pitchFamily="34" charset="0"/>
                <a:ea typeface="ヒラギノ角ゴ Pro W3" pitchFamily="32" charset="-128"/>
                <a:cs typeface="Arial" panose="020B0604020202020204" pitchFamily="34" charset="0"/>
              </a:rPr>
              <a:t>, </a:t>
            </a:r>
            <a:r>
              <a:rPr lang="en-US" sz="3000" b="1">
                <a:solidFill>
                  <a:srgbClr val="CC3300"/>
                </a:solidFill>
                <a:latin typeface="Arial" panose="020B0604020202020204" pitchFamily="34" charset="0"/>
                <a:ea typeface="ヒラギノ角ゴ Pro W3" pitchFamily="32" charset="-128"/>
                <a:cs typeface="Arial" panose="020B0604020202020204" pitchFamily="34" charset="0"/>
              </a:rPr>
              <a:t>C</a:t>
            </a:r>
            <a:r>
              <a:rPr lang="en-US" sz="3000" b="1">
                <a:solidFill>
                  <a:srgbClr val="002060"/>
                </a:solidFill>
                <a:latin typeface="Arial" panose="020B0604020202020204" pitchFamily="34" charset="0"/>
                <a:ea typeface="ヒラギノ角ゴ Pro W3" pitchFamily="32" charset="-128"/>
                <a:cs typeface="Arial" panose="020B0604020202020204" pitchFamily="34" charset="0"/>
              </a:rPr>
              <a:t>larify</a:t>
            </a:r>
            <a:r>
              <a:rPr lang="en-US" sz="3000" b="1">
                <a:latin typeface="Arial" panose="020B0604020202020204" pitchFamily="34" charset="0"/>
                <a:ea typeface="ヒラギノ角ゴ Pro W3" pitchFamily="32" charset="-128"/>
                <a:cs typeface="Arial" panose="020B0604020202020204" pitchFamily="34" charset="0"/>
              </a:rPr>
              <a:t>, </a:t>
            </a:r>
            <a:r>
              <a:rPr lang="en-US" sz="3000" b="1">
                <a:solidFill>
                  <a:srgbClr val="CC3300"/>
                </a:solidFill>
                <a:latin typeface="Arial" panose="020B0604020202020204" pitchFamily="34" charset="0"/>
                <a:ea typeface="ヒラギノ角ゴ Pro W3" pitchFamily="32" charset="-128"/>
                <a:cs typeface="Arial" panose="020B0604020202020204" pitchFamily="34" charset="0"/>
              </a:rPr>
              <a:t>C</a:t>
            </a:r>
            <a:r>
              <a:rPr lang="en-US" sz="3000" b="1">
                <a:solidFill>
                  <a:srgbClr val="002060"/>
                </a:solidFill>
                <a:latin typeface="Arial" panose="020B0604020202020204" pitchFamily="34" charset="0"/>
                <a:ea typeface="ヒラギノ角ゴ Pro W3" pitchFamily="32" charset="-128"/>
                <a:cs typeface="Arial" panose="020B0604020202020204" pitchFamily="34" charset="0"/>
              </a:rPr>
              <a:t>orrect</a:t>
            </a:r>
          </a:p>
          <a:p>
            <a:pPr>
              <a:lnSpc>
                <a:spcPct val="85000"/>
              </a:lnSpc>
              <a:spcBef>
                <a:spcPct val="50000"/>
              </a:spcBef>
              <a:buClr>
                <a:srgbClr val="CC3300"/>
              </a:buClr>
              <a:buSzPct val="80000"/>
              <a:buFont typeface="Wingdings" pitchFamily="2" charset="2"/>
              <a:buNone/>
              <a:defRPr/>
            </a:pPr>
            <a:r>
              <a:rPr lang="en-US" sz="3200" b="1">
                <a:solidFill>
                  <a:srgbClr val="CC3300"/>
                </a:solidFill>
                <a:effectLst>
                  <a:outerShdw blurRad="38100" dist="38100" dir="2700000" algn="tl">
                    <a:srgbClr val="C0C0C0"/>
                  </a:outerShdw>
                </a:effectLst>
                <a:latin typeface="Arial" panose="020B0604020202020204" pitchFamily="34" charset="0"/>
                <a:ea typeface="ヒラギノ角ゴ Pro W3" pitchFamily="32" charset="-128"/>
                <a:cs typeface="Arial" panose="020B0604020202020204" pitchFamily="34" charset="0"/>
              </a:rPr>
              <a:t>T</a:t>
            </a:r>
            <a:r>
              <a:rPr lang="en-US" sz="3000" b="1">
                <a:solidFill>
                  <a:srgbClr val="002060"/>
                </a:solidFill>
                <a:latin typeface="Arial" panose="020B0604020202020204" pitchFamily="34" charset="0"/>
                <a:ea typeface="ヒラギノ角ゴ Pro W3" pitchFamily="32" charset="-128"/>
                <a:cs typeface="Arial" panose="020B0604020202020204" pitchFamily="34" charset="0"/>
              </a:rPr>
              <a:t>hank</a:t>
            </a:r>
            <a:r>
              <a:rPr lang="en-US" sz="3000" b="1">
                <a:latin typeface="Arial" panose="020B0604020202020204" pitchFamily="34" charset="0"/>
                <a:ea typeface="ヒラギノ角ゴ Pro W3" pitchFamily="32" charset="-128"/>
                <a:cs typeface="Arial" panose="020B0604020202020204" pitchFamily="34" charset="0"/>
              </a:rPr>
              <a:t> </a:t>
            </a:r>
            <a:r>
              <a:rPr lang="en-US" sz="3000" b="1">
                <a:solidFill>
                  <a:srgbClr val="002060"/>
                </a:solidFill>
                <a:latin typeface="Arial" panose="020B0604020202020204" pitchFamily="34" charset="0"/>
                <a:ea typeface="ヒラギノ角ゴ Pro W3" pitchFamily="32" charset="-128"/>
                <a:cs typeface="Arial" panose="020B0604020202020204" pitchFamily="34" charset="0"/>
              </a:rPr>
              <a:t>and</a:t>
            </a:r>
            <a:r>
              <a:rPr lang="en-US" sz="3000" b="1">
                <a:latin typeface="Arial" panose="020B0604020202020204" pitchFamily="34" charset="0"/>
                <a:ea typeface="ヒラギノ角ゴ Pro W3" pitchFamily="32" charset="-128"/>
                <a:cs typeface="Arial" panose="020B0604020202020204" pitchFamily="34" charset="0"/>
              </a:rPr>
              <a:t> </a:t>
            </a:r>
            <a:r>
              <a:rPr lang="en-US" sz="3200" b="1">
                <a:solidFill>
                  <a:srgbClr val="C00000"/>
                </a:solidFill>
                <a:latin typeface="Arial" panose="020B0604020202020204" pitchFamily="34" charset="0"/>
                <a:ea typeface="ヒラギノ角ゴ Pro W3" pitchFamily="32" charset="-128"/>
                <a:cs typeface="Arial" panose="020B0604020202020204" pitchFamily="34" charset="0"/>
              </a:rPr>
              <a:t>T</a:t>
            </a:r>
            <a:r>
              <a:rPr lang="en-US" sz="3000" b="1">
                <a:solidFill>
                  <a:srgbClr val="002060"/>
                </a:solidFill>
                <a:latin typeface="Arial" panose="020B0604020202020204" pitchFamily="34" charset="0"/>
                <a:ea typeface="ヒラギノ角ゴ Pro W3" pitchFamily="32" charset="-128"/>
                <a:cs typeface="Arial" panose="020B0604020202020204" pitchFamily="34" charset="0"/>
              </a:rPr>
              <a:t>ake action </a:t>
            </a:r>
            <a:r>
              <a:rPr lang="en-US" sz="3000" b="1" u="sng">
                <a:solidFill>
                  <a:srgbClr val="002060"/>
                </a:solidFill>
                <a:latin typeface="Arial" panose="020B0604020202020204" pitchFamily="34" charset="0"/>
                <a:ea typeface="ヒラギノ角ゴ Pro W3" pitchFamily="32" charset="-128"/>
                <a:cs typeface="Arial" panose="020B0604020202020204" pitchFamily="34" charset="0"/>
              </a:rPr>
              <a:t>and</a:t>
            </a:r>
          </a:p>
          <a:p>
            <a:pPr>
              <a:lnSpc>
                <a:spcPct val="85000"/>
              </a:lnSpc>
              <a:spcBef>
                <a:spcPct val="50000"/>
              </a:spcBef>
              <a:buClr>
                <a:srgbClr val="CC3300"/>
              </a:buClr>
              <a:buSzPct val="80000"/>
              <a:buFont typeface="Wingdings" pitchFamily="2" charset="2"/>
              <a:buNone/>
              <a:defRPr/>
            </a:pPr>
            <a:r>
              <a:rPr lang="en-US" sz="3000" b="1">
                <a:solidFill>
                  <a:srgbClr val="002060"/>
                </a:solidFill>
                <a:latin typeface="Arial" panose="020B0604020202020204" pitchFamily="34" charset="0"/>
                <a:ea typeface="ヒラギノ角ゴ Pro W3" pitchFamily="32" charset="-128"/>
                <a:cs typeface="Arial" panose="020B0604020202020204" pitchFamily="34" charset="0"/>
              </a:rPr>
              <a:t>       </a:t>
            </a:r>
            <a:r>
              <a:rPr lang="en-US" sz="3000" b="1">
                <a:solidFill>
                  <a:srgbClr val="FF0000"/>
                </a:solidFill>
                <a:latin typeface="Arial" panose="020B0604020202020204" pitchFamily="34" charset="0"/>
                <a:ea typeface="ヒラギノ角ゴ Pro W3" pitchFamily="32" charset="-128"/>
                <a:cs typeface="Arial" panose="020B0604020202020204" pitchFamily="34" charset="0"/>
              </a:rPr>
              <a:t>*</a:t>
            </a:r>
            <a:r>
              <a:rPr lang="en-US" sz="3000" b="1" i="1">
                <a:solidFill>
                  <a:srgbClr val="002060"/>
                </a:solidFill>
                <a:latin typeface="Arial" panose="020B0604020202020204" pitchFamily="34" charset="0"/>
                <a:ea typeface="ヒラギノ角ゴ Pro W3" pitchFamily="32" charset="-128"/>
                <a:cs typeface="Arial" panose="020B0604020202020204" pitchFamily="34" charset="0"/>
              </a:rPr>
              <a:t>Make Amends</a:t>
            </a:r>
          </a:p>
        </p:txBody>
      </p:sp>
      <p:pic>
        <p:nvPicPr>
          <p:cNvPr id="15" name="Picture 7" descr="upset customer 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09640"/>
            <a:ext cx="219551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http://f00.inventorspot.com/images/hospital_53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516" y="1793765"/>
            <a:ext cx="26765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2336" y="1781379"/>
            <a:ext cx="2424222" cy="160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8938" y="3861391"/>
            <a:ext cx="3146425"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6542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7123814" y="304537"/>
            <a:ext cx="2020186" cy="652982"/>
          </a:xfrm>
          <a:prstGeom prst="rect">
            <a:avLst/>
          </a:prstGeom>
        </p:spPr>
      </p:pic>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310045"/>
            <a:ext cx="8038214"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Helping Patients Make Decisions </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139</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TextBox 1"/>
          <p:cNvSpPr txBox="1">
            <a:spLocks noChangeArrowheads="1"/>
          </p:cNvSpPr>
          <p:nvPr/>
        </p:nvSpPr>
        <p:spPr bwMode="auto">
          <a:xfrm>
            <a:off x="152400" y="1168400"/>
            <a:ext cx="34290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Tx/>
              <a:buFont typeface="Wingdings" pitchFamily="2" charset="2"/>
              <a:buNone/>
            </a:pPr>
            <a:r>
              <a:rPr lang="en-US" altLang="en-US" sz="2400">
                <a:solidFill>
                  <a:srgbClr val="002060"/>
                </a:solidFill>
              </a:rPr>
              <a:t>Health Care Proxy</a:t>
            </a:r>
          </a:p>
          <a:p>
            <a:pPr eaLnBrk="1" hangingPunct="1">
              <a:spcBef>
                <a:spcPct val="25000"/>
              </a:spcBef>
              <a:buClrTx/>
              <a:buFont typeface="Wingdings" pitchFamily="2" charset="2"/>
              <a:buNone/>
            </a:pPr>
            <a:r>
              <a:rPr lang="en-US" altLang="en-US">
                <a:solidFill>
                  <a:srgbClr val="002060"/>
                </a:solidFill>
              </a:rPr>
              <a:t>         &amp;</a:t>
            </a:r>
          </a:p>
          <a:p>
            <a:pPr marL="0" lvl="1">
              <a:spcBef>
                <a:spcPct val="25000"/>
              </a:spcBef>
              <a:buClrTx/>
              <a:buFont typeface="Arial" pitchFamily="34" charset="0"/>
              <a:buNone/>
            </a:pPr>
            <a:r>
              <a:rPr lang="en-US" altLang="en-US" sz="2800">
                <a:solidFill>
                  <a:srgbClr val="002060"/>
                </a:solidFill>
              </a:rPr>
              <a:t>       MOLST </a:t>
            </a:r>
          </a:p>
          <a:p>
            <a:pPr marL="0" lvl="1">
              <a:spcBef>
                <a:spcPct val="25000"/>
              </a:spcBef>
              <a:buClrTx/>
              <a:buFont typeface="Arial" pitchFamily="34" charset="0"/>
              <a:buNone/>
            </a:pPr>
            <a:r>
              <a:rPr lang="en-US" altLang="en-US" sz="2400">
                <a:solidFill>
                  <a:srgbClr val="002060"/>
                </a:solidFill>
              </a:rPr>
              <a:t>(Massachusetts Orders for Life-Sustaining Treatment)</a:t>
            </a:r>
          </a:p>
          <a:p>
            <a:pPr eaLnBrk="1" hangingPunct="1">
              <a:spcBef>
                <a:spcPct val="25000"/>
              </a:spcBef>
              <a:buClrTx/>
              <a:buFont typeface="Wingdings" pitchFamily="2" charset="2"/>
              <a:buChar char="§"/>
            </a:pPr>
            <a:endParaRPr lang="en-US" altLang="en-US">
              <a:solidFill>
                <a:srgbClr val="002060"/>
              </a:solidFill>
            </a:endParaRPr>
          </a:p>
        </p:txBody>
      </p:sp>
      <p:pic>
        <p:nvPicPr>
          <p:cNvPr id="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68400"/>
            <a:ext cx="412115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Cindy's Macintosh: Pixel Publishing:BMC:BMC OD&amp;T:6174 NEO:6174 Neo PPT:6174 12_patient advocacy:images:MA_HCP-3.jpg"/>
          <p:cNvPicPr>
            <a:picLocks noChangeAspect="1" noChangeArrowheads="1"/>
          </p:cNvPicPr>
          <p:nvPr/>
        </p:nvPicPr>
        <p:blipFill>
          <a:blip r:embed="rId4" r:link="rId5"/>
          <a:srcRect/>
          <a:stretch>
            <a:fillRect/>
          </a:stretch>
        </p:blipFill>
        <p:spPr bwMode="auto">
          <a:xfrm rot="1268007">
            <a:off x="5332964" y="1920835"/>
            <a:ext cx="3133725" cy="4056063"/>
          </a:xfrm>
          <a:prstGeom prst="rect">
            <a:avLst/>
          </a:prstGeom>
          <a:noFill/>
          <a:effectLst>
            <a:outerShdw blurRad="127000" dist="88900" dir="16200000" algn="ctr" rotWithShape="0">
              <a:srgbClr val="808080">
                <a:alpha val="75000"/>
              </a:srgbClr>
            </a:outerShdw>
          </a:effectLst>
        </p:spPr>
      </p:pic>
      <p:sp>
        <p:nvSpPr>
          <p:cNvPr id="17" name="Rectangle 3"/>
          <p:cNvSpPr txBox="1">
            <a:spLocks noChangeArrowheads="1"/>
          </p:cNvSpPr>
          <p:nvPr/>
        </p:nvSpPr>
        <p:spPr>
          <a:xfrm>
            <a:off x="0" y="4069438"/>
            <a:ext cx="4937125" cy="1744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en-US">
                <a:solidFill>
                  <a:srgbClr val="002060"/>
                </a:solidFill>
                <a:latin typeface="Arial" panose="020B0604020202020204" pitchFamily="34" charset="0"/>
                <a:cs typeface="Arial" panose="020B0604020202020204" pitchFamily="34" charset="0"/>
              </a:rPr>
              <a:t>What are these?</a:t>
            </a:r>
          </a:p>
          <a:p>
            <a:pPr lvl="1"/>
            <a:r>
              <a:rPr lang="en-US" altLang="en-US">
                <a:solidFill>
                  <a:srgbClr val="002060"/>
                </a:solidFill>
                <a:latin typeface="Arial" panose="020B0604020202020204" pitchFamily="34" charset="0"/>
                <a:cs typeface="Arial" panose="020B0604020202020204" pitchFamily="34" charset="0"/>
              </a:rPr>
              <a:t>What is our responsibility?</a:t>
            </a:r>
          </a:p>
          <a:p>
            <a:pPr lvl="1"/>
            <a:r>
              <a:rPr lang="en-US" altLang="en-US">
                <a:solidFill>
                  <a:srgbClr val="002060"/>
                </a:solidFill>
                <a:latin typeface="Arial" panose="020B0604020202020204" pitchFamily="34" charset="0"/>
                <a:cs typeface="Arial" panose="020B0604020202020204" pitchFamily="34" charset="0"/>
              </a:rPr>
              <a:t>How important are they?</a:t>
            </a:r>
          </a:p>
          <a:p>
            <a:pPr lvl="1"/>
            <a:endParaRPr lang="en-US" altLang="en-US" sz="2800"/>
          </a:p>
        </p:txBody>
      </p:sp>
    </p:spTree>
    <p:extLst>
      <p:ext uri="{BB962C8B-B14F-4D97-AF65-F5344CB8AC3E}">
        <p14:creationId xmlns:p14="http://schemas.microsoft.com/office/powerpoint/2010/main" val="1488654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6788" y="415634"/>
            <a:ext cx="8216161" cy="553998"/>
          </a:xfrm>
          <a:prstGeom prst="rect">
            <a:avLst/>
          </a:prstGeom>
          <a:noFill/>
        </p:spPr>
        <p:txBody>
          <a:bodyPr wrap="square" lIns="0" tIns="0" rIns="0" bIns="0" rtlCol="0">
            <a:noAutofit/>
          </a:bodyPr>
          <a:lstStyle/>
          <a:p>
            <a:r>
              <a:rPr lang="en-US" sz="3200" b="1" dirty="0">
                <a:solidFill>
                  <a:srgbClr val="002060"/>
                </a:solidFill>
              </a:rPr>
              <a:t>Beth Israel Deaconess Milton Mission</a:t>
            </a:r>
            <a:endParaRPr lang="en-US" sz="3600" b="1" dirty="0">
              <a:solidFill>
                <a:srgbClr val="002060"/>
              </a:solidFill>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14</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5" name="Rectangle 14"/>
          <p:cNvSpPr/>
          <p:nvPr/>
        </p:nvSpPr>
        <p:spPr>
          <a:xfrm>
            <a:off x="388074" y="646295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074" y="1530424"/>
            <a:ext cx="49530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4983163" y="2343943"/>
            <a:ext cx="31242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rgbClr val="002060"/>
              </a:buClr>
              <a:buFont typeface="Times" pitchFamily="18" charset="0"/>
              <a:buNone/>
            </a:pPr>
            <a:r>
              <a:rPr lang="en-US" altLang="en-US" sz="1500" b="1">
                <a:solidFill>
                  <a:srgbClr val="1C0E52"/>
                </a:solidFill>
                <a:latin typeface="Myriad Pro"/>
              </a:rPr>
              <a:t>  First, do no harm</a:t>
            </a:r>
          </a:p>
        </p:txBody>
      </p:sp>
      <p:sp>
        <p:nvSpPr>
          <p:cNvPr id="18" name="TextBox 17"/>
          <p:cNvSpPr txBox="1">
            <a:spLocks noChangeArrowheads="1"/>
          </p:cNvSpPr>
          <p:nvPr/>
        </p:nvSpPr>
        <p:spPr bwMode="auto">
          <a:xfrm>
            <a:off x="5029200" y="2724354"/>
            <a:ext cx="29718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rgbClr val="002060"/>
              </a:buClr>
              <a:buFont typeface="Times" pitchFamily="18" charset="0"/>
              <a:buNone/>
            </a:pPr>
            <a:r>
              <a:rPr lang="en-US" altLang="en-US" sz="1500" b="1">
                <a:solidFill>
                  <a:srgbClr val="1C0E52"/>
                </a:solidFill>
                <a:latin typeface="Myriad Pro"/>
              </a:rPr>
              <a:t> Implement best practices</a:t>
            </a:r>
          </a:p>
        </p:txBody>
      </p:sp>
      <p:sp>
        <p:nvSpPr>
          <p:cNvPr id="19" name="TextBox 18"/>
          <p:cNvSpPr txBox="1">
            <a:spLocks noChangeArrowheads="1"/>
          </p:cNvSpPr>
          <p:nvPr/>
        </p:nvSpPr>
        <p:spPr bwMode="auto">
          <a:xfrm>
            <a:off x="5041900" y="3053094"/>
            <a:ext cx="37338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rgbClr val="002060"/>
              </a:buClr>
              <a:buFont typeface="Times" pitchFamily="18" charset="0"/>
              <a:buNone/>
            </a:pPr>
            <a:r>
              <a:rPr lang="en-US" altLang="en-US" sz="1500" b="1">
                <a:solidFill>
                  <a:srgbClr val="1C0E52"/>
                </a:solidFill>
                <a:latin typeface="Myriad Pro"/>
              </a:rPr>
              <a:t> Anticipate and exceed expectations</a:t>
            </a:r>
          </a:p>
        </p:txBody>
      </p:sp>
      <p:sp>
        <p:nvSpPr>
          <p:cNvPr id="20" name="TextBox 19"/>
          <p:cNvSpPr txBox="1">
            <a:spLocks noChangeArrowheads="1"/>
          </p:cNvSpPr>
          <p:nvPr/>
        </p:nvSpPr>
        <p:spPr bwMode="auto">
          <a:xfrm>
            <a:off x="5075238" y="3411131"/>
            <a:ext cx="41148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rgbClr val="002060"/>
              </a:buClr>
              <a:buFont typeface="Times" pitchFamily="18" charset="0"/>
              <a:buNone/>
            </a:pPr>
            <a:r>
              <a:rPr lang="en-US" altLang="en-US" sz="1500" b="1">
                <a:solidFill>
                  <a:srgbClr val="002060"/>
                </a:solidFill>
                <a:latin typeface="Myriad Pro"/>
              </a:rPr>
              <a:t>Expand market share and clinical services</a:t>
            </a:r>
          </a:p>
        </p:txBody>
      </p:sp>
      <p:sp>
        <p:nvSpPr>
          <p:cNvPr id="21" name="TextBox 20"/>
          <p:cNvSpPr txBox="1">
            <a:spLocks noChangeArrowheads="1"/>
          </p:cNvSpPr>
          <p:nvPr/>
        </p:nvSpPr>
        <p:spPr bwMode="auto">
          <a:xfrm>
            <a:off x="5091113" y="3804241"/>
            <a:ext cx="29718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rgbClr val="002060"/>
              </a:buClr>
              <a:buFont typeface="Times" pitchFamily="18" charset="0"/>
              <a:buNone/>
            </a:pPr>
            <a:r>
              <a:rPr lang="en-US" altLang="en-US" sz="1500" b="1">
                <a:solidFill>
                  <a:srgbClr val="1C0E52"/>
                </a:solidFill>
                <a:latin typeface="Myriad Pro"/>
              </a:rPr>
              <a:t>Eliminate waste</a:t>
            </a:r>
          </a:p>
        </p:txBody>
      </p:sp>
      <p:sp>
        <p:nvSpPr>
          <p:cNvPr id="22" name="TextBox 21"/>
          <p:cNvSpPr txBox="1">
            <a:spLocks noChangeArrowheads="1"/>
          </p:cNvSpPr>
          <p:nvPr/>
        </p:nvSpPr>
        <p:spPr bwMode="auto">
          <a:xfrm>
            <a:off x="5091113" y="4139406"/>
            <a:ext cx="41148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rgbClr val="002060"/>
              </a:buClr>
              <a:buFont typeface="Wingdings" pitchFamily="2" charset="2"/>
              <a:buNone/>
            </a:pPr>
            <a:r>
              <a:rPr lang="en-US" altLang="en-US" sz="1500" b="1" dirty="0">
                <a:solidFill>
                  <a:srgbClr val="1C0E52"/>
                </a:solidFill>
                <a:latin typeface="Myriad Pro"/>
              </a:rPr>
              <a:t>Support those who make up our foundation</a:t>
            </a:r>
          </a:p>
        </p:txBody>
      </p:sp>
      <p:sp>
        <p:nvSpPr>
          <p:cNvPr id="23" name="TextBox 22"/>
          <p:cNvSpPr txBox="1"/>
          <p:nvPr/>
        </p:nvSpPr>
        <p:spPr>
          <a:xfrm>
            <a:off x="178632" y="1017180"/>
            <a:ext cx="8597068" cy="646331"/>
          </a:xfrm>
          <a:prstGeom prst="rect">
            <a:avLst/>
          </a:prstGeom>
          <a:noFill/>
        </p:spPr>
        <p:txBody>
          <a:bodyPr wrap="square" rtlCol="0">
            <a:spAutoFit/>
          </a:bodyPr>
          <a:lstStyle/>
          <a:p>
            <a:r>
              <a:rPr lang="en-US" dirty="0">
                <a:solidFill>
                  <a:srgbClr val="002060"/>
                </a:solidFill>
              </a:rPr>
              <a:t>To improve the health of our community by providing exceptional, personalized care with dignity, compassion and respect.</a:t>
            </a:r>
            <a:r>
              <a:rPr lang="en-US" b="1" dirty="0">
                <a:solidFill>
                  <a:srgbClr val="002060"/>
                </a:solidFill>
              </a:rPr>
              <a:t> </a:t>
            </a:r>
          </a:p>
        </p:txBody>
      </p:sp>
    </p:spTree>
    <p:extLst>
      <p:ext uri="{BB962C8B-B14F-4D97-AF65-F5344CB8AC3E}">
        <p14:creationId xmlns:p14="http://schemas.microsoft.com/office/powerpoint/2010/main" val="628845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You Can Make a Difference!</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140</a:t>
            </a:fld>
            <a:endParaRPr lang="en-US" sz="1000">
              <a:solidFill>
                <a:srgbClr val="183E75"/>
              </a:solidFill>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15" name="Rectangle 3"/>
          <p:cNvSpPr txBox="1">
            <a:spLocks noChangeArrowheads="1"/>
          </p:cNvSpPr>
          <p:nvPr/>
        </p:nvSpPr>
        <p:spPr>
          <a:xfrm>
            <a:off x="215068" y="1330842"/>
            <a:ext cx="8686800" cy="83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Times" pitchFamily="18" charset="0"/>
              <a:buNone/>
              <a:defRPr/>
            </a:pPr>
            <a:r>
              <a:rPr lang="en-US" altLang="en-US">
                <a:solidFill>
                  <a:srgbClr val="C00000"/>
                </a:solidFill>
                <a:hlinkClick r:id="rId3"/>
              </a:rPr>
              <a:t>https://www.youtube.com/watch?v=IQtOgE2s2xI</a:t>
            </a:r>
            <a:endParaRPr lang="en-US" altLang="en-US">
              <a:solidFill>
                <a:srgbClr val="C00000"/>
              </a:solidFill>
            </a:endParaRPr>
          </a:p>
          <a:p>
            <a:pPr>
              <a:defRPr/>
            </a:pPr>
            <a:endParaRPr lang="en-US" altLang="en-US">
              <a:solidFill>
                <a:srgbClr val="C00000"/>
              </a:solidFill>
            </a:endParaRPr>
          </a:p>
          <a:p>
            <a:pPr>
              <a:defRPr/>
            </a:pPr>
            <a:endParaRPr lang="en-US" altLang="en-US" b="1">
              <a:solidFill>
                <a:srgbClr val="FF9900"/>
              </a:solidFill>
            </a:endParaRPr>
          </a:p>
          <a:p>
            <a:pPr>
              <a:buFontTx/>
              <a:buNone/>
              <a:defRPr/>
            </a:pPr>
            <a:endParaRPr lang="en-US" altLang="en-US" b="1">
              <a:solidFill>
                <a:srgbClr val="FF9900"/>
              </a:solidFill>
            </a:endParaRPr>
          </a:p>
        </p:txBody>
      </p:sp>
      <p:pic>
        <p:nvPicPr>
          <p:cNvPr id="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5" y="1896952"/>
            <a:ext cx="866933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1565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D3693582-FB88-2E44-B711-E33E220A187C}" type="slidenum">
              <a:rPr lang="en-US" sz="1000" smtClean="0">
                <a:solidFill>
                  <a:schemeClr val="bg1"/>
                </a:solidFill>
                <a:latin typeface="Arial" charset="0"/>
                <a:ea typeface="Arial" charset="0"/>
                <a:cs typeface="Arial" charset="0"/>
              </a:rPr>
              <a:t>141</a:t>
            </a:fld>
            <a:endParaRPr lang="en-US" sz="1000">
              <a:solidFill>
                <a:schemeClr val="bg1"/>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4668" y="2522646"/>
            <a:ext cx="7670574" cy="1360489"/>
          </a:xfrm>
          <a:prstGeom prst="rect">
            <a:avLst/>
          </a:prstGeom>
          <a:noFill/>
        </p:spPr>
        <p:txBody>
          <a:bodyPr wrap="square" lIns="0" tIns="0" rIns="0" bIns="0" rtlCol="0">
            <a:noAutofit/>
          </a:bodyPr>
          <a:lstStyle/>
          <a:p>
            <a:pPr algn="ctr">
              <a:lnSpc>
                <a:spcPts val="4800"/>
              </a:lnSpc>
            </a:pPr>
            <a:br>
              <a:rPr lang="en-US" altLang="en-US" sz="4800"/>
            </a:br>
            <a:endParaRPr lang="en-US" sz="4800" b="1">
              <a:solidFill>
                <a:schemeClr val="bg1"/>
              </a:solidFill>
              <a:latin typeface="Arial" panose="020B0604020202020204" pitchFamily="34" charset="0"/>
              <a:ea typeface="Arial"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1" y="135129"/>
            <a:ext cx="2260397" cy="927811"/>
          </a:xfrm>
          <a:prstGeom prst="rect">
            <a:avLst/>
          </a:prstGeom>
        </p:spPr>
      </p:pic>
      <p:sp>
        <p:nvSpPr>
          <p:cNvPr id="6" name="TextBox 5"/>
          <p:cNvSpPr txBox="1"/>
          <p:nvPr/>
        </p:nvSpPr>
        <p:spPr>
          <a:xfrm>
            <a:off x="431798" y="6405418"/>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2" name="TextBox 1"/>
          <p:cNvSpPr txBox="1"/>
          <p:nvPr/>
        </p:nvSpPr>
        <p:spPr>
          <a:xfrm>
            <a:off x="1206613" y="2211572"/>
            <a:ext cx="7106684" cy="1569660"/>
          </a:xfrm>
          <a:prstGeom prst="rect">
            <a:avLst/>
          </a:prstGeom>
          <a:noFill/>
        </p:spPr>
        <p:txBody>
          <a:bodyPr wrap="square" rtlCol="0">
            <a:spAutoFit/>
          </a:bodyPr>
          <a:lstStyle/>
          <a:p>
            <a:pPr algn="ctr">
              <a:buClr>
                <a:schemeClr val="hlink"/>
              </a:buClr>
            </a:pPr>
            <a:r>
              <a:rPr lang="en-US" altLang="en-US" sz="4800">
                <a:solidFill>
                  <a:schemeClr val="bg1"/>
                </a:solidFill>
                <a:latin typeface="Arial" panose="020B0604020202020204" pitchFamily="34" charset="0"/>
                <a:cs typeface="Arial" panose="020B0604020202020204" pitchFamily="34" charset="0"/>
              </a:rPr>
              <a:t>End of Day </a:t>
            </a:r>
          </a:p>
          <a:p>
            <a:pPr algn="ctr">
              <a:buClr>
                <a:schemeClr val="hlink"/>
              </a:buClr>
            </a:pPr>
            <a:r>
              <a:rPr lang="en-US" altLang="en-US" sz="4800">
                <a:solidFill>
                  <a:schemeClr val="bg1"/>
                </a:solidFill>
                <a:latin typeface="Arial" panose="020B0604020202020204" pitchFamily="34" charset="0"/>
                <a:cs typeface="Arial" panose="020B0604020202020204" pitchFamily="34" charset="0"/>
              </a:rPr>
              <a:t>Wrap-Up</a:t>
            </a:r>
          </a:p>
        </p:txBody>
      </p:sp>
    </p:spTree>
    <p:extLst>
      <p:ext uri="{BB962C8B-B14F-4D97-AF65-F5344CB8AC3E}">
        <p14:creationId xmlns:p14="http://schemas.microsoft.com/office/powerpoint/2010/main" val="926514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Today’s Objectives</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142</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7148944" y="305357"/>
            <a:ext cx="1830873" cy="584725"/>
          </a:xfrm>
          <a:prstGeom prst="rect">
            <a:avLst/>
          </a:prstGeom>
        </p:spPr>
      </p:pic>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6" name="Rectangle 3"/>
          <p:cNvSpPr txBox="1">
            <a:spLocks noChangeArrowheads="1"/>
          </p:cNvSpPr>
          <p:nvPr/>
        </p:nvSpPr>
        <p:spPr>
          <a:xfrm>
            <a:off x="304800" y="1157176"/>
            <a:ext cx="8077200" cy="48768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Bef>
                <a:spcPts val="2000"/>
              </a:spcBef>
              <a:buFontTx/>
              <a:buNone/>
            </a:pPr>
            <a:r>
              <a:rPr lang="en-US" altLang="en-US" b="1" dirty="0">
                <a:solidFill>
                  <a:srgbClr val="002060"/>
                </a:solidFill>
                <a:latin typeface="Arial" panose="020B0604020202020204" pitchFamily="34" charset="0"/>
                <a:cs typeface="Arial" panose="020B0604020202020204" pitchFamily="34" charset="0"/>
              </a:rPr>
              <a:t>We want you to leave here today - </a:t>
            </a:r>
          </a:p>
          <a:p>
            <a:pPr lvl="1">
              <a:spcBef>
                <a:spcPts val="2000"/>
              </a:spcBef>
            </a:pPr>
            <a:r>
              <a:rPr lang="en-US" altLang="en-US" dirty="0">
                <a:solidFill>
                  <a:srgbClr val="002060"/>
                </a:solidFill>
                <a:latin typeface="Arial" panose="020B0604020202020204" pitchFamily="34" charset="0"/>
                <a:cs typeface="Arial" panose="020B0604020202020204" pitchFamily="34" charset="0"/>
              </a:rPr>
              <a:t>Looking forward to supporting BID-Milton’s vision, mission, and goals.</a:t>
            </a:r>
          </a:p>
          <a:p>
            <a:pPr lvl="1">
              <a:spcBef>
                <a:spcPts val="2000"/>
              </a:spcBef>
            </a:pPr>
            <a:r>
              <a:rPr lang="en-US" altLang="en-US" dirty="0">
                <a:solidFill>
                  <a:srgbClr val="002060"/>
                </a:solidFill>
                <a:latin typeface="Arial" panose="020B0604020202020204" pitchFamily="34" charset="0"/>
                <a:cs typeface="Arial" panose="020B0604020202020204" pitchFamily="34" charset="0"/>
              </a:rPr>
              <a:t>Knowledgeable about our policies and staff member responsibilities. </a:t>
            </a:r>
          </a:p>
          <a:p>
            <a:pPr lvl="1">
              <a:spcBef>
                <a:spcPts val="2000"/>
              </a:spcBef>
            </a:pPr>
            <a:r>
              <a:rPr lang="en-US" altLang="en-US" dirty="0">
                <a:solidFill>
                  <a:srgbClr val="002060"/>
                </a:solidFill>
                <a:latin typeface="Arial" panose="020B0604020202020204" pitchFamily="34" charset="0"/>
                <a:cs typeface="Arial" panose="020B0604020202020204" pitchFamily="34" charset="0"/>
              </a:rPr>
              <a:t>Able to identify information, resources and tools available to help you do your job.</a:t>
            </a:r>
          </a:p>
          <a:p>
            <a:pPr lvl="1">
              <a:spcBef>
                <a:spcPts val="2000"/>
              </a:spcBef>
            </a:pPr>
            <a:r>
              <a:rPr lang="en-US" altLang="en-US" dirty="0">
                <a:solidFill>
                  <a:srgbClr val="002060"/>
                </a:solidFill>
                <a:latin typeface="Arial" panose="020B0604020202020204" pitchFamily="34" charset="0"/>
                <a:cs typeface="Arial" panose="020B0604020202020204" pitchFamily="34" charset="0"/>
              </a:rPr>
              <a:t>Familiar with programs and initiatives designed to support your and our patients. </a:t>
            </a:r>
          </a:p>
          <a:p>
            <a:pPr lvl="1">
              <a:spcBef>
                <a:spcPts val="2000"/>
              </a:spcBef>
            </a:pPr>
            <a:r>
              <a:rPr lang="en-US" altLang="en-US" dirty="0">
                <a:solidFill>
                  <a:srgbClr val="002060"/>
                </a:solidFill>
                <a:latin typeface="Arial" panose="020B0604020202020204" pitchFamily="34" charset="0"/>
                <a:cs typeface="Arial" panose="020B0604020202020204" pitchFamily="34" charset="0"/>
              </a:rPr>
              <a:t>Feeling like a welcome and valued member of our           BID- Milton family!</a:t>
            </a:r>
          </a:p>
          <a:p>
            <a:pPr lvl="1">
              <a:spcBef>
                <a:spcPts val="2000"/>
              </a:spcBef>
            </a:pPr>
            <a:endParaRPr lang="en-US" altLang="en-US" sz="2100" dirty="0"/>
          </a:p>
        </p:txBody>
      </p:sp>
    </p:spTree>
    <p:extLst>
      <p:ext uri="{BB962C8B-B14F-4D97-AF65-F5344CB8AC3E}">
        <p14:creationId xmlns:p14="http://schemas.microsoft.com/office/powerpoint/2010/main" val="17651491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Wrap-Up</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143</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7148944" y="305357"/>
            <a:ext cx="1830873" cy="584725"/>
          </a:xfrm>
          <a:prstGeom prst="rect">
            <a:avLst/>
          </a:prstGeom>
        </p:spPr>
      </p:pic>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6" name="TextBox 1"/>
          <p:cNvSpPr txBox="1">
            <a:spLocks noChangeArrowheads="1"/>
          </p:cNvSpPr>
          <p:nvPr/>
        </p:nvSpPr>
        <p:spPr bwMode="auto">
          <a:xfrm>
            <a:off x="199324" y="1830128"/>
            <a:ext cx="6773862" cy="265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rgbClr val="002060"/>
              </a:buClr>
              <a:buFont typeface="Arial" pitchFamily="34" charset="0"/>
              <a:buChar char="•"/>
            </a:pPr>
            <a:r>
              <a:rPr lang="en-US" altLang="en-US" sz="2400" dirty="0">
                <a:solidFill>
                  <a:srgbClr val="002060"/>
                </a:solidFill>
              </a:rPr>
              <a:t>Questions/Feedback</a:t>
            </a:r>
          </a:p>
          <a:p>
            <a:pPr eaLnBrk="1" hangingPunct="1">
              <a:spcBef>
                <a:spcPct val="25000"/>
              </a:spcBef>
              <a:buClr>
                <a:srgbClr val="002060"/>
              </a:buClr>
              <a:buFont typeface="Arial" pitchFamily="34" charset="0"/>
              <a:buChar char="•"/>
            </a:pPr>
            <a:r>
              <a:rPr lang="en-US" altLang="en-US" sz="2400" dirty="0">
                <a:solidFill>
                  <a:srgbClr val="002060"/>
                </a:solidFill>
              </a:rPr>
              <a:t>Review Learning Assessment</a:t>
            </a:r>
          </a:p>
          <a:p>
            <a:pPr eaLnBrk="1" hangingPunct="1">
              <a:spcBef>
                <a:spcPct val="25000"/>
              </a:spcBef>
              <a:buClr>
                <a:srgbClr val="002060"/>
              </a:buClr>
              <a:buFont typeface="Arial" pitchFamily="34" charset="0"/>
              <a:buChar char="•"/>
            </a:pPr>
            <a:r>
              <a:rPr lang="en-US" altLang="en-US" sz="2400" dirty="0">
                <a:solidFill>
                  <a:srgbClr val="002060"/>
                </a:solidFill>
              </a:rPr>
              <a:t>Sign and collect required paperwork.</a:t>
            </a:r>
            <a:endParaRPr lang="en-US" altLang="en-US" sz="2200" dirty="0">
              <a:solidFill>
                <a:srgbClr val="002060"/>
              </a:solidFill>
            </a:endParaRPr>
          </a:p>
          <a:p>
            <a:pPr lvl="2">
              <a:spcBef>
                <a:spcPct val="25000"/>
              </a:spcBef>
              <a:buClr>
                <a:srgbClr val="002060"/>
              </a:buClr>
              <a:buFont typeface="Wingdings" pitchFamily="2" charset="2"/>
              <a:buChar char="Ø"/>
            </a:pPr>
            <a:r>
              <a:rPr lang="en-US" altLang="en-US" sz="2200" dirty="0">
                <a:solidFill>
                  <a:srgbClr val="002060"/>
                </a:solidFill>
              </a:rPr>
              <a:t>NEO Learning Assessment</a:t>
            </a:r>
          </a:p>
          <a:p>
            <a:pPr lvl="2" eaLnBrk="1" hangingPunct="1">
              <a:spcBef>
                <a:spcPct val="25000"/>
              </a:spcBef>
              <a:buClr>
                <a:srgbClr val="002060"/>
              </a:buClr>
              <a:buFont typeface="Wingdings" pitchFamily="2" charset="2"/>
              <a:buChar char="Ø"/>
            </a:pPr>
            <a:r>
              <a:rPr lang="en-US" altLang="en-US" sz="2200" dirty="0">
                <a:solidFill>
                  <a:srgbClr val="002060"/>
                </a:solidFill>
              </a:rPr>
              <a:t>Orientation Acknowledgement</a:t>
            </a:r>
          </a:p>
          <a:p>
            <a:pPr lvl="2" eaLnBrk="1" hangingPunct="1">
              <a:spcBef>
                <a:spcPct val="25000"/>
              </a:spcBef>
              <a:buClr>
                <a:srgbClr val="002060"/>
              </a:buClr>
              <a:buFont typeface="Wingdings" pitchFamily="2" charset="2"/>
              <a:buChar char="Ø"/>
            </a:pPr>
            <a:r>
              <a:rPr lang="en-US" altLang="en-US" sz="2200" dirty="0">
                <a:solidFill>
                  <a:srgbClr val="002060"/>
                </a:solidFill>
              </a:rPr>
              <a:t>Evaluation of the Day</a:t>
            </a:r>
          </a:p>
        </p:txBody>
      </p:sp>
      <p:pic>
        <p:nvPicPr>
          <p:cNvPr id="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0144" y="1188395"/>
            <a:ext cx="2892056" cy="280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1428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b="1">
                <a:solidFill>
                  <a:srgbClr val="002060"/>
                </a:solidFill>
                <a:latin typeface="Arial" panose="020B0604020202020204" pitchFamily="34" charset="0"/>
                <a:cs typeface="Arial" panose="020B0604020202020204" pitchFamily="34" charset="0"/>
              </a:rPr>
              <a:t>Reminders</a:t>
            </a:r>
          </a:p>
        </p:txBody>
      </p:sp>
      <p:sp>
        <p:nvSpPr>
          <p:cNvPr id="6" name="TextBox 5"/>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2" name="TextBox 1"/>
          <p:cNvSpPr txBox="1"/>
          <p:nvPr/>
        </p:nvSpPr>
        <p:spPr>
          <a:xfrm>
            <a:off x="0" y="1339703"/>
            <a:ext cx="9144000" cy="677108"/>
          </a:xfrm>
          <a:prstGeom prst="rect">
            <a:avLst/>
          </a:prstGeom>
          <a:solidFill>
            <a:schemeClr val="bg1"/>
          </a:solidFill>
        </p:spPr>
        <p:txBody>
          <a:bodyPr wrap="square" rtlCol="0">
            <a:spAutoFit/>
          </a:bodyPr>
          <a:lstStyle/>
          <a:p>
            <a:r>
              <a:rPr lang="en-US" sz="2000" b="1" dirty="0">
                <a:solidFill>
                  <a:srgbClr val="002060"/>
                </a:solidFill>
              </a:rPr>
              <a:t>You will be assigned the following additional learning on modules on </a:t>
            </a:r>
            <a:r>
              <a:rPr lang="en-US" sz="2000" b="1" dirty="0" err="1">
                <a:solidFill>
                  <a:srgbClr val="002060"/>
                </a:solidFill>
              </a:rPr>
              <a:t>HealthStream</a:t>
            </a:r>
            <a:r>
              <a:rPr lang="en-US" sz="2000" b="1" dirty="0">
                <a:solidFill>
                  <a:srgbClr val="002060"/>
                </a:solidFill>
              </a:rPr>
              <a:t>:</a:t>
            </a:r>
          </a:p>
          <a:p>
            <a:endParaRPr lang="en-US" b="1" dirty="0">
              <a:solidFill>
                <a:srgbClr val="002060"/>
              </a:solidFill>
            </a:endParaRPr>
          </a:p>
        </p:txBody>
      </p:sp>
      <p:sp>
        <p:nvSpPr>
          <p:cNvPr id="7" name="TextBox 6"/>
          <p:cNvSpPr txBox="1"/>
          <p:nvPr/>
        </p:nvSpPr>
        <p:spPr>
          <a:xfrm>
            <a:off x="1158949" y="4720856"/>
            <a:ext cx="7038753" cy="923330"/>
          </a:xfrm>
          <a:prstGeom prst="rect">
            <a:avLst/>
          </a:prstGeom>
          <a:noFill/>
        </p:spPr>
        <p:txBody>
          <a:bodyPr wrap="square" rtlCol="0">
            <a:spAutoFit/>
          </a:bodyPr>
          <a:lstStyle/>
          <a:p>
            <a:endParaRPr lang="en-US" b="1" dirty="0">
              <a:solidFill>
                <a:srgbClr val="002060"/>
              </a:solidFill>
            </a:endParaRPr>
          </a:p>
          <a:p>
            <a:r>
              <a:rPr lang="en-US" b="1" dirty="0">
                <a:solidFill>
                  <a:srgbClr val="002060"/>
                </a:solidFill>
              </a:rPr>
              <a:t>And,  don’t forget – be on the look out for and complete 30 day and 90 day brief surveys about your on-boarding experience!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33" y="5064615"/>
            <a:ext cx="603416" cy="656741"/>
          </a:xfrm>
          <a:prstGeom prst="rect">
            <a:avLst/>
          </a:prstGeom>
        </p:spPr>
      </p:pic>
      <p:sp>
        <p:nvSpPr>
          <p:cNvPr id="5" name="TextBox 4"/>
          <p:cNvSpPr txBox="1"/>
          <p:nvPr/>
        </p:nvSpPr>
        <p:spPr>
          <a:xfrm>
            <a:off x="857241" y="1796684"/>
            <a:ext cx="6877050" cy="3139321"/>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rgbClr val="002060"/>
                </a:solidFill>
              </a:rPr>
              <a:t>De-escalation training and workplace violence</a:t>
            </a:r>
          </a:p>
          <a:p>
            <a:pPr marL="285750" indent="-285750">
              <a:buFont typeface="Arial" panose="020B0604020202020204" pitchFamily="34" charset="0"/>
              <a:buChar char="•"/>
            </a:pPr>
            <a:r>
              <a:rPr lang="en-US" sz="2200" dirty="0">
                <a:solidFill>
                  <a:srgbClr val="002060"/>
                </a:solidFill>
              </a:rPr>
              <a:t>STARS</a:t>
            </a:r>
          </a:p>
          <a:p>
            <a:pPr marL="285750" indent="-285750">
              <a:buFont typeface="Arial" panose="020B0604020202020204" pitchFamily="34" charset="0"/>
              <a:buChar char="•"/>
            </a:pPr>
            <a:r>
              <a:rPr lang="en-US" sz="2200" dirty="0">
                <a:solidFill>
                  <a:srgbClr val="002060"/>
                </a:solidFill>
              </a:rPr>
              <a:t>Health Equity </a:t>
            </a:r>
          </a:p>
          <a:p>
            <a:pPr marL="285750" indent="-285750">
              <a:buFont typeface="Arial" panose="020B0604020202020204" pitchFamily="34" charset="0"/>
              <a:buChar char="•"/>
            </a:pPr>
            <a:r>
              <a:rPr lang="en-US" sz="2200" dirty="0">
                <a:solidFill>
                  <a:srgbClr val="002060"/>
                </a:solidFill>
              </a:rPr>
              <a:t>Patient Rights and Responsibilities</a:t>
            </a:r>
          </a:p>
          <a:p>
            <a:pPr marL="285750" indent="-285750">
              <a:buFont typeface="Arial" panose="020B0604020202020204" pitchFamily="34" charset="0"/>
              <a:buChar char="•"/>
            </a:pPr>
            <a:r>
              <a:rPr lang="en-US" sz="2200" dirty="0">
                <a:solidFill>
                  <a:srgbClr val="002060"/>
                </a:solidFill>
              </a:rPr>
              <a:t>Bariatric Sensitivity</a:t>
            </a:r>
          </a:p>
          <a:p>
            <a:pPr marL="285750" indent="-285750">
              <a:buFont typeface="Arial" panose="020B0604020202020204" pitchFamily="34" charset="0"/>
              <a:buChar char="•"/>
            </a:pPr>
            <a:r>
              <a:rPr lang="en-US" sz="2200" dirty="0">
                <a:solidFill>
                  <a:srgbClr val="002060"/>
                </a:solidFill>
              </a:rPr>
              <a:t>Interpreter Services</a:t>
            </a:r>
          </a:p>
          <a:p>
            <a:pPr marL="285750" indent="-285750">
              <a:buFont typeface="Arial" panose="020B0604020202020204" pitchFamily="34" charset="0"/>
              <a:buChar char="•"/>
            </a:pPr>
            <a:r>
              <a:rPr lang="en-US" sz="2200" dirty="0">
                <a:solidFill>
                  <a:srgbClr val="002060"/>
                </a:solidFill>
              </a:rPr>
              <a:t>Stroke and Rapid Response</a:t>
            </a:r>
          </a:p>
          <a:p>
            <a:pPr marL="285750" indent="-285750">
              <a:buFont typeface="Arial" panose="020B0604020202020204" pitchFamily="34" charset="0"/>
              <a:buChar char="•"/>
            </a:pPr>
            <a:r>
              <a:rPr lang="en-US" sz="2200" dirty="0">
                <a:solidFill>
                  <a:srgbClr val="002060"/>
                </a:solidFill>
              </a:rPr>
              <a:t>Fall reduction (non-nursing staff only)</a:t>
            </a:r>
          </a:p>
          <a:p>
            <a:pPr marL="285750" indent="-285750">
              <a:buFont typeface="Arial" panose="020B0604020202020204" pitchFamily="34" charset="0"/>
              <a:buChar char="•"/>
            </a:pPr>
            <a:r>
              <a:rPr lang="en-US" sz="2200" dirty="0">
                <a:solidFill>
                  <a:srgbClr val="002060"/>
                </a:solidFill>
              </a:rPr>
              <a:t>Compliance Training</a:t>
            </a:r>
          </a:p>
        </p:txBody>
      </p:sp>
    </p:spTree>
    <p:extLst>
      <p:ext uri="{BB962C8B-B14F-4D97-AF65-F5344CB8AC3E}">
        <p14:creationId xmlns:p14="http://schemas.microsoft.com/office/powerpoint/2010/main" val="38377482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145</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7148944" y="305357"/>
            <a:ext cx="1830873" cy="584725"/>
          </a:xfrm>
          <a:prstGeom prst="rect">
            <a:avLst/>
          </a:prstGeom>
        </p:spPr>
      </p:pic>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1392" y="2541180"/>
            <a:ext cx="3625415" cy="19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4"/>
          <p:cNvSpPr txBox="1">
            <a:spLocks noChangeArrowheads="1"/>
          </p:cNvSpPr>
          <p:nvPr/>
        </p:nvSpPr>
        <p:spPr bwMode="auto">
          <a:xfrm>
            <a:off x="1016000" y="1460204"/>
            <a:ext cx="7696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chemeClr val="hlink"/>
              </a:buClr>
              <a:buFont typeface="Wingdings" pitchFamily="2" charset="2"/>
              <a:buNone/>
            </a:pPr>
            <a:r>
              <a:rPr lang="en-US" altLang="en-US" sz="2400">
                <a:solidFill>
                  <a:srgbClr val="002060"/>
                </a:solidFill>
              </a:rPr>
              <a:t>               Thank you for your attention today.</a:t>
            </a:r>
          </a:p>
          <a:p>
            <a:pPr algn="ctr" eaLnBrk="1" hangingPunct="1">
              <a:spcBef>
                <a:spcPct val="25000"/>
              </a:spcBef>
              <a:buClr>
                <a:schemeClr val="hlink"/>
              </a:buClr>
              <a:buFont typeface="Wingdings" pitchFamily="2" charset="2"/>
              <a:buNone/>
            </a:pPr>
            <a:r>
              <a:rPr lang="en-US" altLang="en-US" sz="2400">
                <a:solidFill>
                  <a:srgbClr val="002060"/>
                </a:solidFill>
              </a:rPr>
              <a:t>Thank you for choosing to work at BID-Milton! </a:t>
            </a:r>
          </a:p>
        </p:txBody>
      </p:sp>
    </p:spTree>
    <p:extLst>
      <p:ext uri="{BB962C8B-B14F-4D97-AF65-F5344CB8AC3E}">
        <p14:creationId xmlns:p14="http://schemas.microsoft.com/office/powerpoint/2010/main" val="1765149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15</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15" name="Rectangle 14"/>
          <p:cNvSpPr/>
          <p:nvPr/>
        </p:nvSpPr>
        <p:spPr>
          <a:xfrm>
            <a:off x="388074" y="646295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42616"/>
            <a:ext cx="9144000" cy="28775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2561241"/>
            <a:ext cx="8963025" cy="1199824"/>
          </a:xfrm>
          <a:prstGeom prst="rect">
            <a:avLst/>
          </a:prstGeom>
        </p:spPr>
      </p:pic>
      <p:sp>
        <p:nvSpPr>
          <p:cNvPr id="6" name="TextBox 5"/>
          <p:cNvSpPr txBox="1"/>
          <p:nvPr/>
        </p:nvSpPr>
        <p:spPr>
          <a:xfrm>
            <a:off x="864324" y="1706727"/>
            <a:ext cx="7927251" cy="461665"/>
          </a:xfrm>
          <a:prstGeom prst="rect">
            <a:avLst/>
          </a:prstGeom>
          <a:noFill/>
        </p:spPr>
        <p:txBody>
          <a:bodyPr wrap="square" rtlCol="0">
            <a:spAutoFit/>
          </a:bodyPr>
          <a:lstStyle/>
          <a:p>
            <a:r>
              <a:rPr lang="en-US" sz="2400" b="1" i="1" dirty="0">
                <a:solidFill>
                  <a:srgbClr val="002060"/>
                </a:solidFill>
              </a:rPr>
              <a:t>We’re a “Purpose-Driven, Values Based” Organization</a:t>
            </a:r>
          </a:p>
        </p:txBody>
      </p:sp>
    </p:spTree>
    <p:extLst>
      <p:ext uri="{BB962C8B-B14F-4D97-AF65-F5344CB8AC3E}">
        <p14:creationId xmlns:p14="http://schemas.microsoft.com/office/powerpoint/2010/main" val="2880889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16</a:t>
            </a:fld>
            <a:endParaRPr lang="en-US" sz="1000" dirty="0">
              <a:solidFill>
                <a:srgbClr val="183E75"/>
              </a:solidFill>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dirty="0">
                <a:solidFill>
                  <a:srgbClr val="183E75"/>
                </a:solidFill>
                <a:latin typeface="Arial" charset="0"/>
                <a:ea typeface="Arial" charset="0"/>
                <a:cs typeface="Arial" charset="0"/>
              </a:rPr>
              <a:t>New Employee Orientation</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211574" y="256032"/>
            <a:ext cx="4211409" cy="646331"/>
          </a:xfrm>
          <a:prstGeom prst="rect">
            <a:avLst/>
          </a:prstGeom>
        </p:spPr>
        <p:txBody>
          <a:bodyPr wrap="none">
            <a:spAutoFit/>
          </a:bodyPr>
          <a:lstStyle/>
          <a:p>
            <a:r>
              <a:rPr lang="en-US" altLang="en-US" sz="3600" b="1" dirty="0">
                <a:solidFill>
                  <a:srgbClr val="002060"/>
                </a:solidFill>
                <a:latin typeface="Arial" panose="020B0604020202020204" pitchFamily="34" charset="0"/>
                <a:cs typeface="Arial" panose="020B0604020202020204" pitchFamily="34" charset="0"/>
              </a:rPr>
              <a:t>Quality and Safety</a:t>
            </a:r>
            <a:endParaRPr lang="en-US" sz="3600" b="1" dirty="0">
              <a:latin typeface="Arial" panose="020B0604020202020204" pitchFamily="34" charset="0"/>
              <a:cs typeface="Arial" panose="020B0604020202020204" pitchFamily="34" charset="0"/>
            </a:endParaRPr>
          </a:p>
        </p:txBody>
      </p:sp>
      <p:sp>
        <p:nvSpPr>
          <p:cNvPr id="4" name="TextBox 3"/>
          <p:cNvSpPr txBox="1"/>
          <p:nvPr/>
        </p:nvSpPr>
        <p:spPr>
          <a:xfrm>
            <a:off x="3303235" y="5898227"/>
            <a:ext cx="3346078" cy="338554"/>
          </a:xfrm>
          <a:prstGeom prst="rect">
            <a:avLst/>
          </a:prstGeom>
          <a:solidFill>
            <a:srgbClr val="CCECFF"/>
          </a:solidFill>
        </p:spPr>
        <p:txBody>
          <a:bodyPr wrap="square" rtlCol="0">
            <a:spAutoFit/>
          </a:bodyPr>
          <a:lstStyle/>
          <a:p>
            <a:r>
              <a:rPr lang="en-US" sz="1600" b="1" dirty="0">
                <a:solidFill>
                  <a:srgbClr val="002060"/>
                </a:solidFill>
              </a:rPr>
              <a:t>26 BID Milton Physicians on this list! </a:t>
            </a: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332" y="3020412"/>
            <a:ext cx="1610305" cy="157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 gold and black logo&#10;&#10;Description automatically generated">
            <a:extLst>
              <a:ext uri="{FF2B5EF4-FFF2-40B4-BE49-F238E27FC236}">
                <a16:creationId xmlns:a16="http://schemas.microsoft.com/office/drawing/2014/main" id="{AC3B123F-8D1E-28D0-68F0-E6E19644CACD}"/>
              </a:ext>
            </a:extLst>
          </p:cNvPr>
          <p:cNvPicPr>
            <a:picLocks noChangeAspect="1"/>
          </p:cNvPicPr>
          <p:nvPr/>
        </p:nvPicPr>
        <p:blipFill>
          <a:blip r:embed="rId4"/>
          <a:stretch>
            <a:fillRect/>
          </a:stretch>
        </p:blipFill>
        <p:spPr>
          <a:xfrm rot="1249052">
            <a:off x="6557523" y="1749760"/>
            <a:ext cx="2077271" cy="1427965"/>
          </a:xfrm>
          <a:prstGeom prst="rect">
            <a:avLst/>
          </a:prstGeom>
        </p:spPr>
      </p:pic>
      <p:sp>
        <p:nvSpPr>
          <p:cNvPr id="7" name="TextBox 6"/>
          <p:cNvSpPr txBox="1"/>
          <p:nvPr/>
        </p:nvSpPr>
        <p:spPr>
          <a:xfrm rot="1218044">
            <a:off x="6899230" y="1532142"/>
            <a:ext cx="2077271" cy="369332"/>
          </a:xfrm>
          <a:prstGeom prst="rect">
            <a:avLst/>
          </a:prstGeom>
          <a:solidFill>
            <a:schemeClr val="accent1"/>
          </a:solidFill>
        </p:spPr>
        <p:txBody>
          <a:bodyPr wrap="square" rtlCol="0">
            <a:spAutoFit/>
          </a:bodyPr>
          <a:lstStyle/>
          <a:p>
            <a:pPr algn="ctr"/>
            <a:r>
              <a:rPr lang="en-US" b="1" dirty="0">
                <a:solidFill>
                  <a:schemeClr val="bg1"/>
                </a:solidFill>
              </a:rPr>
              <a:t>2023-2024</a:t>
            </a:r>
          </a:p>
        </p:txBody>
      </p:sp>
      <p:sp>
        <p:nvSpPr>
          <p:cNvPr id="16" name="TextBox 15"/>
          <p:cNvSpPr txBox="1"/>
          <p:nvPr/>
        </p:nvSpPr>
        <p:spPr>
          <a:xfrm>
            <a:off x="6623016" y="3091344"/>
            <a:ext cx="2015400" cy="461665"/>
          </a:xfrm>
          <a:prstGeom prst="rect">
            <a:avLst/>
          </a:prstGeom>
          <a:solidFill>
            <a:srgbClr val="0070C0"/>
          </a:solidFill>
        </p:spPr>
        <p:txBody>
          <a:bodyPr wrap="square" rtlCol="0">
            <a:spAutoFit/>
          </a:bodyPr>
          <a:lstStyle/>
          <a:p>
            <a:pPr algn="ctr"/>
            <a:r>
              <a:rPr lang="en-US" sz="1200" b="1" dirty="0">
                <a:solidFill>
                  <a:schemeClr val="bg1"/>
                </a:solidFill>
              </a:rPr>
              <a:t>Top Hospital in Heart/Kidney Failure &amp; COPD</a:t>
            </a:r>
          </a:p>
        </p:txBody>
      </p:sp>
      <p:pic>
        <p:nvPicPr>
          <p:cNvPr id="9" name="Picture 8"/>
          <p:cNvPicPr>
            <a:picLocks noChangeAspect="1"/>
          </p:cNvPicPr>
          <p:nvPr/>
        </p:nvPicPr>
        <p:blipFill>
          <a:blip r:embed="rId5"/>
          <a:stretch>
            <a:fillRect/>
          </a:stretch>
        </p:blipFill>
        <p:spPr>
          <a:xfrm rot="20366385">
            <a:off x="459074" y="3265021"/>
            <a:ext cx="1870973" cy="2774200"/>
          </a:xfrm>
          <a:prstGeom prst="rect">
            <a:avLst/>
          </a:prstGeom>
        </p:spPr>
      </p:pic>
      <p:pic>
        <p:nvPicPr>
          <p:cNvPr id="21" name="Picture 20"/>
          <p:cNvPicPr>
            <a:picLocks noChangeAspect="1"/>
          </p:cNvPicPr>
          <p:nvPr/>
        </p:nvPicPr>
        <p:blipFill>
          <a:blip r:embed="rId6"/>
          <a:stretch>
            <a:fillRect/>
          </a:stretch>
        </p:blipFill>
        <p:spPr>
          <a:xfrm>
            <a:off x="6526876" y="3898880"/>
            <a:ext cx="2236124" cy="815389"/>
          </a:xfrm>
          <a:prstGeom prst="rect">
            <a:avLst/>
          </a:prstGeom>
          <a:solidFill>
            <a:srgbClr val="00B050"/>
          </a:solidFill>
          <a:ln w="25400">
            <a:solidFill>
              <a:srgbClr val="00B050"/>
            </a:solidFill>
          </a:ln>
        </p:spPr>
      </p:pic>
      <p:pic>
        <p:nvPicPr>
          <p:cNvPr id="23" name="Picture 22"/>
          <p:cNvPicPr>
            <a:picLocks noChangeAspect="1"/>
          </p:cNvPicPr>
          <p:nvPr/>
        </p:nvPicPr>
        <p:blipFill>
          <a:blip r:embed="rId7"/>
          <a:stretch>
            <a:fillRect/>
          </a:stretch>
        </p:blipFill>
        <p:spPr>
          <a:xfrm>
            <a:off x="7066972" y="5060141"/>
            <a:ext cx="1155932" cy="713029"/>
          </a:xfrm>
          <a:prstGeom prst="rect">
            <a:avLst/>
          </a:prstGeom>
        </p:spPr>
      </p:pic>
      <p:pic>
        <p:nvPicPr>
          <p:cNvPr id="24" name="Picture 23"/>
          <p:cNvPicPr>
            <a:picLocks noChangeAspect="1"/>
          </p:cNvPicPr>
          <p:nvPr/>
        </p:nvPicPr>
        <p:blipFill>
          <a:blip r:embed="rId8"/>
          <a:stretch>
            <a:fillRect/>
          </a:stretch>
        </p:blipFill>
        <p:spPr>
          <a:xfrm>
            <a:off x="3981051" y="1323813"/>
            <a:ext cx="1661915" cy="1743648"/>
          </a:xfrm>
          <a:prstGeom prst="rect">
            <a:avLst/>
          </a:prstGeom>
        </p:spPr>
      </p:pic>
      <p:pic>
        <p:nvPicPr>
          <p:cNvPr id="25" name="Picture 24"/>
          <p:cNvPicPr>
            <a:picLocks noChangeAspect="1"/>
          </p:cNvPicPr>
          <p:nvPr/>
        </p:nvPicPr>
        <p:blipFill>
          <a:blip r:embed="rId9"/>
          <a:stretch>
            <a:fillRect/>
          </a:stretch>
        </p:blipFill>
        <p:spPr>
          <a:xfrm>
            <a:off x="431800" y="1137455"/>
            <a:ext cx="2518836" cy="1738749"/>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4006" y="3172107"/>
            <a:ext cx="1961443" cy="2573413"/>
          </a:xfrm>
          <a:prstGeom prst="rect">
            <a:avLst/>
          </a:prstGeom>
        </p:spPr>
      </p:pic>
    </p:spTree>
    <p:extLst>
      <p:ext uri="{BB962C8B-B14F-4D97-AF65-F5344CB8AC3E}">
        <p14:creationId xmlns:p14="http://schemas.microsoft.com/office/powerpoint/2010/main" val="2615969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D3693582-FB88-2E44-B711-E33E220A187C}" type="slidenum">
              <a:rPr lang="en-US" sz="1000" smtClean="0">
                <a:solidFill>
                  <a:schemeClr val="bg1"/>
                </a:solidFill>
                <a:latin typeface="Arial" charset="0"/>
                <a:ea typeface="Arial" charset="0"/>
                <a:cs typeface="Arial" charset="0"/>
              </a:rPr>
              <a:t>17</a:t>
            </a:fld>
            <a:endParaRPr lang="en-US" sz="1000">
              <a:solidFill>
                <a:schemeClr val="bg1"/>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41626" y="2522646"/>
            <a:ext cx="7670574" cy="1360489"/>
          </a:xfrm>
          <a:prstGeom prst="rect">
            <a:avLst/>
          </a:prstGeom>
          <a:noFill/>
        </p:spPr>
        <p:txBody>
          <a:bodyPr wrap="square" lIns="0" tIns="0" rIns="0" bIns="0" rtlCol="0">
            <a:noAutofit/>
          </a:bodyPr>
          <a:lstStyle/>
          <a:p>
            <a:pPr algn="ctr">
              <a:lnSpc>
                <a:spcPts val="4800"/>
              </a:lnSpc>
            </a:pPr>
            <a:r>
              <a:rPr lang="en-US" altLang="en-US" sz="4800" b="1">
                <a:solidFill>
                  <a:schemeClr val="bg1"/>
                </a:solidFill>
                <a:latin typeface="Arial" panose="020B0604020202020204" pitchFamily="34" charset="0"/>
                <a:cs typeface="Arial" panose="020B0604020202020204" pitchFamily="34" charset="0"/>
              </a:rPr>
              <a:t>Healthcare Quality and Patient Safety</a:t>
            </a:r>
            <a:br>
              <a:rPr lang="en-US" altLang="en-US" sz="4800" b="1">
                <a:solidFill>
                  <a:schemeClr val="bg1"/>
                </a:solidFill>
                <a:latin typeface="Arial" panose="020B0604020202020204" pitchFamily="34" charset="0"/>
                <a:cs typeface="Arial" panose="020B0604020202020204" pitchFamily="34" charset="0"/>
              </a:rPr>
            </a:br>
            <a:br>
              <a:rPr lang="en-US" altLang="en-US" sz="4800"/>
            </a:br>
            <a:endParaRPr lang="en-US" sz="4800" b="1">
              <a:solidFill>
                <a:schemeClr val="bg1"/>
              </a:solidFill>
              <a:latin typeface="Arial" panose="020B0604020202020204" pitchFamily="34" charset="0"/>
              <a:ea typeface="Arial"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1" y="135129"/>
            <a:ext cx="2260397" cy="927811"/>
          </a:xfrm>
          <a:prstGeom prst="rect">
            <a:avLst/>
          </a:prstGeom>
        </p:spPr>
      </p:pic>
      <p:sp>
        <p:nvSpPr>
          <p:cNvPr id="6" name="TextBox 5"/>
          <p:cNvSpPr txBox="1"/>
          <p:nvPr/>
        </p:nvSpPr>
        <p:spPr>
          <a:xfrm>
            <a:off x="431798" y="6405418"/>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Tree>
    <p:extLst>
      <p:ext uri="{BB962C8B-B14F-4D97-AF65-F5344CB8AC3E}">
        <p14:creationId xmlns:p14="http://schemas.microsoft.com/office/powerpoint/2010/main" val="4162506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18</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788" y="1507939"/>
            <a:ext cx="4897437"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152400" y="122238"/>
            <a:ext cx="8239125" cy="676275"/>
          </a:xfrm>
        </p:spPr>
        <p:txBody>
          <a:bodyPr/>
          <a:lstStyle/>
          <a:p>
            <a:r>
              <a:rPr lang="en-US" altLang="en-US" sz="3600" b="1">
                <a:solidFill>
                  <a:srgbClr val="002060"/>
                </a:solidFill>
                <a:latin typeface="Arial" panose="020B0604020202020204" pitchFamily="34" charset="0"/>
                <a:cs typeface="Arial" panose="020B0604020202020204" pitchFamily="34" charset="0"/>
              </a:rPr>
              <a:t>Patient Safety at BID-Milton</a:t>
            </a:r>
          </a:p>
        </p:txBody>
      </p:sp>
      <p:pic>
        <p:nvPicPr>
          <p:cNvPr id="16" name="Content Placeholder 6" descr="cid:image001.png@01D2CD63.2D0B5720"/>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a:xfrm>
            <a:off x="4525288" y="2586637"/>
            <a:ext cx="4175034" cy="924284"/>
          </a:xfrm>
        </p:spPr>
      </p:pic>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0" name="Title 2"/>
          <p:cNvSpPr txBox="1">
            <a:spLocks/>
          </p:cNvSpPr>
          <p:nvPr/>
        </p:nvSpPr>
        <p:spPr>
          <a:xfrm>
            <a:off x="224796" y="299256"/>
            <a:ext cx="6416675" cy="6953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sz="36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1006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2060"/>
              </a:solidFill>
              <a:effectLst/>
              <a:uLnTx/>
              <a:uFillTx/>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marL="0" marR="0" lvl="0" indent="0" algn="r" defTabSz="914400" rtl="0" eaLnBrk="1" fontAlgn="auto" latinLnBrk="0" hangingPunct="1">
              <a:lnSpc>
                <a:spcPts val="2200"/>
              </a:lnSpc>
              <a:spcBef>
                <a:spcPts val="0"/>
              </a:spcBef>
              <a:spcAft>
                <a:spcPts val="0"/>
              </a:spcAft>
              <a:buClrTx/>
              <a:buSzTx/>
              <a:buFontTx/>
              <a:buNone/>
              <a:tabLst/>
              <a:defRPr/>
            </a:pPr>
            <a:fld id="{EB086F05-78F2-EF41-91A2-B87B7873E06E}" type="slidenum">
              <a:rPr kumimoji="0" lang="en-US" sz="1000" b="0" i="0" u="none" strike="noStrike" kern="1200" cap="none" spc="0" normalizeH="0" baseline="0" noProof="0" smtClean="0">
                <a:ln>
                  <a:noFill/>
                </a:ln>
                <a:solidFill>
                  <a:srgbClr val="183E75"/>
                </a:solidFill>
                <a:effectLst/>
                <a:uLnTx/>
                <a:uFillTx/>
                <a:latin typeface="Arial" charset="0"/>
                <a:ea typeface="Arial" charset="0"/>
                <a:cs typeface="Arial" charset="0"/>
              </a:rPr>
              <a:pPr marL="0" marR="0" lvl="0" indent="0" algn="r" defTabSz="914400" rtl="0" eaLnBrk="1" fontAlgn="auto" latinLnBrk="0" hangingPunct="1">
                <a:lnSpc>
                  <a:spcPts val="22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183E75"/>
              </a:solidFill>
              <a:effectLst/>
              <a:uLnTx/>
              <a:uFillTx/>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marR="0" lvl="0" indent="0" algn="l" defTabSz="914400" rtl="0" eaLnBrk="1" fontAlgn="auto" latinLnBrk="0" hangingPunct="1">
              <a:lnSpc>
                <a:spcPct val="100000"/>
              </a:lnSpc>
              <a:spcBef>
                <a:spcPts val="2000"/>
              </a:spcBef>
              <a:spcAft>
                <a:spcPts val="0"/>
              </a:spcAft>
              <a:buClrTx/>
              <a:buSzTx/>
              <a:buFontTx/>
              <a:buNone/>
              <a:tabLst/>
              <a:defRPr/>
            </a:pPr>
            <a:endParaRPr kumimoji="0" lang="en-US" altLang="en-US" sz="21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000" b="0" i="0" u="none" strike="noStrike" kern="1200" cap="none" spc="0" normalizeH="0" baseline="0" noProof="0">
                <a:ln>
                  <a:noFill/>
                </a:ln>
                <a:solidFill>
                  <a:srgbClr val="183E75"/>
                </a:solidFill>
                <a:effectLst/>
                <a:uLnTx/>
                <a:uFillTx/>
                <a:latin typeface="Arial" charset="0"/>
                <a:ea typeface="Arial" charset="0"/>
                <a:cs typeface="Arial" charset="0"/>
              </a:rPr>
              <a:t>New Employee Orientation</a:t>
            </a:r>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0" name="Title 2"/>
          <p:cNvSpPr txBox="1">
            <a:spLocks/>
          </p:cNvSpPr>
          <p:nvPr/>
        </p:nvSpPr>
        <p:spPr>
          <a:xfrm>
            <a:off x="224796" y="299256"/>
            <a:ext cx="6416675" cy="6953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Safety Culture</a:t>
            </a:r>
          </a:p>
        </p:txBody>
      </p:sp>
      <p:sp>
        <p:nvSpPr>
          <p:cNvPr id="3" name="Content Placeholder 2"/>
          <p:cNvSpPr>
            <a:spLocks noGrp="1"/>
          </p:cNvSpPr>
          <p:nvPr>
            <p:ph idx="1"/>
          </p:nvPr>
        </p:nvSpPr>
        <p:spPr>
          <a:xfrm>
            <a:off x="628650" y="1825625"/>
            <a:ext cx="7886700" cy="2223861"/>
          </a:xfrm>
        </p:spPr>
        <p:txBody>
          <a:bodyPr>
            <a:normAutofit lnSpcReduction="10000"/>
          </a:bodyPr>
          <a:lstStyle/>
          <a:p>
            <a:r>
              <a:rPr lang="en-US"/>
              <a:t>The Joint Commission defines Safety Culture as “the product of individuals and group beliefs, values, attitudes, perceptions, competencies and patters of behavior that determine the organizations’ commitment to quality and patient safety” </a:t>
            </a:r>
          </a:p>
        </p:txBody>
      </p:sp>
      <p:pic>
        <p:nvPicPr>
          <p:cNvPr id="17" name="Picture 1" descr="http://tse1.mm.bing.net/th?&amp;id=OIP.Mdaad6bd812ac63138b8e8ab1f61319efH0&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878" y="4442980"/>
            <a:ext cx="171767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0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35533"/>
            <a:ext cx="6717145" cy="553998"/>
          </a:xfrm>
          <a:prstGeom prst="rect">
            <a:avLst/>
          </a:prstGeom>
          <a:noFill/>
        </p:spPr>
        <p:txBody>
          <a:bodyPr wrap="square" lIns="0" tIns="0" rIns="0" bIns="0" rtlCol="0">
            <a:noAutofit/>
          </a:bodyPr>
          <a:lstStyle/>
          <a:p>
            <a:pPr>
              <a:spcBef>
                <a:spcPct val="0"/>
              </a:spcBef>
              <a:buClr>
                <a:schemeClr val="hlink"/>
              </a:buClr>
            </a:pPr>
            <a:r>
              <a:rPr lang="en-US" altLang="en-US" sz="3600" b="1">
                <a:solidFill>
                  <a:srgbClr val="002060"/>
                </a:solidFill>
                <a:latin typeface="Arial" panose="020B0604020202020204" pitchFamily="34" charset="0"/>
                <a:ea typeface="ヒラギノ角ゴ Pro W3" pitchFamily="32" charset="-128"/>
                <a:cs typeface="Arial" panose="020B0604020202020204" pitchFamily="34" charset="0"/>
              </a:rPr>
              <a:t>Introductions</a:t>
            </a: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2</a:t>
            </a:fld>
            <a:endParaRPr lang="en-US" sz="1000">
              <a:solidFill>
                <a:srgbClr val="183E75"/>
              </a:solidFill>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pic>
        <p:nvPicPr>
          <p:cNvPr id="10" name="Picture 1"/>
          <p:cNvPicPr>
            <a:picLocks noChangeAspect="1"/>
          </p:cNvPicPr>
          <p:nvPr/>
        </p:nvPicPr>
        <p:blipFill>
          <a:blip r:embed="rId3">
            <a:extLst>
              <a:ext uri="{BEBA8EAE-BF5A-486C-A8C5-ECC9F3942E4B}">
                <a14:imgProps xmlns:a14="http://schemas.microsoft.com/office/drawing/2010/main">
                  <a14:imgLayer r:embed="rId4">
                    <a14:imgEffect>
                      <a14:sharpenSoften amount="-79000"/>
                    </a14:imgEffect>
                    <a14:imgEffect>
                      <a14:brightnessContrast bright="25000" contrast="-8000"/>
                    </a14:imgEffect>
                  </a14:imgLayer>
                </a14:imgProps>
              </a:ext>
              <a:ext uri="{28A0092B-C50C-407E-A947-70E740481C1C}">
                <a14:useLocalDpi xmlns:a14="http://schemas.microsoft.com/office/drawing/2010/main" val="0"/>
              </a:ext>
            </a:extLst>
          </a:blip>
          <a:srcRect/>
          <a:stretch>
            <a:fillRect/>
          </a:stretch>
        </p:blipFill>
        <p:spPr bwMode="auto">
          <a:xfrm>
            <a:off x="478465" y="1153213"/>
            <a:ext cx="8187070" cy="521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88826" y="1531089"/>
            <a:ext cx="7676707" cy="3539430"/>
          </a:xfrm>
          <a:prstGeom prst="rect">
            <a:avLst/>
          </a:prstGeom>
        </p:spPr>
        <p:txBody>
          <a:bodyPr wrap="square">
            <a:spAutoFit/>
          </a:bodyPr>
          <a:lstStyle/>
          <a:p>
            <a:pPr>
              <a:defRPr/>
            </a:pPr>
            <a:r>
              <a:rPr lang="en-US" altLang="en-US" sz="2800" b="1">
                <a:solidFill>
                  <a:srgbClr val="002060"/>
                </a:solidFill>
                <a:latin typeface="Arial" panose="020B0604020202020204" pitchFamily="34" charset="0"/>
                <a:cs typeface="Arial" panose="020B0604020202020204" pitchFamily="34" charset="0"/>
              </a:rPr>
              <a:t>Take a minute now to introduce yourselves to your new co-workers.</a:t>
            </a:r>
          </a:p>
          <a:p>
            <a:pPr>
              <a:defRPr/>
            </a:pPr>
            <a:endParaRPr lang="en-US" altLang="en-US" sz="2800" b="1">
              <a:solidFill>
                <a:srgbClr val="00206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altLang="en-US" sz="2800" b="1">
                <a:solidFill>
                  <a:srgbClr val="002060"/>
                </a:solidFill>
                <a:latin typeface="Arial" panose="020B0604020202020204" pitchFamily="34" charset="0"/>
                <a:cs typeface="Arial" panose="020B0604020202020204" pitchFamily="34" charset="0"/>
              </a:rPr>
              <a:t>Name</a:t>
            </a:r>
          </a:p>
          <a:p>
            <a:pPr marL="457200" indent="-457200">
              <a:buFont typeface="Arial" panose="020B0604020202020204" pitchFamily="34" charset="0"/>
              <a:buChar char="•"/>
              <a:defRPr/>
            </a:pPr>
            <a:endParaRPr lang="en-US" altLang="en-US" sz="2800" b="1">
              <a:solidFill>
                <a:srgbClr val="00206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altLang="en-US" sz="2800" b="1">
                <a:solidFill>
                  <a:srgbClr val="002060"/>
                </a:solidFill>
                <a:latin typeface="Arial" panose="020B0604020202020204" pitchFamily="34" charset="0"/>
                <a:cs typeface="Arial" panose="020B0604020202020204" pitchFamily="34" charset="0"/>
              </a:rPr>
              <a:t>Department / Position </a:t>
            </a:r>
          </a:p>
          <a:p>
            <a:pPr marL="457200" indent="-457200">
              <a:buFont typeface="Arial" panose="020B0604020202020204" pitchFamily="34" charset="0"/>
              <a:buChar char="•"/>
              <a:defRPr/>
            </a:pPr>
            <a:endParaRPr lang="en-US" altLang="en-US" sz="2800" b="1">
              <a:solidFill>
                <a:srgbClr val="002060"/>
              </a:solidFill>
              <a:latin typeface="Arial" panose="020B0604020202020204" pitchFamily="34" charset="0"/>
              <a:cs typeface="Arial" panose="020B0604020202020204" pitchFamily="34" charset="0"/>
            </a:endParaRPr>
          </a:p>
          <a:p>
            <a:pPr>
              <a:defRPr/>
            </a:pPr>
            <a:endParaRPr lang="en-US" altLang="en-US" sz="28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406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20</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Title 2"/>
          <p:cNvSpPr>
            <a:spLocks noGrp="1"/>
          </p:cNvSpPr>
          <p:nvPr>
            <p:ph type="title"/>
          </p:nvPr>
        </p:nvSpPr>
        <p:spPr>
          <a:xfrm>
            <a:off x="224796" y="299256"/>
            <a:ext cx="6416675" cy="695325"/>
          </a:xfrm>
        </p:spPr>
        <p:txBody>
          <a:bodyPr>
            <a:normAutofit fontScale="90000"/>
          </a:bodyPr>
          <a:lstStyle/>
          <a:p>
            <a:r>
              <a:rPr lang="en-US" altLang="en-US" sz="3600" b="1">
                <a:solidFill>
                  <a:srgbClr val="002060"/>
                </a:solidFill>
                <a:latin typeface="Arial" panose="020B0604020202020204" pitchFamily="34" charset="0"/>
                <a:cs typeface="Arial" panose="020B0604020202020204" pitchFamily="34" charset="0"/>
              </a:rPr>
              <a:t>BID-Milton’s Culture of Safety</a:t>
            </a:r>
          </a:p>
        </p:txBody>
      </p:sp>
      <p:sp>
        <p:nvSpPr>
          <p:cNvPr id="15" name="TextBox 3"/>
          <p:cNvSpPr txBox="1">
            <a:spLocks noChangeArrowheads="1"/>
          </p:cNvSpPr>
          <p:nvPr/>
        </p:nvSpPr>
        <p:spPr bwMode="auto">
          <a:xfrm>
            <a:off x="447675" y="1400905"/>
            <a:ext cx="77438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2200" b="1">
                <a:solidFill>
                  <a:srgbClr val="002060"/>
                </a:solidFill>
                <a:cs typeface="Arial" pitchFamily="34" charset="0"/>
              </a:rPr>
              <a:t>The hospital:</a:t>
            </a:r>
          </a:p>
        </p:txBody>
      </p:sp>
      <p:sp>
        <p:nvSpPr>
          <p:cNvPr id="16" name="Content Placeholder 2"/>
          <p:cNvSpPr>
            <a:spLocks noGrp="1"/>
          </p:cNvSpPr>
          <p:nvPr>
            <p:ph idx="1"/>
          </p:nvPr>
        </p:nvSpPr>
        <p:spPr>
          <a:xfrm>
            <a:off x="625844" y="1999807"/>
            <a:ext cx="8039100" cy="3962400"/>
          </a:xfrm>
        </p:spPr>
        <p:txBody>
          <a:bodyPr>
            <a:normAutofit lnSpcReduction="10000"/>
          </a:bodyPr>
          <a:lstStyle/>
          <a:p>
            <a:r>
              <a:rPr lang="en-US" altLang="en-US" sz="2400">
                <a:solidFill>
                  <a:srgbClr val="002060"/>
                </a:solidFill>
                <a:latin typeface="Arial" panose="020B0604020202020204" pitchFamily="34" charset="0"/>
                <a:cs typeface="Arial" panose="020B0604020202020204" pitchFamily="34" charset="0"/>
              </a:rPr>
              <a:t>Acknowledges the high-risk nature of its activities and is committed to consistently providing safe, error free care;</a:t>
            </a:r>
          </a:p>
          <a:p>
            <a:r>
              <a:rPr lang="en-US" altLang="en-US" sz="2400">
                <a:solidFill>
                  <a:srgbClr val="002060"/>
                </a:solidFill>
                <a:latin typeface="Arial" panose="020B0604020202020204" pitchFamily="34" charset="0"/>
                <a:cs typeface="Arial" panose="020B0604020202020204" pitchFamily="34" charset="0"/>
              </a:rPr>
              <a:t>Creates a blame-free environment where individuals are able to report errors and near miss events without fear of reprimand or punishment;</a:t>
            </a:r>
          </a:p>
          <a:p>
            <a:r>
              <a:rPr lang="en-US" altLang="en-US" sz="2400">
                <a:solidFill>
                  <a:srgbClr val="002060"/>
                </a:solidFill>
                <a:latin typeface="Arial" panose="020B0604020202020204" pitchFamily="34" charset="0"/>
                <a:cs typeface="Arial" panose="020B0604020202020204" pitchFamily="34" charset="0"/>
              </a:rPr>
              <a:t>Encourages collaboration across all levels and disciplines to seek solutions to identified risks in patient care processes; and</a:t>
            </a:r>
          </a:p>
          <a:p>
            <a:r>
              <a:rPr lang="en-US" altLang="en-US" sz="2400">
                <a:solidFill>
                  <a:srgbClr val="002060"/>
                </a:solidFill>
                <a:latin typeface="Arial" panose="020B0604020202020204" pitchFamily="34" charset="0"/>
                <a:cs typeface="Arial" panose="020B0604020202020204" pitchFamily="34" charset="0"/>
              </a:rPr>
              <a:t>Is committed to making resources available and to design effective and resilient systems to address safety opportunities.</a:t>
            </a:r>
          </a:p>
        </p:txBody>
      </p:sp>
    </p:spTree>
    <p:extLst>
      <p:ext uri="{BB962C8B-B14F-4D97-AF65-F5344CB8AC3E}">
        <p14:creationId xmlns:p14="http://schemas.microsoft.com/office/powerpoint/2010/main" val="2752694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3"/>
            <a:ext cx="6717145" cy="722059"/>
          </a:xfrm>
          <a:prstGeom prst="rect">
            <a:avLst/>
          </a:prstGeom>
          <a:noFill/>
        </p:spPr>
        <p:txBody>
          <a:bodyPr wrap="square" lIns="0" tIns="0" rIns="0" bIns="0" rtlCol="0">
            <a:noAutofit/>
          </a:bodyPr>
          <a:lstStyle/>
          <a:p>
            <a:pPr>
              <a:lnSpc>
                <a:spcPts val="2200"/>
              </a:lnSpc>
            </a:pPr>
            <a:r>
              <a:rPr lang="en-US" sz="3000" b="1">
                <a:solidFill>
                  <a:srgbClr val="002060"/>
                </a:solidFill>
                <a:latin typeface="Arial" panose="020B0604020202020204" pitchFamily="34" charset="0"/>
                <a:cs typeface="Arial" panose="020B0604020202020204" pitchFamily="34" charset="0"/>
              </a:rPr>
              <a:t>Adverse Events and Safety Risks</a:t>
            </a:r>
            <a:endParaRPr lang="en-US" sz="30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21</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6798924" y="1494416"/>
            <a:ext cx="1760389" cy="2314894"/>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25" y="1403925"/>
            <a:ext cx="6237719" cy="4113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a:spLocks noChangeArrowheads="1"/>
          </p:cNvSpPr>
          <p:nvPr/>
        </p:nvSpPr>
        <p:spPr bwMode="auto">
          <a:xfrm>
            <a:off x="515529" y="2032415"/>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2400">
                <a:solidFill>
                  <a:srgbClr val="FFFF00"/>
                </a:solidFill>
                <a:latin typeface="Gill Sans MT" pitchFamily="34" charset="0"/>
              </a:rPr>
              <a:t>Known</a:t>
            </a:r>
          </a:p>
        </p:txBody>
      </p:sp>
      <p:sp>
        <p:nvSpPr>
          <p:cNvPr id="16" name="TextBox 20"/>
          <p:cNvSpPr txBox="1">
            <a:spLocks noChangeArrowheads="1"/>
          </p:cNvSpPr>
          <p:nvPr/>
        </p:nvSpPr>
        <p:spPr bwMode="auto">
          <a:xfrm>
            <a:off x="352425" y="1806699"/>
            <a:ext cx="2486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1400" b="1">
                <a:solidFill>
                  <a:srgbClr val="FFFF00"/>
                </a:solidFill>
                <a:latin typeface="Gill Sans MT" pitchFamily="34" charset="0"/>
              </a:rPr>
              <a:t>Adverse Events   &lt; 1%</a:t>
            </a:r>
          </a:p>
          <a:p>
            <a:pPr>
              <a:spcBef>
                <a:spcPct val="0"/>
              </a:spcBef>
              <a:buClrTx/>
              <a:buFontTx/>
              <a:buNone/>
            </a:pPr>
            <a:endParaRPr lang="en-US" altLang="en-US" sz="1200" b="1">
              <a:solidFill>
                <a:schemeClr val="bg1"/>
              </a:solidFill>
            </a:endParaRPr>
          </a:p>
        </p:txBody>
      </p:sp>
      <p:cxnSp>
        <p:nvCxnSpPr>
          <p:cNvPr id="17" name="Straight Arrow Connector 16"/>
          <p:cNvCxnSpPr/>
          <p:nvPr/>
        </p:nvCxnSpPr>
        <p:spPr>
          <a:xfrm>
            <a:off x="2329656" y="1907767"/>
            <a:ext cx="1017587" cy="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63329" y="2494378"/>
            <a:ext cx="32004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TextBox 11"/>
          <p:cNvSpPr txBox="1">
            <a:spLocks noChangeArrowheads="1"/>
          </p:cNvSpPr>
          <p:nvPr/>
        </p:nvSpPr>
        <p:spPr bwMode="auto">
          <a:xfrm>
            <a:off x="388074" y="2925839"/>
            <a:ext cx="1903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2400">
                <a:solidFill>
                  <a:srgbClr val="FFFF00"/>
                </a:solidFill>
                <a:latin typeface="Gill Sans MT" pitchFamily="34" charset="0"/>
              </a:rPr>
              <a:t>Unknown</a:t>
            </a:r>
          </a:p>
        </p:txBody>
      </p:sp>
      <p:sp>
        <p:nvSpPr>
          <p:cNvPr id="4" name="TextBox 3"/>
          <p:cNvSpPr txBox="1"/>
          <p:nvPr/>
        </p:nvSpPr>
        <p:spPr>
          <a:xfrm>
            <a:off x="6508444" y="1403925"/>
            <a:ext cx="2635556" cy="923330"/>
          </a:xfrm>
          <a:prstGeom prst="rect">
            <a:avLst/>
          </a:prstGeom>
          <a:noFill/>
        </p:spPr>
        <p:txBody>
          <a:bodyPr wrap="square" rtlCol="0">
            <a:spAutoFit/>
          </a:bodyPr>
          <a:lstStyle/>
          <a:p>
            <a:r>
              <a:rPr lang="en-US" b="1"/>
              <a:t>Adverse event</a:t>
            </a:r>
            <a:r>
              <a:rPr lang="en-US"/>
              <a:t>: a patient safety event that resulted in harm </a:t>
            </a:r>
          </a:p>
        </p:txBody>
      </p:sp>
      <p:sp>
        <p:nvSpPr>
          <p:cNvPr id="22" name="TextBox 21"/>
          <p:cNvSpPr txBox="1"/>
          <p:nvPr/>
        </p:nvSpPr>
        <p:spPr>
          <a:xfrm>
            <a:off x="6508445" y="2417746"/>
            <a:ext cx="2635556" cy="923330"/>
          </a:xfrm>
          <a:prstGeom prst="rect">
            <a:avLst/>
          </a:prstGeom>
          <a:noFill/>
        </p:spPr>
        <p:txBody>
          <a:bodyPr wrap="square" rtlCol="0">
            <a:spAutoFit/>
          </a:bodyPr>
          <a:lstStyle/>
          <a:p>
            <a:r>
              <a:rPr lang="en-US" b="1"/>
              <a:t>Safety Risks: </a:t>
            </a:r>
            <a:r>
              <a:rPr lang="en-US"/>
              <a:t>Close calls, safety, near misses, no harm, or good catches</a:t>
            </a:r>
          </a:p>
        </p:txBody>
      </p:sp>
    </p:spTree>
    <p:extLst>
      <p:ext uri="{BB962C8B-B14F-4D97-AF65-F5344CB8AC3E}">
        <p14:creationId xmlns:p14="http://schemas.microsoft.com/office/powerpoint/2010/main" val="4099719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Examples of Safety Risks</a:t>
            </a:r>
            <a:br>
              <a:rPr lang="en-US" altLang="en-US" sz="3600" b="1">
                <a:solidFill>
                  <a:srgbClr val="002060"/>
                </a:solidFill>
                <a:latin typeface="Arial" panose="020B0604020202020204" pitchFamily="34" charset="0"/>
                <a:cs typeface="Arial" panose="020B0604020202020204" pitchFamily="34" charset="0"/>
              </a:rPr>
            </a:b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22</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429" y="1986026"/>
            <a:ext cx="2717591" cy="1782762"/>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4"/>
          <p:cNvSpPr txBox="1">
            <a:spLocks/>
          </p:cNvSpPr>
          <p:nvPr/>
        </p:nvSpPr>
        <p:spPr>
          <a:xfrm>
            <a:off x="1135763" y="1317196"/>
            <a:ext cx="3097754" cy="565150"/>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13"/>
              </a:spcBef>
              <a:buNone/>
              <a:defRPr/>
            </a:pPr>
            <a:r>
              <a:rPr lang="en-US" altLang="en-US" sz="2400" b="1">
                <a:solidFill>
                  <a:srgbClr val="002060"/>
                </a:solidFill>
                <a:latin typeface="Arial" panose="020B0604020202020204" pitchFamily="34" charset="0"/>
                <a:cs typeface="Arial" panose="020B0604020202020204" pitchFamily="34" charset="0"/>
              </a:rPr>
              <a:t>Hand Off Communication </a:t>
            </a:r>
            <a:br>
              <a:rPr lang="en-US" altLang="en-US" sz="2400" b="1">
                <a:solidFill>
                  <a:srgbClr val="002060"/>
                </a:solidFill>
                <a:latin typeface="Arial" panose="020B0604020202020204" pitchFamily="34" charset="0"/>
                <a:cs typeface="Arial" panose="020B0604020202020204" pitchFamily="34" charset="0"/>
              </a:rPr>
            </a:br>
            <a:r>
              <a:rPr lang="en-US" altLang="en-US" sz="2400" b="1">
                <a:solidFill>
                  <a:srgbClr val="002060"/>
                </a:solidFill>
                <a:latin typeface="Arial" panose="020B0604020202020204" pitchFamily="34" charset="0"/>
                <a:cs typeface="Arial" panose="020B0604020202020204" pitchFamily="34" charset="0"/>
              </a:rPr>
              <a:t>Failures</a:t>
            </a:r>
          </a:p>
          <a:p>
            <a:pPr marL="342900" indent="-342900">
              <a:spcBef>
                <a:spcPts val="213"/>
              </a:spcBef>
              <a:buFont typeface="Arial" charset="0"/>
              <a:buChar char="•"/>
              <a:defRPr/>
            </a:pPr>
            <a:endParaRPr lang="en-US" altLang="en-US" sz="2400">
              <a:solidFill>
                <a:srgbClr val="002060"/>
              </a:solidFill>
              <a:latin typeface="Calibri" pitchFamily="34" charset="0"/>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973" y="1977349"/>
            <a:ext cx="2419548" cy="17105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439765" y="1154731"/>
            <a:ext cx="1773242" cy="769441"/>
          </a:xfrm>
          <a:prstGeom prst="rect">
            <a:avLst/>
          </a:prstGeom>
        </p:spPr>
        <p:txBody>
          <a:bodyPr wrap="none">
            <a:spAutoFit/>
          </a:bodyPr>
          <a:lstStyle/>
          <a:p>
            <a:pPr algn="ctr">
              <a:spcBef>
                <a:spcPts val="213"/>
              </a:spcBef>
              <a:buClr>
                <a:srgbClr val="1C0E52"/>
              </a:buClr>
              <a:defRPr/>
            </a:pPr>
            <a:r>
              <a:rPr lang="en-US" altLang="en-US" sz="2200" b="1" kern="0">
                <a:solidFill>
                  <a:srgbClr val="002060"/>
                </a:solidFill>
                <a:latin typeface="Arial" panose="020B0604020202020204" pitchFamily="34" charset="0"/>
                <a:cs typeface="Arial" panose="020B0604020202020204" pitchFamily="34" charset="0"/>
              </a:rPr>
              <a:t>Equipment </a:t>
            </a:r>
            <a:br>
              <a:rPr lang="en-US" altLang="en-US" sz="2200" b="1" kern="0">
                <a:solidFill>
                  <a:srgbClr val="002060"/>
                </a:solidFill>
                <a:latin typeface="Arial" panose="020B0604020202020204" pitchFamily="34" charset="0"/>
                <a:cs typeface="Arial" panose="020B0604020202020204" pitchFamily="34" charset="0"/>
              </a:rPr>
            </a:br>
            <a:r>
              <a:rPr lang="en-US" altLang="en-US" sz="2200" b="1" kern="0">
                <a:solidFill>
                  <a:srgbClr val="002060"/>
                </a:solidFill>
                <a:latin typeface="Arial" panose="020B0604020202020204" pitchFamily="34" charset="0"/>
                <a:cs typeface="Arial" panose="020B0604020202020204" pitchFamily="34" charset="0"/>
              </a:rPr>
              <a:t>Malfunction</a:t>
            </a:r>
          </a:p>
        </p:txBody>
      </p:sp>
      <p:sp>
        <p:nvSpPr>
          <p:cNvPr id="3" name="Rectangle 2"/>
          <p:cNvSpPr/>
          <p:nvPr/>
        </p:nvSpPr>
        <p:spPr>
          <a:xfrm>
            <a:off x="1320114" y="4084255"/>
            <a:ext cx="1850186" cy="430887"/>
          </a:xfrm>
          <a:prstGeom prst="rect">
            <a:avLst/>
          </a:prstGeom>
        </p:spPr>
        <p:txBody>
          <a:bodyPr wrap="none">
            <a:spAutoFit/>
          </a:bodyPr>
          <a:lstStyle/>
          <a:p>
            <a:pPr algn="ctr">
              <a:spcBef>
                <a:spcPts val="213"/>
              </a:spcBef>
              <a:buClr>
                <a:srgbClr val="1C0E52"/>
              </a:buClr>
              <a:defRPr/>
            </a:pPr>
            <a:r>
              <a:rPr lang="en-US" altLang="en-US" sz="2200" b="1" kern="0">
                <a:solidFill>
                  <a:srgbClr val="002060"/>
                </a:solidFill>
                <a:latin typeface="Arial" panose="020B0604020202020204" pitchFamily="34" charset="0"/>
                <a:cs typeface="Arial" panose="020B0604020202020204" pitchFamily="34" charset="0"/>
              </a:rPr>
              <a:t>Patient Falls</a:t>
            </a:r>
          </a:p>
        </p:txBody>
      </p:sp>
      <p:pic>
        <p:nvPicPr>
          <p:cNvPr id="2050" name="Picture 2" descr="Image result for patient fal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61" y="4523466"/>
            <a:ext cx="2544759" cy="170497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522973" y="4011258"/>
            <a:ext cx="2585964" cy="430887"/>
          </a:xfrm>
          <a:prstGeom prst="rect">
            <a:avLst/>
          </a:prstGeom>
        </p:spPr>
        <p:txBody>
          <a:bodyPr wrap="none">
            <a:spAutoFit/>
          </a:bodyPr>
          <a:lstStyle/>
          <a:p>
            <a:pPr algn="ctr">
              <a:spcBef>
                <a:spcPts val="213"/>
              </a:spcBef>
              <a:buClr>
                <a:srgbClr val="1C0E52"/>
              </a:buClr>
              <a:defRPr/>
            </a:pPr>
            <a:r>
              <a:rPr lang="en-US" altLang="en-US" sz="2200" b="1" kern="0">
                <a:solidFill>
                  <a:srgbClr val="002060"/>
                </a:solidFill>
                <a:latin typeface="Arial" panose="020B0604020202020204" pitchFamily="34" charset="0"/>
                <a:cs typeface="Arial" panose="020B0604020202020204" pitchFamily="34" charset="0"/>
              </a:rPr>
              <a:t>Medication Errors</a:t>
            </a:r>
          </a:p>
        </p:txBody>
      </p:sp>
      <p:pic>
        <p:nvPicPr>
          <p:cNvPr id="2052" name="Picture 4"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5460" y="4543159"/>
            <a:ext cx="2172025" cy="162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181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Safety Reporting</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23</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Text Placeholder 4"/>
          <p:cNvSpPr txBox="1">
            <a:spLocks/>
          </p:cNvSpPr>
          <p:nvPr/>
        </p:nvSpPr>
        <p:spPr>
          <a:xfrm>
            <a:off x="348844" y="1251061"/>
            <a:ext cx="6800100" cy="4569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b="1">
                <a:solidFill>
                  <a:srgbClr val="002060"/>
                </a:solidFill>
                <a:latin typeface="Arial" panose="020B0604020202020204" pitchFamily="34" charset="0"/>
                <a:cs typeface="Arial" panose="020B0604020202020204" pitchFamily="34" charset="0"/>
              </a:rPr>
              <a:t>Why report? </a:t>
            </a:r>
          </a:p>
          <a:p>
            <a:r>
              <a:rPr lang="en-US" altLang="en-US" sz="2400" b="1">
                <a:solidFill>
                  <a:srgbClr val="002060"/>
                </a:solidFill>
                <a:latin typeface="Arial" panose="020B0604020202020204" pitchFamily="34" charset="0"/>
                <a:cs typeface="Arial" panose="020B0604020202020204" pitchFamily="34" charset="0"/>
              </a:rPr>
              <a:t>Who should report?</a:t>
            </a:r>
          </a:p>
          <a:p>
            <a:r>
              <a:rPr lang="en-US" altLang="en-US" sz="2400" b="1">
                <a:solidFill>
                  <a:srgbClr val="002060"/>
                </a:solidFill>
                <a:latin typeface="Arial" panose="020B0604020202020204" pitchFamily="34" charset="0"/>
                <a:cs typeface="Arial" panose="020B0604020202020204" pitchFamily="34" charset="0"/>
              </a:rPr>
              <a:t>What to report? </a:t>
            </a:r>
          </a:p>
          <a:p>
            <a:r>
              <a:rPr lang="en-US" altLang="en-US" sz="2400" b="1">
                <a:solidFill>
                  <a:srgbClr val="002060"/>
                </a:solidFill>
                <a:latin typeface="Arial" panose="020B0604020202020204" pitchFamily="34" charset="0"/>
                <a:cs typeface="Arial" panose="020B0604020202020204" pitchFamily="34" charset="0"/>
              </a:rPr>
              <a:t>When do I report?</a:t>
            </a:r>
          </a:p>
          <a:p>
            <a:r>
              <a:rPr lang="en-US" altLang="en-US" sz="2400" b="1">
                <a:solidFill>
                  <a:srgbClr val="002060"/>
                </a:solidFill>
                <a:latin typeface="Arial" panose="020B0604020202020204" pitchFamily="34" charset="0"/>
                <a:cs typeface="Arial" panose="020B0604020202020204" pitchFamily="34" charset="0"/>
              </a:rPr>
              <a:t>How....</a:t>
            </a:r>
          </a:p>
          <a:p>
            <a:pPr lvl="1"/>
            <a:endParaRPr lang="en-US" altLang="en-US" sz="20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8313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Safety Reporting System</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24</a:t>
            </a:fld>
            <a:endParaRPr lang="en-US" sz="1000">
              <a:solidFill>
                <a:srgbClr val="183E75"/>
              </a:solidFill>
              <a:latin typeface="Arial" charset="0"/>
              <a:ea typeface="Arial" charset="0"/>
              <a:cs typeface="Arial"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Text Placeholder 4"/>
          <p:cNvSpPr txBox="1">
            <a:spLocks/>
          </p:cNvSpPr>
          <p:nvPr/>
        </p:nvSpPr>
        <p:spPr>
          <a:xfrm>
            <a:off x="365124" y="1285705"/>
            <a:ext cx="7825221" cy="215269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altLang="en-US" sz="2400">
                <a:solidFill>
                  <a:srgbClr val="002060"/>
                </a:solidFill>
                <a:latin typeface="Arial" panose="020B0604020202020204" pitchFamily="34" charset="0"/>
                <a:cs typeface="Arial" panose="020B0604020202020204" pitchFamily="34" charset="0"/>
              </a:rPr>
              <a:t>Also known as </a:t>
            </a:r>
            <a:r>
              <a:rPr lang="en-US" altLang="en-US" sz="2400" b="1">
                <a:solidFill>
                  <a:srgbClr val="002060"/>
                </a:solidFill>
                <a:latin typeface="Arial" panose="020B0604020202020204" pitchFamily="34" charset="0"/>
                <a:cs typeface="Arial" panose="020B0604020202020204" pitchFamily="34" charset="0"/>
              </a:rPr>
              <a:t>S</a:t>
            </a:r>
            <a:r>
              <a:rPr lang="en-US" altLang="en-US" sz="2400">
                <a:solidFill>
                  <a:srgbClr val="002060"/>
                </a:solidFill>
                <a:latin typeface="Arial" panose="020B0604020202020204" pitchFamily="34" charset="0"/>
                <a:cs typeface="Arial" panose="020B0604020202020204" pitchFamily="34" charset="0"/>
              </a:rPr>
              <a:t>afety </a:t>
            </a:r>
            <a:r>
              <a:rPr lang="en-US" altLang="en-US" sz="2400" b="1">
                <a:solidFill>
                  <a:srgbClr val="002060"/>
                </a:solidFill>
                <a:latin typeface="Arial" panose="020B0604020202020204" pitchFamily="34" charset="0"/>
                <a:cs typeface="Arial" panose="020B0604020202020204" pitchFamily="34" charset="0"/>
              </a:rPr>
              <a:t>T</a:t>
            </a:r>
            <a:r>
              <a:rPr lang="en-US" altLang="en-US" sz="2400">
                <a:solidFill>
                  <a:srgbClr val="002060"/>
                </a:solidFill>
                <a:latin typeface="Arial" panose="020B0604020202020204" pitchFamily="34" charset="0"/>
                <a:cs typeface="Arial" panose="020B0604020202020204" pitchFamily="34" charset="0"/>
              </a:rPr>
              <a:t>racking </a:t>
            </a:r>
            <a:r>
              <a:rPr lang="en-US" altLang="en-US" sz="2400" b="1">
                <a:solidFill>
                  <a:srgbClr val="002060"/>
                </a:solidFill>
                <a:latin typeface="Arial" panose="020B0604020202020204" pitchFamily="34" charset="0"/>
                <a:cs typeface="Arial" panose="020B0604020202020204" pitchFamily="34" charset="0"/>
              </a:rPr>
              <a:t>A</a:t>
            </a:r>
            <a:r>
              <a:rPr lang="en-US" altLang="en-US" sz="2400">
                <a:solidFill>
                  <a:srgbClr val="002060"/>
                </a:solidFill>
                <a:latin typeface="Arial" panose="020B0604020202020204" pitchFamily="34" charset="0"/>
                <a:cs typeface="Arial" panose="020B0604020202020204" pitchFamily="34" charset="0"/>
              </a:rPr>
              <a:t>nd </a:t>
            </a:r>
            <a:r>
              <a:rPr lang="en-US" altLang="en-US" sz="2400" b="1">
                <a:solidFill>
                  <a:srgbClr val="002060"/>
                </a:solidFill>
                <a:latin typeface="Arial" panose="020B0604020202020204" pitchFamily="34" charset="0"/>
                <a:cs typeface="Arial" panose="020B0604020202020204" pitchFamily="34" charset="0"/>
              </a:rPr>
              <a:t>R</a:t>
            </a:r>
            <a:r>
              <a:rPr lang="en-US" altLang="en-US" sz="2400">
                <a:solidFill>
                  <a:srgbClr val="002060"/>
                </a:solidFill>
                <a:latin typeface="Arial" panose="020B0604020202020204" pitchFamily="34" charset="0"/>
                <a:cs typeface="Arial" panose="020B0604020202020204" pitchFamily="34" charset="0"/>
              </a:rPr>
              <a:t>eporting </a:t>
            </a:r>
            <a:r>
              <a:rPr lang="en-US" altLang="en-US" sz="2400" b="1">
                <a:solidFill>
                  <a:srgbClr val="002060"/>
                </a:solidFill>
                <a:latin typeface="Arial" panose="020B0604020202020204" pitchFamily="34" charset="0"/>
                <a:cs typeface="Arial" panose="020B0604020202020204" pitchFamily="34" charset="0"/>
              </a:rPr>
              <a:t>S</a:t>
            </a:r>
            <a:r>
              <a:rPr lang="en-US" altLang="en-US" sz="2400">
                <a:solidFill>
                  <a:srgbClr val="002060"/>
                </a:solidFill>
                <a:latin typeface="Arial" panose="020B0604020202020204" pitchFamily="34" charset="0"/>
                <a:cs typeface="Arial" panose="020B0604020202020204" pitchFamily="34" charset="0"/>
              </a:rPr>
              <a:t>ystem (STARS)</a:t>
            </a:r>
          </a:p>
          <a:p>
            <a:pPr marL="342900" indent="-342900"/>
            <a:r>
              <a:rPr lang="en-US" altLang="en-US" sz="2400">
                <a:solidFill>
                  <a:srgbClr val="002060"/>
                </a:solidFill>
                <a:latin typeface="Arial" panose="020B0604020202020204" pitchFamily="34" charset="0"/>
                <a:cs typeface="Arial" panose="020B0604020202020204" pitchFamily="34" charset="0"/>
              </a:rPr>
              <a:t>Required by Federal/State Law</a:t>
            </a:r>
          </a:p>
          <a:p>
            <a:pPr marL="342900" indent="-342900"/>
            <a:r>
              <a:rPr lang="en-US" altLang="en-US" sz="2400">
                <a:solidFill>
                  <a:srgbClr val="002060"/>
                </a:solidFill>
                <a:latin typeface="Arial" panose="020B0604020202020204" pitchFamily="34" charset="0"/>
                <a:cs typeface="Arial" panose="020B0604020202020204" pitchFamily="34" charset="0"/>
              </a:rPr>
              <a:t>Confidential/Non-punitive</a:t>
            </a:r>
          </a:p>
          <a:p>
            <a:pPr marL="342900" indent="-342900"/>
            <a:r>
              <a:rPr lang="en-US" altLang="en-US" sz="2400">
                <a:solidFill>
                  <a:srgbClr val="002060"/>
                </a:solidFill>
                <a:latin typeface="Arial" panose="020B0604020202020204" pitchFamily="34" charset="0"/>
                <a:cs typeface="Arial" panose="020B0604020202020204" pitchFamily="34" charset="0"/>
              </a:rPr>
              <a:t>Enables prompt review and response</a:t>
            </a:r>
          </a:p>
          <a:p>
            <a:pPr marL="342900" indent="-342900"/>
            <a:r>
              <a:rPr lang="en-US" altLang="en-US" sz="2400">
                <a:solidFill>
                  <a:srgbClr val="002060"/>
                </a:solidFill>
                <a:latin typeface="Arial" panose="020B0604020202020204" pitchFamily="34" charset="0"/>
                <a:cs typeface="Arial" panose="020B0604020202020204" pitchFamily="34" charset="0"/>
              </a:rPr>
              <a:t>Allows for data collection/trending</a:t>
            </a:r>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E3A1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pooX7w+texftKa3/AGb8Vrnw3peh6FYab4duojZR22nohb91G2JSOZBnsfWgDx2ivocNY+Jdd+B+v3uhaLb3Ws6hPFqCWlikMNwsd4iKGQDB+Ukc+tdd8WNE0m38L3F34hsPBT3MviiG18Oy6BaBXVFn/ew3LKoUsIwcqc/MD3xQB8lUV7zqml6av7av9lLp1ounf25BH9lEC+TsMceV2Y249sVoTzab8RdN+JWlav4R0DTJPDMFzdabq+m2ItXRopSqQyleHDAd/Q45wQAfO1FfRGjfCX4Y/wDCaaX8OdWvvFb+JbiwS8nvLYwrabjGZDGoKlsbRjfyM/iBjar4d+Hmn/AvSNSTTtXbWrrXprSO83RczRjgSAg5hwfuqQSeT2AAPEKK+k734T6H41+MnjTwvPf3NjrOnNb3EVxZ2aR2TW+xPMXyUU7Hwflw2Ce3Y+FeLW8P2+ranp2hadeLaRXTJbXF9KTchFOCHUBV5weNoIzzyKAMGiiigAooooAKKKKACiiigAooooAKKKKACiiigAooooAKKKKACiiigAooooAKKKKACiiigAooooAKKKKACiiigAooooAKKKKACiiigAooooAKKKKACiiigAooooAKKKKACiiigAooooAKKKKACiiigAooooAKKKKACiiigAooooAKKKKACiiigAooooAKKKKACiiigAooooAKKKKACpra3efO1lUDu2ahroPAl9DpuuWt/PC08dvOsjxqASwGemaa3Ay/7Pk/56xfr/hR/Z8n/PWL9f8ACvYv+E28CzLG+oeCnvrpTtluZVXdOMY3kA8Ng4wdw4BqWf4g+C7i1uIZ/Au9ZWXKYQF0QrtUsACDgEbhyc1NwW54x/Z8n/PWL9f8KP7Pl/56RH8T/hXrMnizwEthcrD4GJunA8uRwu0Nk84/h4OMYPTPXiq/irxZ4T1Xw0+nWfhT7LeL5QtroIqGIL95TjqPwye5psaPIiMEg9Qasw2UkkYcOig9Ac/4VXk/1jf7xr0L4Y+JrDw9ZX63lhJd/a4o1QoM4278qeRwdw9RxypoEcR/Z8n/AD1i/X/Cj+z5P+esX6/4V69YeNPAlpqEd4ngLmNw4G4fNhgQvttGRuHL55AouvGXgGeSUf8ACBbI5HaQbQm9CZAwAPcAAj3BoF1seQ/2fJ/z1i/X/Cj+z5P+esX6/wCFexTeOPA2y+trfwGkdpcPDIilFJR0ldyfUgowTbnAGSOcVyc+seHx42u9Xj8JQ3WjylzHplxNJEqZHBDRMpGDzjJGMj3ANbHB3Nu8AUsysG6Fc0yCJppNi4BxnJ6Cr+tsGKkRrEC7EIucKOOBnnH1qtp3M5XuUIFAD/7Pk/56xfr/AIUf2fJ/z1i/X/CvaP8AhY3hF72O8n8CQvLDei4iJGcJ9oaVlxuADEFeeR8uNuDXLePNW8M32oac/h7Q1iit0Q3AkjKLO21NyEKQSNwf5sgndxjApN6jWx57NZyRRmQujAdcZ/wqsoLMFHUnArp/GF7YX95d3Wm6LDotm+0RWcU0kqoAR/HISxJ6n9AK5uA4mQngBh/OmIZXsmg/HnUZm1BfHnh/SPFUNzYNbhXs4YJZJCFUPJMq7+EDDjnpjHUeN0UAdxr/AMUPEWqeJtD1qC30zS10B9+kWNjaiO2tfnD8LzkkgEknnFVYviN4pj0/VdPa6gltNU1MarPFJAGCXW/f5kf9wk4zjqBjpXI0UAem6t8cvHuqX1rfXUukfa7W6S7jnTTYlk8xPuksBkj2NZnjb4teOvF2kvpGq6pFFp0knmzWtnax26TPnO59gBbnnkkZ5rH8FeDtV8WPcjTpLaJLYL5jzuQAWzgcAnse3aum/wCFN+JP+gjpH/fyT/4igCbRfjv8R9J0u0sbbUrJzaRCCK5msYpLgQjpEZCMlf19653TPiJ4osPC1/4YiureTSr2drl4JrZJPLlbq8bEZQn2Nbn/AApvxJ/0EdI/7+Sf/EUf8Kb8Sf8AQR0j/v5J/wDEUAUr/wCLfji7udUuhqUVrdardw3V5cW0CxyyPEB5Y3DkKNo+UcHvmuX8U65e+JNfu9c1JbcXt4/mTmCIRqz922jgE98V2v8A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0V6R/wpvxJ/0EdI/7+Sf/ABFH/Cm/En/QR0j/AL+Sf/EUAebUV6T/AMKb8Sf9BHSP+/kn/wARR/wpvxJ/0EdI/wC/kn/xFAHm1Fek/wDCm/En/QR0j/v5J/8AEUf8Kc8Sf9BHSP8Av5J/8RQB5vSV6T/wpvxJ/wBBHSP+/kn/AMRR/wAKc8Sf9BHSP+/kn/xFAHm1Fek/8Kb8Sf8AQR0j/v5J/wDEUf8ACm/En/QR0j/v5J/8RQB5tRXpP/Cm/En/AEEdI/7+Sf8AxFH/AApvxJ/0EdI/7+Sf/EUAeb0V6R/wpzxJ/wBBHSP+/kn/AMRR/wAKb8Sf9BHSP+/kn/xFAHm1Fek/8Kb8Sf8AQR0j/v5J/wDEUf8ACm/En/QR0j/v5J/8RQB5tS16R/wpvxJ/0EdI/wC/kn/xFH/Cm/En/QR0j/v5J/8AEUAeb16P8NfDXgGbQofEXxA1nVbGwk1J7NVsoN4OyNZDuIBYbt2BgcYzXnFd34fl8N6r8Nl8O6r4ottCu7fV5L1Tc2dxMsqPCicGGN8EFD1x1FAGv468N/DS58O6rrngLWtTuJNPitpbmCaBlgQySLGyIzhXPzHcCR04PNeW16BL/wAIt4f8B+I9OsPGNnrl7qoto4orWxuotgjmWRmZpo0GMLjgk5Nef0Aew/s2lTJqsbjKvPbAj1Hz19B3HhuzbUJIo/toQtLIGiQNGqLK6CMEnJf5eOvJH1r5q+Bkxih1fBwd8PP4PXpv9o3GAPtEuA+8DeeG/vfX3oEehN4fsBDCxuLtJLpcxIyrmI7GbD/989uxBqPwxbaRdaSmoX0OY4JDBOA5BZpMCI9e3zH8K4FtQnZyzXEpYncSXOSfWmC8cKVEjBSQSAeMjpQM9RPhe1ZpIz5kclqhSR1YFJJEUM/Gd38QB4AGO9YHjGG1sNRiitIxEjRsxAYnkSOO59AK5FdTulVlW6mAY5YCQ/MfU1G948hzJIzn1Y5oHfQ1/tHvR9o96x/tPvSfafegRs/aPej7R71jfavej7T70AbP2j3o+0e9Y/2n3pPtPvQBs/aPej7R71j/AGn3o+0+9AGx9o96PtHvWP8Aafek+0+9AGz9o96PtHvWP9p96PtPvQBsfaPej7R71jfafej7T70AbP2j3o+0e9Y/2n3o+0+9AGx9o96PtHvWN9p96PtPvQBs/aPej7R71jfafel+0+9AGx9o96PtHvWN9p96X7T70AbH2j3o+0e9Y/2n3o+0+9AGx9o96PtHvWN9p96X7T70AbH2j3o+0e9Y/wBp96T7T70AbP2j3o+0e9Y/2n3pPtPvQBs/aPej7R71j/afek+0+9AGz9o96PtHvWN9p96X7T70AbH2j3o+0e9Y32n3pftPvQBsfaPej7R71j/afek+0+9AGz9o96PtHvWN9q96X7T70AbH2j3o+0e9Y/2n3pPtPvQBs/aPej7R71jfafel+0+9AGx9o96PtHvWP9p96PtPvQBsfaPej7R71jfafej7T70AbP2j3o+0e9Y/2n3pPtPvQBs/aPej7R71j/afek+0+9AGz9o96PtHvWP9p96T7T70AbP2j3o+0e9Y32n3o+0+9AGz9o96PtHvWN9p96X7T70AbH2j3o+0e9Y32r3o+0+9AGz9o96PtHvWN9p96X7T70AbH2j3o+0e9Y/2n3o+0+9AGx9o96PtHvWP9p96T7T70AbP2j3o+0e9Y32n3pftPvQBsfaPej7R71jfafej7T70AbP2j3o+0e9Y32n3pftPvQBsfaPej7R71jfafej7T70AbP2j3o+0e9Y32n3o+0+9AGz9o96PtHvWN9p96PtPvQBs/aPej7R71jfafej7T70AbP2j3o+0e9Y32n3o+0+9AGz9o96PtHvWN9q96PtPvQBs/aPej7R71jfafej7T70AbP2j3o+0e9Y32n3o+0+9AGz9o96PtHvWN9p96PtPvQBs/aPej7R71jfafej7T70AbP2j3o+0e9Y32n3o+0+9AGz9o96PtHvWN9p96PtPvQB8++F7vR7O/kk1uxkvbZoiojjwDuyDnORjgEfjXR32u+A5m0+SDw5dQNa3cZdFUbZLcHLBsyZZyS3pkbfmGMVw9FAHdxa18OgbF7nw7qV3OHJv5X2RrKPmIKRxuApzsGM4xu6HBrE8W3vhS5htI/DOk3tk6r/pUl1IGLsFA+UAkAE7iQc9ue1c/RQB9G/sZ+E9F8TWXip9WhlkNtLaCPZIVxuE2f8A0EV9A/8ACq/B/wDz63X/AIEGvG/2Cf8AkH+Mv+u1l/6DPX05QBw//Cq/B/8Az63X/gQaP+FV+D/+fW6/8CDXcUUAcP8A8Kr8H/8APrdf+BBo/wCFV+D/APn1uv8AwINdxRQBw/8Awqvwf/z63X/gQaP+FV+Dv+fW6/8AAg13FFAHD/8ACqvB3/Prdf8AgQaP+FV+Dv8An1uv/Ag13FFAHD/8Kr8H/wDPrdf+BBo/4VX4P/59br/wINdxRQBw/wDwqvwd/wA+t1/4EGj/AIVX4P8A+fW6/wDAg13FFAHD/wDCq/B//Prdf+BBo/4VX4P/AOfW6/8AAg13FFAHD/8ACq/B/wDz63X/AIEGj/hVfg//AJ9br/wINdxRQBw//Cq/B3/Prdf+BBo/4VX4P/59br/wINdxRQBw/wDwqvwf/wA+t1/4EGj/AIVX4P8A+fW6/wDAg13FFAHD/wDCq/B3/Prdf+BBo/4VX4P/AOfW6/8AAg13FFAHD/8ACq/B/wDz63X/AIEGj/hVfg//AJ9br/wINdxRQBw//Cq/B3/Prdf+BBo/4VX4P/59br/wINdxRQBw/wDwqvwf/wA+t1/4EGj/AIVX4P8A+fW6/wDAg13FFAHD/wDCq/B//Prdf+BBo/4VX4P/AOfW6/8AAg13FFAHD/8ACq/B/wDz63X/AIEGj/hVfg7/AJ9br/wINdxRQBw//Cq/B/8Az63X/gQaP+FV+D/+fW6/8CDXcUUAcP8A8Kr8Hf8APrdf+BBo/wCFV+D/APn1uv8AwINdxRQBw/8Awqvwf/z63X/gQaP+FV+Dv+fW6/8AAg13FFAHD/8ACq/B/wDz63X/AIEGj/hVfg//AJ9br/wINdxRQBw//Cq/B/8Az63X/gQaP+FV+D/+fW6/8CDXcUUAcP8A8Kr8Hf8APrdf+BBo/wCFV+D/APn1uv8AwINdxRQBw/8Awqvwf/z63X/gQaP+FV+Dv+fW6/8AAg13FFAHD/8ACq/B/wDz63X/AIEGj/hVfg7/AJ9br/wINdxRQBw//Cq/B/8Az63X/gQaP+FV+D/+fW6/8CDXcUUAcP8A8Kr8H/8APrdf+BBo/wCFV+Dv+fW6/wDAg13FFAHD/wDCq/B3/Prdf+BBo/4VX4O/59br/wACDXcUUAcP/wAKr8H/APPrdf8AgQaP+FV+D/8An1uv/Ag13FFAHD/8Kr8H/wDPrdf+BBo/4VX4P/59br/wINdxRQBw/wDwqvwf/wA+t1/4EGj/AIVX4O/59br/AMCDXcUUAcP/AMKr8H/8+t1/4EGj/hVfg/8A59br/wACDXcUUAcP/wAKr8Hf8+t1/wCBBo/4VX4O/wCfW6/8CDXcUUAcP/wqvwf/AM+t1/4EGj/hVfg//n1uv/Ag13FFAHD/APCq/B//AD63X/gQaP8AhVfg7/n1uv8AwINdxRQBw/8Awqvwf/z63X/gQaP+FV+D/wDn1uv/AAINdxRQBw//AAqvwf8A8+t1/wCBBo/4VX4P/wCfW6/8CDXcUUAcP/wqvwd/z63X/gQaP+FV+Dv+fW6/8CDXcUUAcP8A8Kr8Hf8APrdf+BBo/wCFV+D/APn1uv8AwINdxRQBw/8Awqvwd/z63X/gQaP+FV+Dv+fW6/8AAg13FFAHD/8ACq/B3/Prdf8AgQaP+FV+D/8An1uv/Ag13FFAHD/8Kr8H/wDPrdf+BBo/4VX4P/59br/wINdxRQBw/wDwqvwf/wA+t1/4EGj/AIVX4P8A+fW6/wDAg13FFAHD/wDCq/B//Prdf+BBo/4VX4P/AOfW6/8AAg13FFAHD/8ACqvB3/Prdf8AgQaP+FV+Dv8An1uv/Ag13FFAHD/8Kr8Hf8+t1/4EGj/hVXg7/n1uv/Ag13FFAHD/APCq/B//AD63X/gQaP8AhVfg7/n1uv8AwINdxRQBw/8Awqvwf/z63X/gQaP+FV+Dv+fW6/8AAg13FFAHD/8ACq/B/wDz63X/AIEGj/hVfg7/AJ9br/wINdxRQBw//Cq/B3/Prdf+BBo/4VX4P/59br/wINdxRQBw/wDwqvwf/wA+t1/4EGj/AIVX4O/59br/AMCDXcUUAflzX0N+xp4H8G+Mn8U/8Jdo9tqC2Ytfs5mldPLL+buxtYddo6+lfPNdNo2oXlv8PNe02PTbmWC/vLRzdoPkiMPm/Kfc+aPyoA99/am+Cfgfwd4JuvGXhuO9tJpLuCJLUThrZFYYO0EbucZ5Y8k18uVv6r4p8X6hoMGi6lrWq3OlRInk2s0jGJVThcA9hjArAoA+iv2N/GPh/wAK2XilNcvJLc3UtoYtsDybgomz90HH3hX0B/wt7wD/ANBaf/wCm/8Aia+Lfhb/AKrUf96P+TV6b4L0qDW/E1npdzI0UUzEMykAgAE9Tx2oA+hf+FveAf8AoLT/APgFN/8AE0f8Le8A/wDQWn/8Apv/AImvGU8FW1/YSXthqFvbwRSOJJJLgToFSPeSGiDA/hSXvgGTTNN1S41LUIDPa27zQRQhj5gVlG4kjAU7umc+1ALU9n/4W94B/wCgtP8A+AU3/wATR/wt7wD/ANBaf/wCm/8Aia8EvvCN7ZeHLDXbi5hW3vJUj2bXDxhs4Y5GCOD0Jrb1f4dlb94dJ1SCVACI1mVw8pRVMjD5cADcOCcntmgD2D/hb3gH/oLT/wDgFN/8TR/wt7wD/wBBaf8A8Apv/ia8ZPw6m/en/hItKxFLJEx2TdY2Cufuc4LCuQ1Ozl0/UrmwnKmW3laJypyCVOOKAsfSv/C3vAP/AEFp/wDwCm/+Jo/4W94B/wCgtP8A+AU3/wATXzDRQB9Pf8Le8A/9Baf/AMApv/iaP+FveAf+gtP/AOAU3/xNfMNFAH09/wALe8A/9Baf/wAApv8A4mj/AIW94B/6C0//AIBTf/E18w0UAfT3/C3vAP8A0Fp//AKb/wCJo/4W94B/6C0//gFN/wDE18w0UAfT3/C3vAP/AEFp/wDwCm/+Jo/4W94B/wCgtP8A+AU3/wATXzDRQB9Pf8Le8A/9Baf/AMApv/iaP+FveAf+gtP/AOAU3/xNfMNFAH09/wALe8A/9Baf/wAApv8A4mj/AIW94B/6C0//AIBTf/E18w0UAfTF58Zvh5aWslzPrFwsUa7mIsZjgfQLWN/w0d8I/wDoYbv/AMFdx/8AEV83eKf+Rdv/APri1eS0Afdf/DR3wj/6GG7/APBXcf8AxFH/AA0d8I/+hhu//BXcf/EV8KUUAfdf/DR3wj/6GG7/APBXcf8AxFH/AA0d8I/+hhu//BXcf/EV8KUUAfdf/DR3wj/6GG7/APBXcf8AxFH/AA0d8I/+hhu//BXcf/EV8MC3uCMiCUj1CGj7Pcf8+83/AH7NA7M+5/8Aho74R/8AQw3f/gruP/iKP+GjvhH/ANDDd/8AgruP/iK+GPs9x/z7zf8Afs0fZ7j/AJ95v+/ZoCzPuf8A4aO+Ef8A0MN3/wCCu4/+Io/4aO+Ef/Qw3f8A4K7j/wCIr4Y+z3H/AD7zf9+zR9nuP+feb/v2aAsz7n/4aO+Ef/Qw3f8A4K7j/wCIo/4aO+Ef/Qw3f/gruP8A4ivhj7Pcf8+83/fs0fZ7j/n3m/79mgLM+5/+GjvhH/0MN3/4K7j/AOIo/wCGjvhH/wBDDd/+Cu4/+Ir4Y+z3H/PvN/37NH2e4/595v8Avg0BZn3P/wANHfCP/oYbv/wV3H/xFH/DR3wj/wChhu//AAV3H/xFfClFAj7r/wCGjvhH/wBDDd/+Cu4/+Io/4aO+Ef8A0MN3/wCCu4/+Ir4UpVVmbaqlj6AZNAH3V/w0d8I/+hhu/wDwV3H/AMRR/wANHfCP/oYbv/wV3H/xFfDP2a5/595v+/Zo+zXP/PvN/wB+zQB9zf8ADR3wj/6GG7/8Fdx/8RR/w0d8I/8AoYbv/wAFdx/8RXwz9muf+feb/v2aPs1z/wA+83/fs0Afc3/DR3wj/wChhu//AAV3H/xFH/DR3wj/AOhhu/8AwV3H/wARXwz9muf+feb/AL9mj7Nc/wDPvN/37NAH3N/w0d8I/wDoYbv/AMFdx/8AEUf8NHfCP/oYbv8A8Fdx/wDEV8M/Zrn/AJ95v+/Zo+zXP/PvN/37NAH3N/w0d8I/+hhu/wDwV3H/AMRR/wANHfCP/oYbv/wV3H/xFfDP2a5/595v+/ZprwzIu54ZFHqyECgD7o/4aO+Ef/Qw3f8A4K7j/wCIo/4aO+Ef/Qw3f/gruP8A4ivhSigD7r/4aO+Ef/Qw3f8A4K7j/wCIo/4aO+Ef/Qw3f/gruP8A4ivhSnJHJIf3cbv/ALqk0AfdP/DR3wj/AOhhu/8AwV3H/wARR/w0d8I/+hhu/wDwV3H/AMRXwx9nuP8An3m/79mj7Pcf8+83/fs0Dsz7n/4aO+Ef/Qw3f/gruP8A4ij/AIaO+Ef/AEMN3/4K7j/4ivhj7Pcf8+83/fs0fZ7j/n3m/wC/ZoCzPuf/AIaO+Ef/AEMN3/4K7j/4ij/ho74R/wDQw3f/AIK7j/4ivhj7Pcf8+83/AH7NH2e4/wCfeb/v2aAsz7n/AOGjvhH/ANDDd/8AgruP/iKP+GjvhH/0MN3/AOCu4/8AiK+GPs9x/wA+83/fs0fZ7j/n3m/79mgLM+5/+GjvhH/0MN3/AOCu4/8AiKP+GjvhH/0MN3/4K7j/AOIr4Y+z3H/PvN/37NNeOSP/AFkbp/vKRQKx90/8NHfCP/oYbv8A8Fdx/wDEUf8ADR3wj/6GG7/8Fdx/8RXwpRQB91/8NHfCP/oYbv8A8Fdx/wDEUf8ADR3wj/6GG7/8Fdx/8RXwpT1hmZdywysPUISKAPuj/ho74R/9DDd/+Cu4/wDiKP8Aho74R/8AQw3f/gruP/iK+GPs9x/z7zf9+zR9nuP+feb/AL9mgdmfc/8Aw0d8I/8AoYbv/wAFdx/8RR/w0d8I/wDoYbv/AMFdx/8AEV8MfZ7j/n3m/wC/Zo+z3H/PvN/37NAWZ9z/APDR3wj/AOhhu/8AwV3H/wARR/w0d8I/+hhu/wDwV3H/AMRXwx9nuP8An3m/79mj7Pcf8+83/fs0BZn3P/w0d8I/+hhu/wDwV3H/AMRR/wANHfCP/oYbv/wV3H/xFfDH2e4/595v+/Zo+z3H/PvN/wB+zQFmfc//AA0d8I/+hhu//BXcf/EUf8NHfCP/AKGG7/8ABXcf/EV8MfZ7j/n3m/79mo2BUlWBBHUEUCPuv/ho74R/9DDd/wDgruP/AIij/ho74R/9DDd/+Cu4/wDiK+FKKAPuv/ho74R/9DDd/wDgruP/AIij/ho74R/9DDd/+Cu4/wDiK+FBycDk1J9nuP8An3m/79mgD7n/AOGjvhH/ANDDd/8AgruP/iKP+GjvhH/0MN3/AOCu4/8AiK+GPs9x/wA+83/fs0fZ7j/n3m/79miwWPuf/ho74R/9DDd/+Cu4/wDiKP8Aho74R/8AQw3f/gruP/iK+GPs9x/z7zf9+zR9nuP+feb/AL9miwWPuf8A4aO+Ef8A0MN3/wCCu4/+Io/4aO+Ef/Qw3f8A4K7j/wCIr4Y+z3H/AD7zf9+zR9nuP+feb/v2aLBY+5/+GjvhH/0MN3/4K7j/AOIo/wCGjvhH/wBDDd/+Cu4/+Ir4Y+z3H/PvN/37NH2e4/595v8Av2aLBY+5/wDho74R/wDQw3f/AIK7j/4ij/ho74R/9DDd/wDgruP/AIivhhoJ1GWglA9ShqOgD7r/AOGjvhH/ANDDd/8AgruP/iKP+GjvhH/0MN3/AOCu4/8AiK+FKKAPuv8A4aO+Ef8A0MN3/wCCu4/+Io/4aO+Ef/Qw3f8A4K7j/wCIr4VRHkbbGjOfRRk1J9luv+fWf/v23+FAH3N/w0d8I/8AoYbv/wAFdx/8RR/w0d8I/wDoYbv/AMFdx/8AEV8M/Zbr/n1n/wC/bf4UfZbr/n1n/wC/bf4UXA+5v+GjvhH/ANDDd/8AgruP/iKP+GjvhH/0MN3/AOCu4/8AiK+Gfst1/wA+s/8A37b/AAo+y3X/AD6z/wDftv8ACi4ENbvhHxTqHhm6W4sILGZlnWcLdRGRd6pIg4BGRiV+PXFbX2a2/wCfeH/v2K6Pwj8PvEPiyCefw/4f+3RQMFkdUUBWIzjJoA5PU/iFreoWEtlcWuliOW2a2JSBlYIducHd1+VT6DsOTnka9I8Q+G7zw/qb6brGlLaXSgEo8Y5HqD3rO+zW3/PvD/37FAXHfC3/AFWo/wC9H/Jq7uwnura6SaykkjnXO1o/vDjmuR8EKqX+sKihVDw4AGB9017P+z2A3xZ0kMARsn4P/XJqAOQtbvWbWzazt5LyK3bdujVTtO4YPbuOKsT6x4kntZrWa81CSCfPmowJD5x149h+VfbPkw/88k/75FHkw/8APJP++RQB8Q3Goa7c2MVjcT3strEQY4mUlVx0xx2zUg1fxIIpYhe6iElcPIo3YZhjn9B9cV9teTD/AM8k/wC+RR5MP/PJP++RQB8RHUtfIb/SL752Zm+U8liCx6dyB+VU7hb64uJLieO4klkYs7shyxPUmvunyYf+eSf98ijyYf8Ankn/AHyKAPhL7Pcf8+83/fs0fZ7j/n3m/wC/Zr7t8mH/AJ5J/wB8ijyYf+eSf98igD4S+z3H/PvN/wB+zR9nuP8An3m/79mvu3yYf+eSf98ijyYf+eSf98igD4S+z3H/AD7zf9+zR9nuP+feb/v2a+7fJh/55J/3yKPJh/55J/3yKAPhL7Pcf8+83/fs0fZ7j/n3m/79mvu3yYf+eSf98ijyYf8Ankn/AHyKAPhL7Pcf8+83/fs0fZ7j/n3m/wC/Zr7t8mH/AJ5J/wB8ijyYf+eSf98igD4S+z3H/PvN/wB+zR9nuP8An3m/79mvu3yYf+eSf98ijyYf+eSf98igD4S+z3H/AD7zf9+zTZI5IyPMjdM9NykV93+TD/zyT/vkV88ftXqq6/ogVQo+yv0GP46APAvFP/Iu3/8A1xavJa9a8U/8i7f/APXFq8loAKKKKACun+GkNvJ4jRpbaK5lUfuElXKbycAsO4HXFcxXU/DA48UwH/aX+dcuOk40JOLPf4Xo062a0YVY3jd6PyTZ7xCl6kaq2sXuQOfL2Iv4KFwBT8Xf/QY1D/v4v/xNQedR51fP38z9esuy+5f5E/8Apf8A0GNQ/wC/i/8AxNGLv/oMah/32v8A8TUHnUedRfzCy7L7l/kT/wCmf9BjUP8Av4v/AMTR/pn/AEGNQ/7+L/8AE1B51HnUX8wsuy+5f5E/+l/9BjUP+/i//E0f6X/0GNQ/7+L/APE1B51HnUX8wsuy+5f5E/8Apn/QY1D/AL+L/wDE0jreMpA1jUBn1ZD+m2ofOo86j5jsuy+5f5HjXxdghj1eN2ghjvOVmeGMIsw7PtHAPriuHruvjM27X4z7f0rha93ASlKguZ33/M/J+LqNOlmk1TiopqLstruKbCvb/gPp9uujfabaOJLuRi0100avIq5wqJuB2+5HNeIV7r8B5Nvh5voP5mvq+H6cJYiTkr2Wn3o/Ps9nONCKi7Xev3M9Q23H/QSvP++l/wDiaMXH/QSvP++l/wDiar+d70ed719Zp2X3Hy2vd/eWMXH/AEErz/vpf/iaMXH/AEErz/vpf/iar+d71b06FrpizNtjHU+tKTUVdpfcOKbdk394zFx/0Erz/vpf/iaMXH/QSvP++l/+JrsdJ8J6lfWwmtNNzEejyEDd9M9aztc0Gexk8q7tXtZSPlOOG/oa5Y4yjKXKrX+R0ywlWMeZ3t8zn8XH/QSvP++l/wDiaMXH/QSvP++l/wDiaimZoZWjfhhTPO9661bsvuObXu/vLGLj/oJXn/fS/wDxNVNWgmmsZFa4N2m07oLqNJI5B6EEcfWn+d70yab90/P8JppLql9yE2+jf3s+W/GNraWfia+t7FDHbCTMaE52AjO3PtWTWv4zOfE99/vj+QrIr8+x0IwxNSMVZJv8z7vBTlPDU5Sd20vyAdRXv/w+t/K0OH+z5PsFsqhf3CKJJmwMs7kEnk8DpXgFfQHgKTb4atx7n+lfP5nKScIp6a/ofpfA1ClKNepKKclypNq9r3vb7jpMXf8A0GNQ/wC+1/8AiaP9M/6DGof9/F/+JqDzqPOry7+Z93Zdl9y/yJ8Xn/QY1D/v4v8A8TR/pf8A0GNQ/wC/i/8AxNaGlWHnqs0+drfdQdTXbWHgbXLm3WWHRwqMMjzNqkj8ea1hRnPa5wYnMcPhvjsvWyPOf9L/AOgxqH/fxf8A4mj/AEz/AKDGof8Afxf/AImvTv8AhX3iL/oEwf8AfaVg+IPDV1pxEeo6e9qW+64HB+hHBqpYepFXdzCjnGEqy5YuLflys4//AEv/AKDGof8Afxf/AImjF3/0GNQ/7+L/APE0t9HJaTGN+R1U+oqv51Y6o9WPLJXSX3L/ACJ8Xn/QY1D/AL7X/wCJrm/H9uZdDm/tCX7faspU+eimSJscMjgAjnt0rd86sPx3Ju8M3A9x/WpcpR1i9S40aVZ+zqQTi9GrI+fjwSByM0Uev1or6pbH4FJWkzV8JR2suv2wvIRPCpLGI9HI6A+2a+iNPjvo7VA2pTQcD91aokUaewAWvnbwr/yHrf619EJN8i/QV4mYSl7a19LH6nwdQpLLPaKK5nJ3druySstSx/pf/QY1D/v4v/xNH+l/9BjUP++1/wDiahEjHoCfoKXe/wDdb8q4fmfUWj2X3Il/0v8A6DGof9/F/wDiaMXf/QY1D/v4v/xNRb3/ALrflRvf+635UBaPZfciX/S/+gxqH/fxf/iaP9L/AOgxqH/fxf8A4mot7/3W/Kje/wDdb8qPmFo9l9yJf9M/6DGof9/F/wDiaMXn/QY1D/v4v/xNRb3/ALrflRvf+635UfMLR7L7kS4vP+gxqH/fa/8AxNeVfGe3jWOOS5WKS7VgY7lY1R5EOQVfaACQe/WvTvOrzP42vujt/oP51rQlKNWNn1RwZtQpVcvrqpBO0JNaLRpaNHl1FFFfSn4iehfBq3ikvpZI4oTeltscssYcQrjJZVPG70J6V7Kq3gAH9sagf+Br/wDE1458FG26lKfr/KvXPO96/U8npU6eAo8sVqrvTd3Z99ltOEMJT5YrVXenmT4u/wDoMah/32v/AMTRi7/6DGof99r/APE1B53vR53vXo2XZfcjt07L7kT4u/8AoMah/wB9r/8AE0Yu/wDoMah/32v/AMTS2Mb3c3locAcsfQV1+g+FbzUkJsNOkugvDSH7ufr0rnr4mlQV52+5GNWvTpK8rfgcfi7/AOgxqH/fa/8AxNGLv/oMah/32v8A8TXW6/4XutOwt/YSWhb7rgfKfx6VyN4klrMYpPwPqKdDEUqyvC33IdKtCqrxt+AuLv8A6DGof99r/wDE0Yu/+gxqH/fa/wDxNQed70ed71vZdl9yNdOy+5D7iO9khZV1a6YkcCYJIh9ipXBFfP3xDhtovEkpt7eO2LqGkijGEV++0dh7V7+JueteAfEU58UT/wCe5rw+I6VOWXym4q6as7a6nl53Tg8HKTirpqzOdpKWkPQ1+bnxB9k/s6+F9H0vwBpt9a2sH227hWa5umjVpWdv4QxHyqOnFeoeUP8Ano35L/hXC/AxsfDPRv8Ar2T+Vdzvr8QxOIqVa9SdSbb5pdX3Z78YJRSSF8of89G/Jf8ACjyl/wCej/kv+FJvo31lzvu/vZXKL5Q/56N+S/4UeUP+ejfkv+FCsWOByamEEmOqj2q4Kc/hb+9/5idkfDlfVX7Fn/Im65/2EF/9FivlWvW/A7fFXwTZXMPhbyHtLh1klIVZF3cqCCe/BB9xX7ifPneftUeEdH0DwBb3tks7z3GuGQNNJvMXmpK8ipxwpYA7emR9c/NFereM9X+JXjrQBa+ILqF4rO8f/RUt9jCVEXO4jgECYDHqTXmms6be6Pqc+m6hCYbqAgSITnBIBH6EUXCweCv+QjrH+/D/AOgmvQ/AfiSbwn4otdegtEu5LcOBE7lQ25SvUA+teeeCv+QjrH+/D/6Ca7vQdDutYEpt5IoxGyKS/AyxwOew9zQB6x/w0Pq3/Qr2X/gW3/xNH/DQ+rf9CvZf+Bbf/E15dJ4V1xZxCLPcSxVcMPmIbaPzI49ar3Gg6pb2z3EltiJSFLBgeScfjgkA0Aes/wDDQ+rf9CvZf+Bbf/E0f8ND6t/0K9l/4Ft/8TXlSeG9Zdgq2Z3M20DcMk5I/mp/KpLHwtqt5bXM0KRF7eURNEXAcseRgd6APUf+Gh9W/wChXsv/AALb/wCJo/4aH1b/AKFey/8AAtv/AImvJX0HVUuVt3ttkjRGUAsB8uM/nyOKsJ4W1x5PLFkQ2zfgsBxjJ/Icn0oA9S/4aH1b/oV7L/wLb/4mj/hofVv+hXsv/Atv/ia8qk8OapHYT3jRx7IMmRRICwAGScfSn23hbWbi0FzFbhgwXy0DDc+TjAHrntQB6l/w0Pq3/Qr2X/gW3/xNH/DQ+rf9CvZf+Bbf/E15d/wimvZXFiSGAYMGG3BOM5+vFQweHtUnszdQwq4VnV0DDcpXOQR+Bx9DQB6v/wAND6t/0K9l/wCBbf8AxNH/AA0Pq3/Qr2X/AIFt/wDE15TB4c1ie2huIrXdHMm9DuHI27vz284qX/hFNc3BVtFZjwFWQEk5Ix9eD+RoA9R/4aH1b/oV7L/wLb/4mj/hofVv+hXsv/Atv/ia8ri8M6w2pwafJa+TNMAwMjABV3hNxPYbiB+NP/4RPXypdbB3QdSpBxyBz6dRQB6j/wAND6t/0K9l/wCBbf8AxNH/AA0Pq3/Qr2X/AIFt/wDE15Rc+HdXt7w2ktr++CGQqGBwofYT+DcH0qX/AIRXXvPSH7C29yVUbh1B2kfUEEH3FAHqX/DQ+rf9CvZf+Bbf/E0f8ND6t/0K9l/4Ft/8TXk9l4f1a9hM1paGdA5QFCDuI649R71Yj8J662P9ECrx8zOABlS3/oKlvoM0Aeof8ND6t/0K9l/4Ft/8TXB/E/x5deO76zurrTYbFrWJowscpcMCc55ArlL23e0vJrWQqXhkaNipyCQccGoaAM3xT/yLt/8A9cWryWvWvFP/ACLt/wD9cWryWgAooooAK6X4cNt8SRH3X+dc1XQeAW26/Gfp/OuTH/7vL+up9Fwm7ZvR+f8A6Sz2r7R70faPesvz/epIDLO+yFWdvQCvnj9gdkaH2j3o+0e9NTS9QYZKovsXFO/sm+/6Z/8AfVVyy7GXtqX8wfaPej7R70f2Tff9M/8Avqj+yb7/AKZ/99Ucsuwe3pfzB9o96PtHvR/ZN9/0z/76pDpV+Bx5Z/4GKOWXYPbUv5hftHvR9o96o3SXFqwE8bJ6E9DUPn+9SaqzV0ee/Fpt+tRn2/pXF11vxObfqsR9v6VyVe9l38BfP8z8l4xd81n6R/8ASUFe0/BSTZoLc/5ya8Wr1z4Ry7NDP+e5r63h5/v5/wCH9UfnefL9xH1/Rnpvn/7VHn/7VZP2n3o+0+9fVny9jW8//arvPh1aQ3+saZZzYMUh3uP72AWx+leeWVncXKiTiND0Ld66jw/fzaNc2lzDIGltmDKTwD7flxXHi3zU3GL1OvCLlmpSWh9LKoVQqgAAYAHYVjeN7GC+8NXomUboYmljburKM/0xVDRfHvhvULRZZdQis5cfPFO20g/1rm/iJ4+06bTZdK0e4E7TDbLMv3VXuAe5PSvjqGGr+2S5WmmfW18TR9k3dNNHlPiGRVkifPJBB/D/APXWV5/+1V3VLd7xlZJlXaOFNYV2s1rJsmXGeh7Gvt6M1ypXPjKsXzN2NDz/APapss/7puexrL+0+9NkuP3bfQ1sjGx4H4vOfEl6f9sfyFZVafio58Q3h/2x/IVmV8Bj3fFVP8T/ADPu8DphqfovyCvcfBc23w/AM/54rw2vYvCs23RIRmvnM03h8/0P1DgN/u8Qv8P/ALcdT9o96ktpPMuI48/eYCsfz/ep9On/ANPg5/jFeWtz7uWkWe+fBrTra/8AEEs06B1s4g0akcbs4B/Ct3xH4+1CLVJ7bTkgjhicpuddxYjqfasj4APu1XVP+uC/+hVw2qazJJ4gu7WG2LyNdvGoB5J3kCvbpy5KSt1PzLG0ViMwqKauopWO9Hj/AMQA58y2PsYv/r11uiahF418NXtpqFvGJUG1tvTOOGHpXHfE3QToOgWOr2trgKiR3iA/dYj7358Va+A2o/bl1cbNm0J39jW0XLn5JHmVqdJ4f6xRVmnuvU8l8VDy4GDEF4ZSmfxxXNfaPetzxrNhLvn/AJeW/wDQjXH+f714VX4j9VwDvRVzU+0e9Y/jKbd4enGfT+tSef71l+KZt2iTDNZPY76ekkzxylpKWvrFsfz5P4maXhg41y3+pr3yxY3E8MO7G4gV4D4cONZg+pr3HQ5/+Jlbc9/6V4WYf7x8kfqvCLtlD/xS/JHsHgbwdeeIIJmsXgtoICFZ5M/M2OnFdL/wqvVv+gpZfk3+FaPwBbdoGof9fX/sgry3xT448UHxHqCprd1EiXDqqRsAqgMQABXVGnSjTjKS3PCrY3HVcZUpUppKPdHoP/Cq9W/6Cll+Tf4Uf8Kr1b/oKWX5N/hXlf8Awm/ir/oYL7/vul/4TfxV/wBDBff990fuP5WVzZp/z9j93/APU/8AhVerf9BSy/75b/Cj/hVerf8AQUsvyb/CvLB428VkgDX78k9Bvq7qviDx7pXkf2lqWq2v2iMSxeYcbl9elFqP8rJc8zTS9rH7j0b/AIVXq3/QUsvyb/CmTfC3WFiZk1CykYAkLhhn26VyXw31Xxb4n8WWunf29qBtwfNuWD9I16/nwPxr6Kb7p+lbU6FKorpHnYzNsfhJqEqib9D5G8S26wfvQojdX2SKPWvIPjBJvhg/D+deveOpsNd8/wDL03/oRrxf4pSb4IfqP515UF+/j6o+/wARNyymu3/JL8jgaKKK+jPxc734Pvtv5T9f5V6l5/vXkvwsfZdzH6/yr0Xz6/Vcpd8BR/w/qz7/AC5/7JS9DU8/3pfP96yfPq5YWtzefNGAE7u3Su9yUVdnW2ludj4OjWfyY84M84Qn2yB/WvqPTrO30+yis7WMJFEoVQBXyfo6yadGB5ysyuHUjsa+gPCHxH0LUtPjXUr2KxvVUCRZWwrH1U18XxFSq1nGVNXSufMZ1TqVLShqjrNb0+31PS7iyuUVo5EI5HQ9iK+WvFiiJeuWilKZ9ecV7j44+I+i2OmTW+k3kV7eyoVUxHKx57k/0rwTV4pL+NVWdVIJY5/iNVw5Sq0U5VNE9islp1KV5T0Rj+f70ef71UvoLizYecvynow6Gqvn19kmmro+lTTWhrCfnrXh/j87vEkx9v6162J68g8cNu8QSn2/rXi8Rv8A4Tp+sfzPMzp/7FL1RiUh6GlpD0r81PiD7Y+CL7fhro/P/Lsn8q7bzPeuC+C77fhvo/8A17L/ACrtYd8rYX8TX4JWb9vOK/ml+bPp4x91PyRY8z3qzHC7LuZgvtTbK1ZpVUAySE4VVFdro+ixW8W66VZZmHIPIX2r28oyStj5PSyXXojmxFeNJHJW8ZjJZiCe2K7O00ezS2VZYxI5HzMT39qS50OwmB2xmJvVDTZ7m/0+12tbfaggwJEPb/aFfY5blEcsc3iYqUbaNK9u+lr/AIHBVr+2tyOzPzk/tGw/5/If++qsjxEQmwa5MEznaLlsZyTnGfUk/ia4WvX/AIC/A+6+Kmj6jqceuxabFZTrBtMRcuSu4n2HIr684DmP7eXez/2w+5yzM3ntlixBYk55JIGfXA9Kim1a1mlaWbUFlkY5Z3kLMT7k9aj+I/gefwneyNa30eq6Wt1LZi8jQrsnjYq8TqeVYEEj1XBFchQB6H4FkjlvtXkjYOheHBHQ/Ka7zSLHVL+1njsRugDoZVJAG4ZKnn0AY/QGvOPhb/qtR/3o/wCTV6f4bh1xoZJ9HuDF5UylsMBhtj4bnttDD8aANiKfx5HKqLeTq/zIR8hK5k5B4/vc1F4gt/Fdsf7NvtRWaB5lhwjKV3A8dBxg4qzFa+O1i8xrmWEeZ5TAhPlL4cgjHBztPr8w9ap6rD4xa0aa+md4Yz9pLEp94KXzwOSBk49KAZJqM3jbT5g015Kv70RpLHsw7IxwAQOfmJ/Wm2lj4xDyJFLJG1xI07D5cu8Y+904x+VP1ez8VXFurXFxHcRw/wCmtMrAbDsDFj2wAw6DGWrIbxV4hZix1WbJ3ZwqjO4YPQehNAM0bmLxdDew3lxcOk422scpKEhWAAxx0wRzVyX/AIWBAs8ZurjaA0cgGzJVRtOeM4wa5+bxFq02nx2MlwrJHIJFfYN4IAwM+gwOKevijXs/vNQeYfMQJADgsME/WgDTn03xo1t9nlSTySDHyEG8FemcZbI6c1aEXjlbJi2oFEt1ChC6blUHPHGRg4rnk8R66iRxrqk+yNdiKcEKMY7j9aWPxJrsalU1KUAkk/KpOT15xmgDWFx4wGnxatFqEjRAPKNhX5dvyn5cenb8aW1sPGENgDayt5Vxud41K5BYkEHI4JyePQ1gprGqJYNYLeSC2YMDHgYwxyecZGanXxJrqwiFdSlEYQJt2rggHPPHPPrQM2NNj8ZW4Fra3jQR7NuN6Y2DEeRkcjkLTr618aWJumNxIyRjMkiFccEnjjg53e9Yj+I9ccktqMhJ7lVz94NwccDIBwPSluPEmvXEcsc2pzOky7ZFwuGGc88epPPWgSN17HxkZ7PVor77TNLCuyRXViiHLAMCMAZXPTqKgtZPG9xBN5FxdFU3wSKu0E7VbcOnOAx568/SsiDxFrcHk+TqUyeSixx4C/Kq5wOn+0fzpttr2s2ylbfUJowZvPIGP9Z/e6UaAbn9n+MfOkupk3uYJYy8rLwsgLvjHcglvoaswp40ZL14NXR2tpXgdQybmZGUnbx3Mg57mubbxBrTW6W7alMYoxhFOOBtK+mehI/GmprusIZSt/KDNKZpMBfmc4y3T/ZX8qANi3t/Fml6fbi3u3t0e5/cRKy7vMIYEjjPZlPvUgh8cNDEvmXBVNsar8uVyTCoPGersoz6n0rIufEmt3U8E15fPdGCVZUEqjG5SSOmO7H86WLxPr8TBo9UmUhiw4U8lt/cc/NyM9D0oAdqGiavIlxqcgS4jOZXmRh84JOWA/AmsWr66xqi2UlkL2X7NIgR4+MFRnA6e5qhQBm+Kf8AkXb/AP64tXkteteKf+Rdv/8Ari1eS0AFFFFABW34LYJrKsTgADn8axK0vDhxev8A7lcuO/gSPf4Xds1o+r/JnqlpvubiOGNslzivXPhl4Jn8QXDQWzi2soADc3TDp7D1NeF+DJWGrjEhGI2xzX2D8G9OGp/B2S1t5xFPdtKry46N0GfwxXlYKkqktT77iXHTwlFcj3aV+1+vyGX3hH4faNo4vJ2uL9RIIy8c24lvw6VLe+EfBsENrNBoOqXkdzF5itCScD0PvWr8PvBd1pDXbay1rcJMoRYVXcvBzuOe9d0qqqhVUKoGAAMACvWhRTWsUj8+xGZVKc+WNWUvO7SZ5N/wjfhL/oU9d/I15pqei7dRuVh1awt4hK2yKV/nQZ4VvcV9S18WeMr7b4u1hfL6X0w6/wC2axr0owS0PSynHVsRKS5np5t/mdKdHkAJ/tzTDgf36yZnkitY5/tMD72Zdin5lx3PtXNG/PaMfnTWv5eyqK5bR7HuKdXrI6MTR3UZhmQMCOh71ymrwtY3jR7vkPzIT6VOl7ceYuGA57Csbx1K7JbM0hLZI69q5a8Ulc93K605S5WziPiBIJNQiZWBGDXNVr+Jjl7f8ayK9bL/AOAj8+4uf/CrU9I/kgr034YzCPRtpYAn/GvMq7XwjJt0aP6mvqMhf+0S9P1R8Bna/cR9f8z0f7R71a0tTd3qRZ+X7zfQVxKXkyfdlYfjW54Q1Cc6owLA/uj1HuK+pm2oto+Zgk5JM99+HOg3d7v1JvDx1S1X5Ig84iTcOp5616CGvIxs/wCEH0obeMG5hqn8NrqWP4LfbI22Sx2t06EdiC5Br5bj1rVLu8WKOa7mnmkCqomYs7E4A69Sa+Sq1JVqsk+nr/mfVUqcaVONuvp/kfWPmXn/AEJGk/8AgTBR5l5/0JGk/wDgTBXM+BPhF9ha1vfEV8+oPJCRPZs7bI2OCCGBySOR+NcT8V/hzq3hLQf7esdUuby2Rh9qi3MDDuPBHPK5OPyrmVSLly6fj/mdDhJK/wDl/keqX1jcalAYZfAlgy+sV3EpH4rXifjfSrqxmubG6tnt54jvRHOTt7c9+O9XP2aNavrj4j/ZGuJjDLZyl0aQsDjBHBra/aLuZIfGaqmP+PBDz/vPXoYCtKFf2f8An+rZwY2lGdH2n+X+R499o96bLchY2LMAMd65h9QuG/5aEfSoWnZvvMW+pr6lHzTOC8SnOu3Z/wBv+grPq94gOdauj/t/0qjXwOMd8RP1f5n3OEVqEPRfkIa9S8OzAaXEu4ZA6fhXlp6V2Fq7LBGVYg7R0NfP5p9n5n6ZwHqq6/w/qdn53+1VjTZv+Jhb8/8ALQVxyXlwo4lOPerVhq08N5DI20hXBPFeUmrn304PldmfWn7Oz7tW1X/rgv8A6FXKeALrToPjCZNUdFhF5OEZz8ok3HaT+NXf2cdftYfFlzY3TpG17AFgJPDMDnH5VH8Q/hX4qj8R3t5otil/Y3ErSptlAdSxyQQfevap3dKLjrZn5ljHGOOrQqvl54qz+Vj2X4l3mmQ+BtUN/NF5UluyqNwyzHoB6nNedfs0MWTW8+ifyNeft8P/AIj3OyObRLtwv3fNuAVX8zxXrnw10Cb4c+CdV1TxFLDFcSDzXRXyECjCrnuSa3UpTmpNWSPMnSpYfCyowmpSk1seCeOpcJec/wDL03/oRri/O/2q0fHOtFrWR/LVWnnLhc9Mkn+tcU2pXB6bR+FeFVa5j9UwEJKijpPO/wBqs7xBODpcq7hnHSsd7y4YcynHtVa5dmhk3MSdp6msjutZXuccKWkHSlr6xbH8+y+Jl7QDjVoT9a9f8P3AbU7bawIz2+leO6N/yE4vxruPDcrrrVttcj5j0Psa8PMP46+R+p8H65VJX+1L8kfZ37OzbvDupf8AX2P/AEBa8F8Uy48S6nz/AMvcv/oRr239l+R5PC+ql2LEXo/9AWuW+Hnw0vPEni/Utc1+ExaKl9KYYiCGuiHP5J7967VBzpQSPmp4iGHx2InN6aHlTSMp+bI78jFWNMt7rUtQg0+xiM1zcOI40Hcmva/2ifA6y6KvibRbRVmsYwl1DGuN0I6MAP7v8vpWP+y54ca8nufF13CRHCTb2ee7EfOw+g4/E1PsHz8pr/akHhXXXTp5na/DX4W6f4dRNU1wxXupAbgDzFB9M9T7mui8Z6BpPjzwu0MVxDIQWa0uoyGEcg46jtxgivH/ANo/4i3S64/hPSblktrdB9uaNsGSQ87CfQDGfc1znwP+J58Lawul6mxGi3bgOSc/Z3PG8e3r+db+0pxfs7aHl/U8XWprFuXv7peX9dD2r4J+Drjwrot1capGqajcykPznZGhIAz78n6EVt+BPEi+J01m7hYG0t75re3I/iRUX5vxJJ+mK5z9oDxonhvwIY7GZTe6qDDbsrdEI+dx+BwD6sKyf2VZmm8Aagz4yNRccf8AXNK0i1GSpxOSpTnWoTxdTdtJf1+B4n4/lwbzn/l7b/0I1478Q5RJbx4YHDDOK9A+Jk8pN9mRv+Px+/8AtGvK/EbZsV/66CvEh/vEfU/T8SrZPWd/sv8AIwKKKK+iPxo634dSCOeUlgOe/wBK7nzvevNvCzYim/3hW8lzMn3ZHH41+o5O74Clr0PvMt1wlP0OugZppkiU/M7ACvXPhr4fuNTv40i0mTUrS1H75FlEYJ7Asa8H0DULn+2LQFgf3o6ivrb9mSZptC1dmAyLlOn+6a5c8xM6FByj/VznzWtKlSbR0MNtJaxiFPh9p6KvQNdQk/rzT8T/APQg6Z/4EW9fMt/eaj4i+K2o6Vca9/Z4lv5k+03NyyxoFY4HB9sCvT/h38MrN/FMH9qeNdP1y2VGZrK2u5NzkDgnnoO9fEyrW1a/9K/zPl3V6v8AX/M9L/ff9CDpn/gRb1Fc2cl7EYJPh7YOp6hLqEH815rzHxv8M7dPFF4NP8eabpNsWBSzuLuTfFx061xvw6vNQ0X46aTokWuf2hEt6IXnguGaKVSpyOaI13vFf+lf5jVV7r9f8zX+I2g3Wm39xZT6fLYRzAvbxyOHwPZhwa8taRlYq3UHBr6J/aduHhvdG245R+v1r5U1DULk3k37zHznoPevuslxE6+HUpH1WWVpVaKkzoDPjksB+NeY+MG3a27A5BUV0TzyP992b6muX8RnOpf8AFZcSO2Al6ojOv8AdH6ozqQ9KWkPSvzk+LPsn4OyY+HWjjP/AC7LXoGlSR7Pmzjd82OuK8w+FbY+H2i/9ey11kF1NC26OQj+tfz7VxaoY2o2vtS/M+wjR56Ubdke06LDpLD7Tp6oSRg4PI/wqlr95fyXiabaxSRCU483H3vXHtXnmk61OkwaGRoph3Xoa9N8LX9xqemC5uo0DByqlf4sd/av03Kc3o5vS+q0v3b3fKtGuvpc8PEYaWGl7SWvqadvH5MCRBmbYoGWOSafRWZo2oNeXV/E6lDDNhVYYOzGAfxINfXSq06UoU++i+SuecouScux+WNfXX7EeoXVl8MfFD6bb295qC6jG0VrJcLFvBRQfmPTjP5V8ueF7fRp57v+2rkQRx2+6DLEb5DIi44GeFZm/wCA10d7YeF9EureTTfFTX8NzbXLzRW1w8JgkjQmJWYfe3twB71u9DLm1aPoH9rqaab4EaNcappOn6PrF1rqSXdrbSI+SI7jDFl+9wQfYtivkSvQn0DwtdQQy3vxGWcF508uaQs0QViqSYOeGwDtHOCK57xZo+g6VbWZ0rxHFq880atMkKYWAlcspPcgkDI9DQXY1/hb/qtR/wB6P+TV6Bp2qahp4YWV08Ac5YAAgnBHOR6Mfzrz/wCFv+q1H/ej/k1ekeFdEuvEWv2ui2bxpPcsVRpPug4zzQIk/wCEn8QfL/xNrj5TkdOuMZPHJxxk+goXxLrH2C5sZLkSw3C7X8xASAV2nae3HFdF4q+F/iDw9e21pczWs0lxDJKnlk4+TaMH3JZQPrWCvhTXG27bRTuUMMOOcrux9dvOPSjyC5WOv6y1u1udQlMTKUZcDldoXHTpgAfhWaxLMWPUnJrcHhLXDIU+ypgZ+fzBtOBk8/Smy+FdciWRms+I8lsODgDGT9MkDPrQBiUVtQeGdUk1NdOZI452jkkALcfu/vD61PP4O1yOSNfJjYOiPu34Chu59gTg+hosBz1FbV54a1S0vYbaeNV84kI+75TgE5/IGnp4W1V7R7hVjIRwjLu+7kZy3pxQBhUVuf8ACL6n9tjtP3Iklg8+PL8OuQOD9SKVfCWvEAmzC5wMM4BB54/Q0AYVFbNt4b1S4t5JIo4y0UzQvGXAYMqg/rkYpLLw1rF5aC6htQYiCclwMc7Rn6k4HrQBj0VtXPhfW7aCWae08tYlLOCw3DBwRj1GDUCaHqTPap5Kg3KF4stgEDrn3oAzKK3rbwjrdxbtLHbqWEixqhcbnLAnj8FJoPhLWlj3mGPBK4IkBB3LuHP0wfxFAGDRW3F4X1iWLzI7cNwpwG/vHAGfUnAx6miPwvqp1EafIkcdw0LSxpuzvw+zaMfxbuMUAYlFbw8J60VVvJhCtH5ikyjBTaWDD2Kqx+gNY11BLa3MttOuyWJyjr6MDgigDI8U/wDIu3//AFxavJa9a8U/8i7f/wDXFq8loAKKKKACtDQTi8b/AHKz6u6KcXbf7lc2M/gyPb4dly5lSfm/yZ1OlXpsr+K45IU/MPUHrX0b8DfiXb+GGew1Fmk0e7YSLInJhf1x6Hv9K+Y91XtM1e8084hfdGeqNyK8ajUdKV0fpeZYSnjqTpzP0TsfFfhq9t1uLbXLCSNuh89R/Opv+Eg0L/oMWH/gQv8AjX5/L4sUj95Yjd7NS/8ACVw/8+J/MV6H1/yPj3wir6Tf3L/M/QH/AISDQv8AoMWH/gQv+NfF/jFhJ4u1iSP50a+mKsvII3nkVx3/AAlcP/PifzFO/wCEuT/nzf8A76FZVcX7S2h3YHh94NtqV7+n+Zs4b+6fypcN/dP5Vi/8Jcn/AD5v/wB9CkPi5ccWbZ92rH2qPS+ozOigj2nzJOMetch4n1Fb2/xEcxRDap9T3NQanr97fKY8iGI9VTv9TWXurGpLmPTwdFUNXuZniI5eD8ay60deOZIPoazq9jAq1FH5vxRLmzKb9PyQV1nhh8aUgz/Ea5Ouk8OvjTlH+0a+hyeXLWfofFZtG9FepueZ71s+D5P+Jq3P/LI/zFc35lbXg2T/AImzf9cj/MV9DOr7rPn4U/eR9jfDc5+Azn/pyu/5vXhP7PWkpq/xW04SqGisw92wPqowv/jzKfwr3b4WxyT/AAI8qJC8j2l2qqBySS4Ar5l8D+LdY8Ea5calpcMQunge3InjJCgkHOPXKivl2251Ldz6ZJKFO/Y+vPip4jufCvg+XV7NYmmWeGMCQZGGkAP6Zrb1/T4tZ0C+0uYAx3ls8Jz/ALSkZ/WvizxN4/8AGPiS2ktNY1q4uLV5BIYNgVAw6YwM/rW3oXxl+IOl3Ikk1htQj6GK6iDLj2wARWPsHZW3NvbK+uxs/sxxvD8WxDICHS0nVgexGBW/+0u2PHCf9g5P/QnrE/Zmku9R+L8+pSQsd9tcSzMqEKpcj8uTWt+062PHSf8AYOT/ANCeuzDS/wBpv5HHiI/7PbzPnLzPejzPeqnmUeZX0vtT532RyutHOrXJ/wBv+lVKs6oc6lcH/b/pVavjMS71p+rPsMN/Bj6IQ9K6q3b9xH/uiuVboa6WBv3Cf7orxMyV+U/QuCZ8vtv+3f1LG6jdUW6jdXl8p957Y7Dwr4haNobeWR45kYeTKpwQe3PY19U/s9+M/EHiO6vtN1i7W6jtLdWjcph87scnvXxTbzGGeOUdUYNX0X+zv4knsfHFnDaxo8GqgQybuqjqCPcGu3BzcZrU+Y4iw0KuGk1FXtf0Po/XfEFro+vWFrf3lva21zHId0pxllwcZ+leG+I7H4j/ABIurma1RrjRY7hxaZYRROoOAwz9761W/aE1m91j4gRaA0K+TZMqQqvV2fGSf5V1Hx31vxF4U0rw5Z6JcTabaiDDtCAMyKBhT/Ou2rNT5r7I+XwNCWG9lKml7Sa67K2t+92jwvx14Q1DT7n7BrdlLZ3armJm6EeoPQivMp1eGZ4ZBhkJBr61+P1w2o/Dvwpqtwqm6mwXfHJygJ/WvlTxRhdcuMdyD+lediaKhLQ+0yTMqmIpXno9fwdijupk7fuX/wB003dTJm/cv/umuZR1PZlW91nNL0paRelLX062PwuW7LOknGoxfjXZ+HW/4nVt/vH+Rri9MOL+L8a6/wAON/xO7X/eP8jXj49XrI/SeFKnLl0l5v8AJH2T+yyc+FtW/wCv4f8AoC1q/Gj4oWXgmwbTdNMdxrkqfu4uqwA/xt/Qd6yP2Vjnwrq3/X8P/QFr51+IBuv+E31r7b53n/bZd3m53feOOvtXZGbhRjY+aqYaGJzKq57K2nc+nfgJ8QB428OS6brEiSavaLtnDAf6REej4/Q//Xro/E+oaP8ADf4d3NzZW8dvbWUZW1gHR5WJ2j8WOT7Zr488FeJL7wp4ltNc09iJbd/mTtIh+8h9iK9A/aD+JFr4xk0vT9HlY6dDCtxKD3mcfdP+6OPqTVRre5ruZ1ssviUo/A9X8v60PL7+8uL++nvbqRpbieRpJXPVmJyT+dQ5pm6jdXHY+iU7GhqWr6jqVvZW99dyzx2MPkWyuc+WmScD8/5elfSn7Jn/ACTzUf8AsJP/AOi0r5b3V9TfsnRSx/Dm+eSN0WTUHKFlxuHlpyPWujDr3zyc4kvqrS7o+bPiY3zX3/X6/wD6Ea8v8QNmzX/fFemfE5vmvv8Ar9f/ANCNeX642bRf98VwQj+/j6n1eKq/8JVVf3X+RkUUUV7x+TG14aOI5v8AeFa+73rE8PHCTfUVq7q/RMpq2wdNeR9jl9S2GgvI1NBb/idWn/XUV9f/ALLX/IA1j/r5T/0E18daA3/E6tP+uor7C/ZWOdA1n/r6T/0E1w5/U5sO/l+Zy5tO9F/11PC9AlWL463TvcaVbL/aVzmTUk3wD5m4I9fSvpbwFNFJ4hQJqHg6c+W/y6Zb7JunY+nrXzv4e1LTPCvx11K+8VaNJcWAvLhXV7YybNzHa4UjmvYNI+MPguXx3a2um2tnpmjJbSNcX9xaeSxk/hROM49a+RqXZ89PU6DxjcQx+IboPqXgiHBGVv7bdMOP4jXg3h6RZf2mdNdbjTLhTqa4k05NsB+Q/dFeqz/GDwUnjTVbLWrG0v8ATNqPZ6hbWXnB8j5kfjOQa8x8NXlj4i/aW03VPDejyWmmG9VkRYCgCqpy5HRc0Quk/QI6Jno37Ux/07RP9yT+dfJt83+mz/8AXQ/zr6w/apOL7Q/9yT+dfJV+3+mz/wDXQ/zr7LI6nLhor+tz6TKp2oL+uom6ud1851H/AIAK3N1YOuHOoH/cFPP6nNg2vNDzed8M15opUh6UtIelfCHyh9a/C1v+Lf6N/wBey1026uU+GDY8A6P/ANey10m73r+c8wj/ALXV/wAT/M+6oL91H0RpaQc3R9lNexeCU2eG7bPVtzfmxryvw7p01xPFbwrmeYgf7o969hgW30fRkWSTENtFyx74r9B4GwkqTnXmrRS39bP8keJnFRO0FuFhqVveXVzao2Jrdyrqe49RVpliRjMwRWxgseOPrXl+mXtxN4rjurZmjee56f7LNyD+Fdp4/n8nw5IucGV1Qfnn+lfUYHO/b4SrXlH+Hf59jz62D5KsYJ/Efl7RRRX0ZwBRRRQB3Hwt/wBVqP8AvR/yavS/B1/qel+JLO/0cRm+hYtF5i5Ucckj0xXmnwt/1Wo/70f8mru7G8urG6W6s53gnTO106jIwaAPRfFurfEjxNNbNf8AkxyW5KILXEZyZAArc8kuowPasUW3jkTFFupMyn5mEi7ct8vJxwTtI/CsNfEmvLI8g1W5Ducs2RknO7PT1OaaviDWFhMYvpBmQSF/4sgsRz6ZZj9TQButZ+NDGlurE7SXUo4y+5SD9cKp+gpbeHxs0W6O9lDBVkRNyktvxgdO/Bx7VhReI9djx5eqXC4xjBHGM47e5/OpE8T68sqSNqMkm1lcK4G3I6HA9KAH6rf6/a3lvcXOoytPsfY6kZXc3zr065HNRf8ACTeIN27+1rgnduycHnOfT1OcVQvLue7MfnsG8tdq4GO5JJ9yT1qvRqBqTa/rE88E1xfSTtbkmLzMELkEH+Zpw8R64o2rqUqrkEgBcHAwM8c8etZNFAGg+tatJMkz38pkjXajcfKuQcDjpkCpv+Ek17dE39q3OYiChyMqefb3P51k0UAaVvrmsW/m+TqEyec7PJjHzMRgnp1wBUlj4i1qxtGtbe+dYShQKQDtBIJI98j8KyaKANO51/WrmPy7jUp5V27CGI5Hp096Dr2smS1kOozF7RdluxxmMeg4rMooA2E8UeIViWNdWuAibdoG3jHTnHuaZD4i1yEKItTnQIVK4xwVXaD07LxWVRQBqp4j11ECLqk6qECADGAoOQOnY1CdZ1X7Wt39vm89AQsmRkZcuf8Ax4k/WqFFAGnLr2sytuk1GZjs8vt93ay46dMO4/4EaoXE0txcSXE7mSWRi7uerMTkmo6KAM3xT/yLt/8A9cWryWvWvFP/ACLt/wD9cWryWgAooooAKt6QcXZ/3KqVZ0z/AI+j/u1hif4TPWyN2x9N/wBbM2d1G6os0ZrxeU/TfbEu6jdUWaM0coe2Jd1G6os0Zo5Q9sS7qN1RZozRyh7Yl3UbqizRmjlD2pQ1s5kh+hqjVzV/9bF9DVOvYwn8JH5vxDK+Pm/T8grc0NsWIH+0aw61dIbFpj/aNexl0rVX6Hy2YK9Neprb6u6JqH2DUY5zyn3XHsayN/vRv969p1LnjqFj6g+EHjbVrCJ9EXxLp+k2IUywvewGRdxPKgjpnr+demeGbPxH4m0w6tY6n4Zlt5JpUSQ6QD5m1yu7n1xmvjDRPEc1r5dvc4kgBxuP3lH9a9x+HPxe1bwroI0uzt7LULPeZIvMYgpuOSMjtnmvMxFF7xWp6NCstpPQ9tuPDfii3jEk+p+FY1LqgLaSBlmIAH4kgVL/AMIp4u/5/wDwv/4KBXjPi741eINcsYbVbax05Y54590bFizIwZRz2yAfwrYi/aD19Y1D6JpjsBy3mMMn1rm9jVtsvwOn2tO+7/E7C/1rV/DOs3Wl33irw1pMqQJOD/ZmzzVJYcYPJG3p7188fEzxdqGq3Nxq2p3Anup/3UZC7VUY4wOwFL8UPHtzrurTa1qRh+1OgjigjPyqo6D6dTXl+qapc6jMJJ2GB91R0Fd2HpKPvPc4sRV5vdWw3fRvqrv96N/vXd7Q4fZmJfnN/Of9uoakuzm8m/36jr5uu/3kvU+jo/w4+gjdDXQQN+5T/dFc+33TW3Af3Kf7oryser8p9rwnPl9r8v1LG6jdUWaM153KfZe2Jd1e4/s/uv8Awm3hckgZmUfzrwnNdn4E19rNoI0uDb3Vs4e3kBxyDkc+taUvdlc4sfetRcUe6fGLT9Wh+NPn29hNM80sElvhCVfGO4+lb/7VGozONB0yWNFJje4cA5IbhcfSsuy+Pmux2ca3eh6fd3KLhbgsy5Prjt+FeTfErxze6zqM2ratcJJeSLtiiT7qDsAOwFdk5xUZWe583hcPXlVpe0ilyK2979Da8UeOtS1jw5p+j6pParZ6aP3RVQGPGOT34rx3WrxbzU5rhPuM3y/SqEkryMWdyxJycmm5rinJz3PpsNRhh17pLupkzfuX/wB003NNmP7p/wDdNQonTKrozDX7opaRfuilr6FH4/Ldk1hxexfjXT6PcpbanbzyfcV/m9h0rl7L/j8i/GtjNeVjV+8PvuGZWwTXm/0PqP4KfEzTvBlhe2WoWc08FzKJo5YCCQcAEEenArubj4z+AriUzXHh6aaQ9Xe2RifxNfGFpq1/ax+XBdOqdl6gVN/b+q/8/bfkKUcTKKsVXyShWqOpLd+Z9i/8Lg+Hf/QsN/4Bx0f8Lg+Hf/QsN/4Bx18df2/qv/P435Cj+39V/wCfxvyFV9bmZf6v4fu/vZ9i/wDC4Ph3/wBCw3/gHHR/wuD4d/8AQsN/4Bx18df2/qv/AD+N+Qo/t/Vf+fxvyFH1uYf6v4fu/vZ9i/8AC4Ph3/0LDf8AgHHVlvjv4VtrJo7HR70bVPlxKioufT2r4x/t/Vf+fxvyFB1/VSMfbHH4Cj63MP8AV7Dvf82dN8QtQSZGVsCa4nMpUdgST/M157rJzbL/AL4q5NNJNIZJpGdz1ZjzVDVz/o6/74rGlrVi/M9PH+5gKkf7rM6iiivaPzA09CPyy/UVp7qytFPEv1FaO6vtMuqWw0F5H0mDnajEs2tw1vcxzp95GDCvdPhB4zv9J1CL7FrUWlWV+B58k0PmxoR0JX9M14FurR0jWrrTvkQh4iclG/pWuIiq0eVmlZKpGzPtXw1ca/4uvdRbTfFGh3sVm0aNc/2QpEjMCcAk9sVsXXh3xVa28lxceINAjijUs7to6YUDv1r50+F/xN1DwrHcSaO9tPBdYMsE3Zh0PqDXT+JPjd4j1fRbnTWi0+0juEKPLGTuCnrjPSvn6mEqqpaKVvRf5HkTw8+a0UrfI9mi8M+LpYlkj17QGRwGUjR05B6d6w9evtc8J6vbW2p+LdC05bqJmS4/skKMg8qSDXnek/HbxLZabb2Zt9NufJjCCViQWAGBnFcR8UviPe+Jp47/AFh7dPIjKQW8PTnrRSwlVztNK3ov8ghh5uVpJW+RJ8WPGWoatqNxfahqS6hHbZitXSLy0YdiF7Z614xJIXdnbksSTVjVdWutRYecwVF+6i9BVHdX0NBKlHlR7FK1ONkSbqxNYOb8/wC4K191Y2q/8fx/3RXFm9TmwzXmjlzGd6DK1IelLSHpXyR4B9V/DFv+KC0j/r3WungdVnRm+6GGa5T4Zt/xQmkf9e610e6v56x6ti6j/vP8z76hH91H0R6h8PdQ0+zv5BdYSSYBYpT0HqPbPFSfEHX0uZTYW8oNtD80rA8M3+Arzaz1CSBdjDenYHtReX8lwvlhQidx619AuI5xy/6pFW/P0/rpocP9mp1/as7LwZcWw16yuLiRY4sltzHgHacfrXS/Ey9hktLOCKZH3O0h2tnAAwP5mvKLTUJLddm0Onoe1Wjq69oT+dPC59GngJ4W3xa3+7/IKuXuVeNXsfENFFFfsh8eFFFFAHcfC3/Vaj/vR/yau0ri/hb/AKrUf96P+TV2lABRRRQAUUUUAFFFFABRRRQAUUUUAFFFFABRRRQAUUUUAFFFFABRRRQBm+Kf+Rdv/wDri1eS1614p/5F2/8A+uLV5LQAUUUUAFOt7hbe5Rn4RgQTTaa6q6lWGRUzgpxcWb4bESw9WNWO6NlZY2GRIpH1pfMT++v51l6V4duNVa4Wwt3lNvC00gD4wg/r0AHcmrB8H6sNOg1D+zbk287BYyOSScY46jO5ceuRXF9S8z6VcT/9O/x/4Bc8xP76/nR5if31/OqMXhHVpceXpd22VDDHcHGO/XkcdeRUE/h67gt3uJrOdIUbYz54B49+nI56cij6l5h/rP8A9O/x/wCAavmJ/fX86PMT++v51BP4J1ONgsduLhuA6wy7jGSm/DdMfLzVePwpqkiuyaZeEICWODxjr+VH1LzD/Wf/AKd/j/wC/wCYn99fzo8xP76/nVK38J3dxYLeW6rLujMohSUmUoDgvt9M0xvC2pL5mdOuv3ZAbBzjPToeR7jij6l5h/rP/wBO/wAf+AaHmJ/fX86DKgGd6/nUEngnWEt0mbTpsOxVVD5YkHB4B9e/Sqd34av7O1N1dafdQwB9hd8gZ6Yo+peYf6z/APTv8f8AgCXtwk90FjO5UHJ96jpkcaxrtRcCn12U4KEVFHzmMxUsVWdWS3CrOmXUaboHYKwORnuKrVHNDHL99efUV0UarpS5kcNWkqkbM3PMT++v/fVHmJ/fX/vqsSy0n7beQ2dujPNNIsca7sZYnArSm8F6tE1yp0+djazPDMFbOx16j0/LrXX9f8jl+o+ZZ8xP76/99U9bgqMLNtHs+KzF8K6mxYf2bdgqpYhhg4Az0Ptz9KW38K6hNdtaLY3CziGWbY52nZHneefTa35UfXvIPqPmaTXLN96cn6vS/an/AOfhv+/lULjwbq0EcTvp1xiW2S6XDZPlPkq2M+gJ9h1qOTwnqkbypJpl2rxLude4HPOM89DnHTBzR9e8g+o+ZoNMrHLSAn1LUnmJ/fX/AL6qjN4S1WEsJdLu1KqGP0JIyOeeh6dMHNLL4P1eF1SXS7tCxIG44GQCeucDoevoR2NH17yD6j5l3zE/vr/31TZbiKNSzSKAPeqqeD9WaB5jptzHGkTys0h24VM7uvfg8ex9DWWtnCDnBP1NDx77B9R8ycSec7y9mYkUtIOBgdKWuCTcm2zuirKwjfdP0rQsLuKWBRuAYDBBNUKhltoZG3FSD7HFYVqKqpHqZZmUsDJtK6ZveYn99fzo8xP76/nXPfYof9r/AL6NWtJ0J9Uvls7RSZWBb5mOAAMk/lXN9S8z2f8AWf8A6d/j/wAA1/MT++v50eYn99fzqG98EaxaH59PmcfNzGxbgBT9ejr781HY+DNYvLqO2g0y58yRPMXcdo2+uT/LrR9S8w/1n/6d/j/wDRTULhE2reOF9PMqFpgzbmkDH1LZqlZ+Ery8sEvLaNZQ6u6RLL+8ZUIDMF9ASKI/B+ryXEUC6Xdb5X2Lzxn3OcAe5p/UvMP9Zkv+Xf4/8AueYn99fzo8xP76/nVKXwjqkdy1u2m3XmKSDjpx79McVW1XQZtLuFt76F4pWjWQLvz8rdOlL6l5h/rP/wBO/wAf+Aa3mJ/fX86r313FDA3zqWIwADWN9ih/2v8Avo06K2hjbcFJPuc01glfVkVOJZOLUYWfqTL90UtFFdx8sIJfIlSU/dB5rXSeJ13LIpH1rIIBGCMiq5s4SejD6NXNWw6qO9z2stziWCg6fLdbnQ+Yn99fzo8xP76/nVZfB189sk8apJuiWYxrKS6RspZWYdgQKjHhHVju26XdkLH5hI5G35snr/stx1+U+lY/UvM9L/Wf/p3+P/ALvmJ/fX86PMT++v51Rm8I6tC0iy6Veo0ab3BB4Xn/AOJbjr8p9DTh4Q1TEv8AxL7jdCQJFzyufXsPT68daPqXmH+s/wD07/H/AIBc8xP76/nR5if31/Oq8fgy+ksluVERLGJVh84+azSgtGoXHVgCR9KgHhXUi8aDT7jMhKp8wwSPfOPp69s0fUvMP9Z/+nf4/wDAL/mJ/fX86PMT++v51A/gfXF2/wDEpuWDRrJkMOAwyM88H1HaoIPCWqzbfK0u7bcCR26dc5PH49aPqXmH+s//AE7/AB/4Be8xP76/nWdqV1HI6QRsGOdxx2qLVNBm0yaOG+heGSSJZlUvk7W6Z9PpUMUMcQ+Rce9XTwijJSuc2M4glXoypxha/mSUUUV2HzhPpt1HDcPFI20PggmtUSR4/wBYv51gSxpIu11zUP2OH/b/AO+jXqYfM3SpqDV7HdRxrpxUWjpfMT/nov8A31R5if8APRf++qp2/g2/uLeCaBEkM0ayiNZSXWNmKhiPQkEVDD4S1abb5WmXb7k8xdpzlfz68jjrW/8AbH938TT+0f7ppiVVPyygfRqUzAjBmBHu9ZbeE9WVtp0u8zs8zGCcr/jyOOtSx+DNWe2luPsEwSIgNl/myRkDA56Uf2x/d/EP7Q/ul8T4GBNgf79IZVJyZFJ92rLh8K6hLcz2yWUxnhQO8e75sE4H1p8vhDV45lhk0u6SRgSqk9cfj/8Aro/tj+7+I/7Q/umh5if89F/OjzE/56L+dUYvBusSRq66Xd4f7mcgt/h+OKgufDGo2ttLc3Gn3UUML7JHbgKf896X9sf3fxD+0P7pqNNGoy0igfWsa4nW4unkTlR8oPrVQWcOf4j/AMCNTqqqoVRgCubFZg68OS1kYV8W6seWw6kpaK844z6F+DvijTb3wnaae9zHFdWqiN0Y4Nd39qt/+fmH/v4v+NfHhT5tys6N6oxB/SjbJ/z9XP8A39avgcbwNGvXlVp1bKTva19/me/Qzx06ajKF7eZ9h/arf/n5h/7+L/jR9qt/+fmH/v4v+NfJ2m6HqV/p89/DdSrbwNtdnmfrgnHAPYVK/hfxIuzdY6mN5wvznk8n1/2T+Vcv/EP3/wA//wDyX/gmv+sC/k/H/gH1Z9qt/wDn5h/7+L/jR9qt/wDn5h/7+L/jXynL4Z8RRxLK1tqG1lZuJDkBWZTnn1RvwBPSoDoeubHc2+pAICW+Zs8Eg8ZycFW/I0f6gP8A5/8A/kv/AAQ/1gX/AD7/AB/4BSooor9IPmwooooA7j4W/wCq1H/ej/k1dpXF/C3/AFWo/wC9H/Jq7SgAooooAKKKKACiiigAooooAKKKKACiiigAooooAKKKKACiiigAooooAzfFP/Iu3/8A1xavJa9a8U/8i7f/APXFq8loAKKKKACiiigDY8O+JNT0BH/suRYZJJY5HkxksqZIQ/7JOCR6gVrj4g6vHJ5lva2kLlGViFJBOxUQ4PQoETHuua5Cih6gtDq7jx3q82zdHENvlE4JGShQgj0zsXpUGveMtS1nTXsbiKFI2cN+744ypwR35UHP1rm6KAOlk8ZX3+kG3tbaA3MZW4Iyxc+WIw3PTCjoOM1rW3xCLW0iX2mh3Xe9uIn2qsrrtZ2zyfoOK4SihgdHonjPWNJsobO3MLQQoFRWToQ2Q2euf0q9B8Q9Yt1uBDb26mYbctliq56e9cdRTuB1Vv43vba2e1t7C1jgfKsmWOULFmXPXkk81X1vxfqerWE1lcRwLFKEB2DoFYsB+tc7RSAKKKKACiiigC7oupXGk6gt9ahfPRHWNmGdhZSu4e4BOK6Cb4ga5NZw28i27Ml1DdNIV+aWSNQoLeucc+uTXJUUAdrP8StduJ7me4htHkntjbFgm3ahWRT09pD+Q9Ko3njK+fxUdetUCyiEQoJcNxtALHHGWOWPuxrmKKAOzX4jayJJpDa2e+SJ4shSAqtuyMeg3nHpTrD4j6xayiQQW+7a6eYo+YB2dm68E5kbGelcVRRcDt9V+IM8kEVlpVl9lsYY9sSSPuZWJcuSR1B3kY7YFVoPiBrUYmUxwNHONsq8gsN0rYB7cysfwFcjRQFzprjxrqtxZ3FrcRwSJcIVckHP3ZRnP/bZj+ArmaKKLa3HcKKKKBBRRRQAVd0XUJNLvxdxxiQ7GQqWK5DDB5HI+tUqKAOvX4hawscUYgtikLiSANlijjbtJPVsbR160RfEDVY2XNpaOqt5u0g8y4A8z9Bx0rkKKANi18SapbWVjZQzbILN2dUHAcswJ3eo4rTg8d6pGu1ra1kDDZNkEeYgJKrx0wT1HWuUooA6648falc2z29xZ2jxSqUmHI8xOy+2Paud1jUZNTuY55YkjZIliATphelU6KAWgUUUUAFFFFABRRRQB0dn4vvLNY2trO2SdbVLR5jkmSJUKBcdBxgnHUgVuRfEiSWGQahpod0hdLRYWCpGzrMpZs8n/XtgVwFFDA6248f6xP5vmw2zF3llU4PyO5mJYev+vkGPp6VOnxG1hZ/M+z25+7wScttzjcf4hz0PbAri6KA63N+38V6hb6gb2OOAP9tt7xV2/KrQBljUf7IDYx7Crtj491a1W0AhgkNtCkKls8hAAhx2IAwfUZrk6KAOp1Dxzqt4sgaGCPzC5crnksAD+igVLf8AxB1u8LtKsO+RQrkZwQrArgdsAAe9cjRR2C2ljR8RaxPrmom/uo40mZdrbOh5POO3XH4VnUUUAFFFFABRRRQB0uleMb3TGs5bS0thc20KW/mtk741cuFI6DljkjqK2tN+JMiJbrqGmiUWQLWiQsFUSHHzNnnHHQVwFFAWOsTx9rASNWhtm8qQyxkqflkIUbvfhRxT4viDq8ITyre2DRoqo7ZZhgYyT347HpXIUUdLAb9n4ourLVbnULO1ghe4Xa6ZLDOSSefcmr2nePtXspDIsFtIdysCwOQQMDn0rkqKPIDvb74kXHkY0+y2TzGSS8kmIPmSOpUlQOgwaoar4zGo+F5dNuLNzfS7EM4YBFjVi2AOucnqa5GiiwBRRRQAUUUUAFFFFAGnp+sNa6TPpr2/nQzSCXiZ4yG2lf4eowehroLL4gXw1KS41C0juIJUnWSJCVz5gfoe3L/kK4yigDrrr4gavc2qWskFt5cSGODAOYgUkQY9cJKy8+x6ipr34iaxJfXdxagRrLMs0O7G6NggQsccEsBkjpkk1xdFABRRRQAUUUUAdx8Lf9VqP+9H/Jq7SuL+Fv8AqtR/3o/5NXaUAFFFFABRRRQAUUUUAFFFFABRRRQAUUUUAFFFFABRRRQAUUUUAFFFFAGb4p/5F2//AOuLV5LXrXin/kXb/wD64tXktABRRRQAUUV6F8BvA9j428WyW+rSSDT7OLzpo422tMcgKgPbJPJ9Aa5sXi6WDoyr1naMdyoQc5KMdzz2ivuKD4SfD2OJU/4Q7RjgY+eIs34knmn/APCp/h5/0Juh/wDfg/4181/rlg/5Jfcv8zr+oz7o+GqK+5f+FT/Dz/oTdD/78H/Gj/hU/wAPP+hN0P8A78H/ABo/1ywf8kvuX+YfUZ90fDVFfcv/AAqf4ef9Cbof/fg/40f8Kn+Hn/Qm6H/34P8AjR/rlg/5Jfcv8w+oz7o+GqK+5f8AhU/w8/6E3Q/+/B/xo/4VP8PP+hN0P/vwf8aP9csH/JL7l/mH1GfdHw1RX3L/AMKn+Hn/AEJuh/8Afg/40j/Cb4elSB4N0TkdoSP60f65YP8Akl9y/wAw+oz7o+G6K9a/aL+Hek+DNRs7/Qg8Flelka1dy3kuv90nnac15LX0eBx1HHUI16LvFnLUpypy5ZBRRXq/we8H6NqWnjUNQsY9SuZWOyKZiIYUBxkgfeJ9K9XB4Ori6ns6fqceLxdPCw56noeUUV9Q/wDCEeGv+hY8Pf8AgKf8aX/hCPDX/QseHv8AwFP+Nep/q9iP5o/j/keb/b1D+V/h/mfLtFfUX/CEeGv+hY8Pf+Ap/wAaP+EI8Nf9Cx4e/wDAU/40f6vYj+aP4/5B/b1D+V/h/mfLtFfUX/CEeGv+hY8Pf+Ap/wAaP+EI8Nf9Cx4e/wDAU/40f6vYj+aP4/5B/b1D+V/h/mfLtFfUX/CEeGv+hY8Pf+Ap/wAaP+EI8Nf9Cx4e/wDAU/40f6vYj+aP4/5B/b1D+V/h/mfLtFfUX/CEeGv+hY8Pf+Ap/wAap6v4F8MNYyeZ4X0ry8HcbRWhlUeqsD19qP8AV7E9JR+//gB/b2H6xf3f8E+aaK0fE2nR6Tr13p8MxmiifEbkYLKeRn3wazq8SpTlTm4SWq0PYpzjUipxejCilRS7qi9WIAr68+HPwV8GWPh+1bVNHttXv5Ila4nuiWXcRkqi9ABnGe9eNmmc4bLFH2125bJbu2500aEqt+U+QqK+5f8AhU/w8/6E3Q/+/B/xo/4VP8PP+hN0P/vwf8a8f/XLB/yS+5f5m/1GfdHw1RX3L/wqf4ef9Cbof/fg/wCNH/Cp/h7/ANCbof8A34P+NH+uWD/kl9y/zD6jPuj4aor7l/4VP8PP+hN0P/vwf8aP+FT/AA9/6E3Q/wDvwf8AGj/XLB/yS+5f5h9Rn3R8NUV9y/8ACp/h5/0Juh/9+D/jR/wqf4ef9Cbof/fg/wCNH+uWD/kl9y/zD6jPuj4aor7l/wCFT/Dz/oTdD/78H/GuY+InwV8F33h+5OmaPbaRfJGzW9xaEqu4DOHXoQfWqjxlgbrnjKK7tKy+5i+o1Olj5Bop0qNHK8bY3IxU49QabX1iZxhRWv4O0uDWfENtY3UrRW7EtKy/e2jkge56V9Bad4F8MpaIF8LaMq4+X7QjSyY/2mJ5Neng8qr4uDqRsltqedi8zo4WahK7fkfM1FfUX/CEeGv+hY8Pf+Ap/wAaP+EI8Nf9Cx4e/wDAU/411/6vYj+aP4/5HL/b1D+V/h/mfLtFfUX/AAhHhr/oWPD3/gKf8aP+EI8Nf9Cx4e/8BT/jR/q9iP5o/j/kH9vUP5X+H+Z8u0V9Rf8ACEeGv+hY8Pf+Ap/xo/4Qjw1/0LHh7/wFP+NH+r2I/mj+P+Qf29Q/lf4f5ny7RX1F/wAIR4a/6Fjw9/4Cn/Gj/hCPDX/QseHv/AU/40f6vYj+aP4/5B/b1D+V/h/mfLtFfUP/AAhHhr/oWPD3/gKf8a8t+MXhLSdKtl1DTbNNOmVws0EblopFbo6Z5XnqKyr5HiKNN1LppauxrRznD1aip2ab2ueYUUUV4x6wUV61+z94B0jxRJdaprkJu4IHEUNoHKq74yWcjnAHbvXuq/DHwNgf8UjoX/gOf8a8DF8R4TDVpUWm2t7Lb77Hq4fKK9amqisk9rnxhRX2h/wrHwN/0KOhf+A5/wAaP+FY+Bv+hR0L/wABz/jXN/rXhf5Jfcv8zb+wq/8AMvx/yPi+ivtD/hWPgb/oUdC/8Bz/AI0f8Kx8Df8AQo6F/wCA5/xo/wBa8L/JL7l/mH9hV/5l+P8AkfF9FfaH/CsfA3/Qo6F/4Dn/ABo/4Vj4G/6FHQv/AAHP+NH+teF/kl9y/wAw/sKv/Mvx/wAj4vor7Q/4Vj4G/wChR0L/AMBz/jR/wrHwN/0KOhf+A5/xo/1swv8AJL7l/mH9hV/5l+P+R8X0V9mXPwu8DSQOn/CI6NyP+WcbI34MDwa+ZfjB4UtPCPi5rHT5HeynjE0CyHLxgnBUnvg967cBn+FxtX2MLqW+q3ObFZXWw0PaSs15HG0UUV7Z5oUV7N8J/BWh3Wiw317psGp3c6+Y5uiTFCp6KFHVvUmu8/4Qjw1/0LHh7/wFP+Ne3TyHEzgpNpX7njVM7w8JuKTdux8u0V9Rf8IR4a/6Fjw9/wCAp/xo/wCEI8Nf9Cx4e/8AAU/41f8Aq9iP5o/j/kT/AG9Q/lf4f5ny7RX1D/wg/hr/AKFjw9/4Cn/Gl/4Qjw1/0LHh7/wFP+NH+r2I/mj+P+Qf29Q/lf4f5ny7RRRXgnthRRRQB3Hwt/1Wo/70f8mrtK4v4W/6rUf96P8Ak1dpQAUUUUAFFFFABRRRQAUUUUAFFFFABRRRQAUUUUAFFFFABRRRQAUUUUAZvin/AJF2/wD+uLV5LXrXin/kXb//AK4tXktABRRRQAV7d+yIceLtR/64J/6FXiNe1/sknHi3Uf8Argn86+e4r/5FNb5f+lI6sF/HifVu6jdVbzKPMr8o9oezylndRuqt5lHmUe0DlLO6jdVbzKdHvkPyjPrTU23ZByk+6pTFJt3Y/DvVXLxyruXv+ddloghv9LNtJAQE/jx1P+NevlOX/X6kqXNaVtDCvU9klK2hyW6jdV3W9Nls5yCMg8gjowrJ8yvPxVGphajp1FZo1g1NXR89/tjnKaL/ANdH/kK+dK+h/wBsJsx6L/vv/IV88V+k8If8iuPrL/0pnk47+M/l+QV7t8Bn2+Hm+g/ma8Jr2z4IybNAYf56mv0fh3+PP/D+qPl8/wD4MP8AF+jPVPOp25/7j/8AfJp2gIspMpAZtwVQfWvUIfhzqDxIz6jboxAJURk4/HNe7icdSw7tNniYfBVK6vBHlu6T/nm//fJo3Sf883/75Neq/wDCt77/AKCkH/fo/wCNH/Ct77/oKQf9+j/jXN/bGH/m/P8AyOj+ycR2/I8paRl+8rD6jFJ51dv4x8L3GhRQ/aporiGfKgquMEV51dN5NxJFnIViBXdh8RCvHmicdfDzoS5ZF7zqPOrN8+jz66DnNLzqZNL+5f8A3TVDz6ZLP+6f/dNNbiZ82eNDnxRff74/kKx61vGBz4lvT/tj+QrJr4DMf97q/wCJ/mfdYD/daf8AhX5D7b/j5i/3x/Ov0C8Kt/xT9n/1yX+Qr8/bb/j5i/3x/Ovvrww//Ehs/wDrkv8AIV+YccO1XDvyl/7ae/l6vGXy/U291G6q3mUeZXxXtDv5Szuo3VW8yprVfMYlvuiqg3OSigasP3UbqutYyeSJTav5Z6MBVC5j8sblOV/lXTWw1WiryREZKWw7dRuqt5lHmVye0L5SzurN8UN/xIbz/rk38jVnzKzvEr/8SK7/AOuTfyNZVp3psqMdT4Fuv+Pqb/ro386jqS6/4+pv+ujfzqOv3uHwo+bZ0Pw6OPFlt9DX06k3yL9K+X/AB2+KbY+xr6PSf5B9K+3yP/cl/if6Hx2df74/RfqafnUedWaJixCjJJ6AVr6fZ7SJbnGeyf416cpKK1PNjFyehJa289xyq7V/vNVpdOOfmnGPYV6X4Q8Dwy20V9q0iyhwGSGJsrj3I6/QV1A8P+H7bUYLoWttDKAUROArH1x3P+NeHWzqEZOMdT2qOTzlFSloeHHT48fLcHPvimHTpP8Ansv5V9CXtlp81s63VvbmLadxZQAB9e1Ztj4Z8PCwijSxtrlNvEpAYv7571hHPVa7izaWSa2UkeDy2Vyh+UBx7GoZIriMZaFwPbmvbL3wDpVxqHnRtJb2+zmKM/xZ6jPQY7Vla58P47exmudPvZXeNC/lyKDuwOgIrqp51Rk0mzmnk9WKbR5F5teV/tAPu0qL6p/6FXqmuhY3SZABvyGx615D8dZN+lxf7y/zr0sRJPC1H/df5HnYeNsTTX95fmeO0UUV+fH3h9D/ALKLY0u//wCu5/8AQa95gDTPtU49TXz/APstNt0q/wD+u5/9Br3vSpMyv/u/1r8qzBJ5lWT/AJv0R93hE/qVNrt+pfWzZvuuT9FpfsMn95v++TXofhqGFNEt2VFG5dzHHU1Xm8UeGYZXik1azDodrDdnBr6GHDtH2cZzqJX/AK7njyzepzuMYXt/XY4T7DJ/eb/vk0fYZPVv++TXcf8ACWeF/wDoL2f50f8ACWeF/wDoL2f50/8AV7C/8/l/XzD+1q//AD7f9fI4f7DJ6t/3yaPsMnq3/fJruP8AhLPC/wD0F7P86P8AhLPC/wD0F7P86P8AV7C/8/l/XzD+1q//AD7f9fI4f7DJ6t/3yaabNlODJg+4r0Gx8ReH725W2tdStJZn+6gbk/Sq/jaKIaQJtih1kABA55qK/D9KFGVWE07f13KpZtUlUVOUbX/rseeSExyFG6ivlH9pY58ex/8AXsP/AEI19TajL/pZ57CvlX9o9t3juM/9Ow/ma8rINM1guykd+bL/AGCT9DzKkPSlpD0r9LPiz6K+DMm3wjD9F/lXb+dXnfwkl2+FYR/sj+Vdl59fpMNYR9F+SPzyWk5er/M0vOo86ptHsJHlSe8jItu5xWlLZ6eL/MO3yuBuI4HqcVjKvGLsaxoSauY/nUGXHXIr0yLwDbXcKXukalaXwGMrt259sjp+Ip03hnSr1msYGm0zVAMi1uyGWT/dbv8Ah+Vcf9q0b6fPy/U7P7Mrdf8Ahz88aKKK+IPsgooooA7j4W/6rUf96P8Ak1dpXF/C3/Vaj/vR/wAmrtKACiiigAooooAKKKKACiiigAooooAKKKKACiiigAooooAKKKKACiiigDN8U/8AIu3/AP1xavJa9a8U/wDIu3//AFxavJaACiiigAr2j9k848Vaj/1wX+deL17J+yqceKNS/wCuC/zr57iv/kUVvl+aOvA/x4n1B5lHmVT8yjzK/GvaH0XIXPMo8yqfmUeZR7QOQueZW94S3G+j/wBH80ZyQew9fwrH0XT57+4VEQknpnpj1PtXR3M0NnE2m2hKsf8AWTdC59B7V9Dk2FlGSxdTSKenm+y/rQ5MRJfw1ubV/ocF1dJPC6ohPzgd/pUup39ro9mIogofHyJ6e5rK8PX1xDOluwLq5wQO3vR4y02OSFr+KQEEhXG7PPtX3EsRGODqYrBU0qj38vQ8xQbqRp1HoQXfiCG70owzojS9nB4HviuVkmDOxHQmqTPtYr6Gk8yvzbH5rWx0ous9UrHs0sNGmnynhX7XbbotF/33/kK+fK9+/azbdBov++/8hXgNfp3B3/Iph6y/9KZ4mYK1d/L8gr1/4Py7NDPP+cmvIK9Q+F0uzRf8+tfovD7tXl6fqj5fPVehH1/RntXhKfITn/luv9K9E+NurX9prlhb295PDF9kD7UcqCSxGf0FeUeDJsqnP/Lwv9K9z+KHizQ9EvLKx1Pw7Fq8jQeapkKgICccZB9K68yk1iIWV9/0ObL4/uJXdtiD4Mapf3Xh7WGmuZpzA2Yi7Ftp2Z4/SvLz4i1gXJmGqXfmB927zT1zXtPwx8TaRrOiXs2n6OmlRWjkyQx4Kkbc54Argx8R/CY1Dzv+EFtgwlz525N3X72NvX8a82lOXtJ+5+R6FSC9nD3/AMzq/jLK39g6U7feaQk/XaK8yTw3e3i/ao9HvZVk+YOsTkN7ivR/jtMp0PS5F6NKxH/fNaPi3x1b+DdL0iJtOe7e5twwVZAgUAD2PrW+GxVShQgqau3cwxOGhWrzc3ZKx5R/wiWof9AK/wD+/T0f8IlqH/QC1D/v09ex/DnxzB4x+2LHYSWclrtJDSBwwbPfA9K5W5+NdnHdSRx6DNJErlVc3IUsM9cbePzrVZninJxUNV5mby3DKKk5aPyPN9V0KS0xHPa3FnKwyolVhn865e5laMSRvwy5Br3b413cV34e0O/iUhLgmRNw5CsgOK+etan/AOJhcj/aP8q9fL8VKvDmkeVj8LGjPlieE+KznxDeH/bH8hWZWj4mOdeuz/t/0FZ1fIY53xNT1f5n1eCVsPT9F+Q+2/4+Iv8AfH86+8fDcmNDtP8Arkv8hXwdb/8AHxF/vj+dfc/h98aLaf8AXJf5Cvy/j12nh3/i/wDbT6HK1dT+X6nQ20bTc5wvrVr7Kmzdh8f3u1T+HYY7i9tbeT7jYJHr3xXoQiiEfliNAmMbccYrkyTh1Y+i6jla2m19S8TivZStY8tnhdCNmWBq7psTs0cOPndgMVsT6K1xrdxbWrKkSYYkjIXPatrTNBtLORZizyyqchicAH6VWB4axE67aVop2b6aPW3UVXGQUfM0JSltZMTjbGn8hXnOpT5jJ4Bds4rs/F90INKMYbDykKB7d6461gkvLhYYY98h6e1ejxVUdatDC0+i/F/8AywMbRc5GZ5lHmVvXeg6hH9+z8weqYP/ANesu4sRGcSRSxH3BH86+Lr5XiaHxxa9U0ejCrCWzKvmVQ8QyZ0W7/65N/6CavT2zIpZG3Adqx9dfOj3f/XJv5GvNrRlBcsjaKT2Phi6/wCPqb/ro386jqS6/wCPqb/ro386jr+gofCj5R7m34GO3xLbn2Ne+JOSFAJJOMV8/wDg07fEMB9jXtdvdeXLG56KwOPpX2eRy/2T5v8AQ+RzmN8V8l+p6V4P8P3epXiWtjD5tywy7n7sY9Sewr2zw74J0vTLCSKdRdXM0ZSSZh0BGCFHavPvgbrltBrk1jIVH2+NfKf/AGlycfiCfyr2qvIzXF1vacl7L8z1cswtL2fPa7PN/hhqE2ma7f8Aha+Yh1dmhBPcdQPqMH8Ku/F5ZLa20vWI85tLkA/jgj/0H9az/i7ptxpt9Z+LtOG2WCRVnx6j7rH2/hP4VnePfiDo+seHG0y1t5pZp1Rmc/KsTZBx7nqKUIurWhXgt9/LoxzkqdKdGb22/NHfeNJ0fwRqFwhyj2pZSPQ4x/Om/Dk7vBWmH/pmf/QjXmL+IfGV/wCGV0ePQ5ms/s6wmRbVyzKAOcn6dqk0P4h6r4csbfSb7RVEcC7VDq0chGc9/r6VLwVT2Lpxs3e+/kUsZD2ynK6VrbeZ3PgnUr3UfFXiHzLmSS1t5hHFGTlVOSOPT7tdfLzG30Nec/BC+tJ7PUVa4T7dNcmVoifmK4HPvyTXoOoTLb2FxcSHCRxM7H2AzXHi48tZxS7fkdeEleipN9z5d8TzBYAAeBLgfrXjvxmk36ZHz/Ev869M8U3X+iR5PLSZ/Q15P8VpN+mR/wC8v86+vrO2DqejPlKMf9rh6o81ooor4U+1PeP2ZX2aVff9d/8A2WvdNImzLJz/AA/1rwP9nB9uk33/AF3/APZa9t0WbM0n+5/WvynMtM1q/wCL9EfoOBjfL6b8v1Pa9Kb/AIpBG/6dm/ka+ZTccn619L6Oc+CkP/To38jXyr53NfSZ3/Boen6I8TKo3qVvX/M0/PFHn1medR51fPXPZ5DT8+jz6zPOo86i4ch0nhef/ipNNwcH7VH0/wB4V9B+PW2+H2P/AE1WvmvwrNnxPpY/6e4//QhX0h8RW2+G2P8A01T+tfQZZ/uGI9P0PGx0bYuj/XU8p1ObF43PYV8wftENu8bxn/p2H8zX0fq02L1voP5V81/H9t3jSI/9Ow/ma8bh7/kbL0kepnMbZe/ked0lLSV+mHwp7d8MJdnhmEZ7D+VdWLnawOeh71wnw9m2+HYRn+EV6z4E02zvLVrif529PxP+FfoPtlToxk+y/I+D9i6lWUV3f5nRaLrX2/ShbW1uWfaVPYCtrwNrMfhnVHTV7cPbXKBGfaDtweD7jnmsCCaz0XUpLcnbFKoI9VNbXhmTTtc8XabZyzR/Z43MjmQhQ5A4UZ65OOK8mu4uMtPdep6tFSUo6+8tD0C78N290i634Pv1s7hhuXym/cy+xHb/ADkVHa31v4lD+H/EdodP1mEbo2HBJHR4z/SjWLS48F3b65pKl9Hdgb6yB4jyceZH6fT/ACF12fQPGCJDo+qRLrNuPOs5QGVgRzjJHI9cZx17V46k3Zt3XSXVev8AXoes4pXSVn1XR+h+atFFFeYeiFFFFAHcfC3/AFWo/wC9H/Jq7SuL+Fv+q1H/AHo/5NXaUAFFFFABRRRQAUUUUAFFFFABRRRQAUUUUAFFFFABRRRQAUUUUAFFFFAGb4p/5F2//wCuLV5LXrXin/kXb/8A64tXktABRRRQAV6/+y+ceItT/wCvdf515BXrn7Mhx4h1P/r3X+dfO8Wf8iiv6L80duXf7zA+iRcSD+LP1pwuj3UVS3Ubq/CVOa6n13Ii+Lpe4NX9FjF9eJCucswUZ6ZNYO6u2+GSR/2pH5tuznDMpxkKf7xr1cmoPF4ynRk9GzmxT9lSckdFcfZ9IQaaY2Eco2y3A6lvT2FMTT5JEEZYSyq37s45I966TU7SKePzMorDux4Ncn4m1+HS7d7WzlV52GJJlOdv+yvvX6jmGGo4JOddpU1t6dvP/h22eBQlKrZQWvUbrGrW2iwPbwSB7ojEsq87f9lfeuRk1yVojGM7c5xmsi6unuJC7njsM1Dur8zzHO6+Jqfu/ditEvI96jg4wWurLzXZP8P5mmG5kPfH0qpuo3V4rnN9Tp5EeN/tTMWtNFzyfMk/kK8Jr3L9qE5s9F/35P5CvDa/buC/+RPT9Zfmz5XNF/tMvl+QV3Hgyd4dHjKMVOT0rh663wu+3SUH+0a/RMjlau/Q+XzpXoL1PWvAOoTMibiG/wBJXt7ivoz4reB/+EjvbDUl1uz08rbiEpc8BsEnIOR618wfD6TKx/8AX0v8xXr/AO0+t0vibSZNs32c6eoVsHbu3tkZ6Z6V15g3KvHldt/0OXAJRoS5lfY9T+Fng9PD+hX9u2qwagb1iGe3+4o24wDk5NcB/wAKl3ah5H/CXaXtMm3aAPM69MbutW/2aEv/APhD/ETBZwrv+4JBwW8vnb+leFFb435hWO5+0+ZtCBW37s9Mdc159KM/aTtL8DuqSh7OHu/ifR37Qjpa+H9IQscCZlB+iirXxF8HjxPpGh3Q1i105oLcJ/pH3XDKDwcjnisf9pAsvhXQt+d/mndnrnYK5z9pBbr+zvCkirL5AsyCwB2hsJ+uKVO7p0rO2rHUsqlS6vsekfCDwcPDMd/cHV7bUWuSiZt/uptyeuTz81cLf/CcLqcscfizS0TzSAsuBIoz0I3dad+ykt1v16R1mEBEIVmB2lsvnHvivFtTXUE1a4huo7kXXnMHVwd+7Pfvmqpxn7Wfvdugpyh7KPu9+p7/APHuP+yfCvh6yjbzBAfJDMOSFjAz+lfMHiC+nfVblTIQN/Qcdq+jPjj58fw88Hrch1nESCQP94N5K5znvmvmHXZP+Jxc/wC//SvXyidqX3/meVmsb1fu/I8+8QHOtXR/2/6VRq3rZzq9yf8Ab/pVSvmsW715+r/M+iwqtQh6L8h9v/x8R/74/nX2vpEzLpdrtYj9yn8hXxRb/wCvj/3x/Ovs/S2/4llr/wBcU/kK/K/EW/8As9v736H0mSq/P8jqdI1R0KYcLLGcqeldcnjK8MIj+yxGU8Buev0rzHdXXeEbX7Vqdlbt8wyGb6Dk183kOZ45TVCjNq9l+n9M7sXhqVueS2PTNHtnt7MGY7p5fnlY92NXKg1G4NpYzXIiaUxqW2L1NVtH1ix1SLdbSjeB80bcMPwr9mp1KFCUcPzWdtF3/wA/M+YcZzTnbQpa14djvXaaCZopT1DElT/hV3RNKh0y32rhpWHzv6//AFq0Kqaqt89myae0STHgNJnA+nvWH9n4ahUlioU/e8v0Xcr205xVNvQZeavp1ncCC5ukjkIztOTj646VLFc2N2MRzQTZ7Bgf0rz7VPD+tW6yXVxF5wzud0fcfr61htN5a7xu4/u9a+XxHFOKw9Rxr0LLondO36/cejDLqdSN4TOh8ZS28WsSx2yIioo37RxnHNefavMz6fdZbI8p/wCRq/e6gJEMce7nqxrI1Jv+Jdc/9cX/AJGvzbNcasZinOOibvZba9D28PQ9nTsz4vuf+PmX/ro386ZT7n/j5l/32/nTK/oCHwo+Oe5p+Fjt1uE+xr0KPULiMACTI9DzXnXh07dXhPsa7LzPevrsknbDNeZ8rnMb4hPyPQ/BHia4ikRVYJcWzCSFgeRg5/Q19heCNfg8S+GrTVocBpFxKmfuSDhh+dfAFjevaXcdwh5Q8j1HcV9H/s6+L0stb/seaYfY9TAaEk8LLjj8xx9QKzzfDqpDnjujTKsQ4T5JbM+gtTsrfUdPnsbpN8M6FHHsa811dvA3wm02O71AG91OUHyVYBpZPoOiL7/zr1Kvmfw5ZR/E79oLVJNa/f6fpzSOsB+60cbhET6ZOT68+teDhm7STfu7s9zEJXTS97obafG7xZfKbrR/BjS2OThxbTSjH+8uBXQ+Cvir4W8c3A8P+INNjs76Y7EjnAaOVv7oJ5VvQH888Vc8T+PtXt/FEvg74f8AhmHVbyxjU3TOwjgg9F6j27+2OK8g+Nlt4quhD4g1rwIug3UDATX9rMrRy5IC7gCcEHoetbwhCenLy9tdTCcpw15ubvpod78R/Cl34JuovEWgSTCzSQZwctbt2ye6npz9K6298Zw6x8HNQ11dqT/Z2t5owfuynC4/HcD+NangC8Xxt8KdOn1VRMb+yMVzn+JhlGb6krmvnu61C40fRdb8KSO246gm4dv3RcN+u38q3pf7SlGfxRa+aMav+ztuHwyT+84rxnqk3mW8SsF4LHArzzxvM0ulAuxY+YvWug8TXXnavLhsiMBB+HX9a5Xxa+7TAP8ApoK9/EySwk15M8PDRvioPzRytFFFfEH2R7H8BZCmiXpUkHzx/KvYPDt5L58oJ3fJ/WvGPgc23Rb3/ruP5V6v4ck/0iX/AHP61+S5un/a1S3f9D9NyyKeWU79v1Po3Qn3eAYnP/Pm5/Q18gjUo+6sK+vvDEbz+AbaKMZeS0ZVHuQQK+SbrwV4wt7mSCTwxq5aNipKWjspx6EDBFfT51TqSo4dxV9P0R87lMoKrWUnbX9WQjUIT3YfhR/aEP8Aeb8qd/wiHi3/AKFfWv8AwCk/wo/4RDxb/wBCvrX/AIBSf4V8/wCyrfyv7me3zUv5l943+0If7zflSHUIv9o/hT/+EQ8W/wDQr61/4BSf4Uf8Ih4t/wChX1r/AMApP8KPY1v5X9zDmpfzL7zQ8IagjeLdIVVbm9iH/jwr6i+KUhj8KOw/57J/WvmjwJ4M8WyeMdJ3eHdThRLqOR5Jrdo0VVYEklhivpL4tnHhB/8Arun9a+gy6FSOX4jmVtP0PEx8oSx1BRd/+HPCNdvJf7QcbsDaOn0rwH45tu8WQH/p2X+Zr2/XZP8AiYv/ALq/yrwz41tu8VQ/9ey/zNeHwyn/AGtd9pHscQJLLfmjhaSlpK/Tz88PQvDFzJDo1t5blfk7V6j8M21S6SSRbryoQeoHIryHQZMaRbj/AGa9A+HviyDRw9td8RseD/n6mvuHJvDRUVrZHxailiG33Z6RdL/ZWrWeszqb5IZVLxyH7w3AkH64xXu8Vh4S8e6BDqENvG6OuFljASWFu6kjoR6dK+Yde8ZafftDp9mxbzH5PXtXp9tb618NYtN8VaQ8l9oOoW8TXkLH7rMoOD6cn5W/A+/kYunKSi72l0PWws4xctLx6li/N1PrN5oOraxPe2GjuIoxIdu4npu9cdKz7xb+xu9Lt7G/2zJITaMibWUAZJY98Dj3zVzxb/YOqeIh4rgiM+lalboTIULJHcL8rI6jO1tu3r1ycVzjWciXsMmqWt5ZaHvk+xTzK0asSF+XceQvBIzjNKnLRflbr1CcdX/WnQ+OqKKK+fPeCiiigDuPhb/qtR/3o/5NXaVxfwt/1Wo/70f8mrtKACiiigAooooAKKKKACiiigAooooAKKKKACiiigAooooAKKKKACiiigDN8U/8i7f/APXFq8lr1rxT/wAi7f8A/XFq8loAKKKKACvWf2aTjxDqX/Xuv868mr1f9m048Qal/wBe4/nXz3FX/Iorei/NHdln+9Q/roe+7qN1Q7quaRALm7CttwP7xwK/DqdJ1JKK6n2UrRV2afhzR7nVLtI449xPIz0A9T7V0uuatZ6JYNpeluGY8XFwOsh/uj2qLWtYtNF0w6ZpjguwH2m4U8yN3VT6e9cJcXDzyF3/AAHpX0tatSymk6FB3qv4pdvJfq/ktN/PhTlipc89IrZG7ceJr6axW0aWUxr91GfIFZE9zLM26Rs+lVd1G6vAr4mtX/iSbO6FGEPhRNuo3VDuo3VzcpdibdRuqHdRuo5Q5TyD9pw5tNG/35P5CvEK9s/aYObTRv8Aff8ApXidftvBqtlFP1l+bPkM2/3qXy/IK6Xw6+NNUf7Rrmq3dCbFgB/tGvu8qly1n6HzeZxvSXqenfDt/lj/AOvtf5ivpj4y/E3VPBmq6fpmm6dYXHm2gnd7pWbqSAAAR6V8u/DuVViRmYBVulJJ7Divrz4h/DDSfHlxY6nPqV1aTRW4iDQ7WV06jgj3Nb4+cXUi57amOBhL2clHfQj+DnxBvPF3h/Vb3UbC1t5dPbOLYEK67d3Qk88GvMv+F++IhebjoeimEScjZJv259d3XHfFex/Dn4faZ4L0e90+2uri8+2tmZ5sDI24wABwMfzrif8AhnvQPtnmHXNTMO/cY9qZxnpnFcEZUeaV1od0o1uVWeo/9puXzPDGiS4xvnZsemUFWPin8RNR8E6R4dt9OsLK5e7tA7tcqzBQqqAAAR61S/akeGHQNDtVcBxM5VM87QoGf5V0fiz4eaT8QfD+g3M2o3Fs1taKI5INrK6sq9cj2q1KKpw5ttSHGTqT5d9CH4G/ELUPG/8AacOo2FnbSWnlsrWwZVYNu4IJPPFedX3x88QDUJvI0TRhAJDsEiOz7c8ZIYAn3xXrnwv+HWm+A1vWs766vJbzYHebaAAucAAD3Ncfefs+6BNfyTx63qUMLyFhEFQ7QT0BIqIyo87bWhco1uRWepU/aIv/AO0vBfhfUvL8v7X++2Zzt3RhsZ/GvlPXpP8AicXX+/8A0r6r/aXhtdN8M+GtLt3AW3Zo40ZstsVAoJ/TmvkrX5B/bN1z/wAtK9bLZ2pr+up5WYQvUOO1U51O4P8At/0qtU2oHN/Of9uoa8TEO9WXqz2sP/Cj6IfB/r4/98fzr7J0tv8AiW2v/XFP5V8bQf6+P/eH86+w9Mb/AIltr/1xX+Vfl/iErqh/29+h9LkS+P5fqXt1dBoOqSQyxTwPsnhI/EVzO6nwzNDIJE4Ir89wleWHqKcT3atJTjZnv+g6pBq+ni4jwG+7In901yHjDR5dJuxqenlo4WbJ2nBjb/Cud8La7Jp90l5AdyHiWPPUela/irxU+qQG2hj8i14L7j8zf4Cv0vEZzhcwy39+7VY7W79/Tv8A8MfPwwdWhiPc+FmlovjVo4xFqkTS46SRgbj9RW1B4v0STG6eSL/fjP8ATNeNXWpSeefIb5Bx060i6pOPvKh/CvHw/GeKoLkb5rd1f8UzrnlFOetrHvdhqNjqCsbO5jmx1A6j8K5/xP4VS63XWmhY5+rR9Ff6ehrznRdYkiuFntpWgnX0PX/EV6DZeN7U6czXUTLdqOEUfK5+vavo8PneAzig6eMSi+/+XZ+R59TBV8LPmpannOr2TRmQtGYpoz86kYrn9Sb/AIl1z/1xf+RrpPEOpPPLPcTMDNOScDtXLak3/Euuf+uL/wAjX5jjqdKOI/d7f8E+io8zp+8fHdx/x8S/77fzplPuP+PiX/fb+dMr+gofCj4Z7lzQzjVIj9a6rzK5LSTjUYj9a6PfX0eVz5aPzPn8zhet8i15ldX4H1aSKQQJK0c0LCWBwcFSDnj6HmuK31NZ3b2tzHcRn5kbI9/au+c+ZWOGEOV3P0L+G3iWPxV4RtNUUjz8eXcoP4ZF6/n1HsRXg+q3Fz8IPjxcaxd28smi6q0jb0H3opGDMB/tIwHHcD3qh8A/iFB4e1cLdSn+yNRAWY/88XHR/wAOh9vpX0n4l0DQfFui/YdXs4L+ylAdDnpkcMjDkHB6g185Uj7Co017rPoacvb0009UeQfDDxV4ei+NvjCa31a0/svU7eO8iupZBGu4bSVy2MHMjce1ZH7QPxAtPF7WngXwgzam0typmlhGVkccLGvqMnJPTgVvXn7NvhiS6Mlrrur28JPMZ8tsewJX+ea7v4e/DDwp4IYz6XaPNfEbTd3Lb5ceg7L+AFJ1KSlzrVjVOo48r0Rr/D7Qv+EY8FaVobMrPaW4WVh0Ln5nI9txNfJ3xC1WCTxJrmqRnMLXc0iH+8N5x+fFfRPxu8eW3hnQZtMs51bWLyMpGqnmFD1kPpx09/pXxp4x1QO4sImyFO6U+/YV15dB3c31OTMJKyguhjyTNJI0jHLMST9TWT4mfNgo/wCmgq1vrO8QNmzUf7Yr1MVUvQkvI83C07VovzMSiiivlD6g9W+CrbdHvf8AruP5V6p4akH2qUZ/g/rXkvwcbGk3n/XYfyrvop3icPG5Rh0INflOc+7mVSXn+h+pZPDny2nHyPo3wX480Wz8PW1jqDSwzQLsOELBhnqMV12geJNN1x3XTvPkVPvOYiqj2ye9fNPhVri/nVZp2IkkWMZ7ZPJr6j0fTrbStOhsbSMJFEoHA6nuT7mvssixuIxcbOyjFLpqfIZ5gcPhJaX5pfcW6KKK+kPnAooooAwNa8W6Ro939m1E3EL4yuYSQw9QehrifiR4z0rV9GXTtN82UtIHd2XaFA7e9dz450m21fw5dRTqN8UbSRP3RgM18v63dXdrcjy53COMgehr5TP8diMMnTdnGXlr+Z9VkOAw+KaqK6lH7huuyD+05MHsP5V4l8ZDu8URf9ey/wAzXqzSMzFmJLHqTXkvxdOfEsX/AF7r/M18/wAM65kpeTPd4kjy5c15o42kpaSv0s/ODq9FfGmQD/Zq55lZekvjT4vpVrfX19Gr+7j6HydWn78vU2NCDS6vbKpxhwxPsOa+3PgnO+u/Cy1tdVtVlgUPagOMrNEpwOP/AB3/AIDXwxo2oCwv0uGTeoBVh3wfSvpf4LfGmw0zSINE1aMy2MORFcQj95ECc4de4yeo5+tcOZKVWC5Vsd2XONOb5nudBq+j678J9ck1vQo31Hw1O3+k2zEkxj0b0x2f8D7+m+FPFnhvxhp4NhcQysR+8tJgBIn1U9fqMir+h6/oXiG18zStStL6Nh8yo4LAf7SnkfiK8++Ivw38EWdlc+I3urjw/wCSN7PaMApbsAh7k9AuK8lzVXSppLv/AJnqKDpa09Y9v8j89KKKK5DqCiiigDuPhb/qtR/3o/5NXaVxfwt/1Wo/70f8mrtKACiiigAooooAKKKKACiiigAooooAKKKKACiiigAooooAKKKKACiiigDN8U/8i7f/APXFq8lr1rxT/wAi7f8A/XFq8loAKKKKACvVf2cDjX9R/wCuA/nXlVekfs/6hb2fim5t53CNcQ4Qk4GQa8HiaDnlVZJdP1R35Y0sVC59BbqfFM8T7o2KmoN1Jur8OWjuj7axYmnkmfdIxY0zdUW6jdQ7t3YWJd1G6ot1G6iw7Eu6jdUW6jdRYLEu6jdUW6jdSsFjyT9pU5tdH/33rxWvXf2jNQt5p9MsY5FaWLczgHpmvIq/a+EYuOU0013/ADZ8XmzTxUreX5BWto7Ys/8AgRrJq9pMymJo8/MrHivssDK1Q8HHRvTR0+haxJpkzfL5kL/fXOPxFdVH48WONUS51FFAwFVuB/49Xne6jdXqNp7nmK62PRv+E+/6fNT/AO+v/sqP+E+/6fNT/wC+v/sq853UbqVojvI7u+8aRTEOVurh+mZW6D8zViDx0kUSxxz6hGo6KrcD/wAerzzdRuotEV5Ho3/Cff8AT5qf/fX/ANlR/wAJ9/0+an/31/8AZV5zuo3UWiO8judT8aLOhZPtE82MK054H6muPkmaSRpHbczEkk9zVbdQXwMngVUZKOxLTe5kXhzeTf79R0PIJJpZF6FziivBqu9ST8z3KStBeg+D/Xx/7w/nX19pjf8AEttv+uS/yr4/jbbIrHoCDX1n4av7fUNCtLm2kDo0S9D04r828QINxoStp736H02QNXmvQ1t1G6ot1G6vzWx9JYsQzyQtujcqadNdTTDEkhI9OlVd1G6q5pW5b6C5Ve5Luo3VFuo3VNh2JQ5BBBINXE1S4VNp2sfUjms7dRuq4TlD4XYlwT3J5ZnlcvIxJNVdRb/iX3P/AFyf+Rp+6s/xJfwafod3dXDqiLE3U9eKdOMp1Elq2wlZRZ8m3H/HxL/vt/OmUsjBpXYdGYkfnSV/RMdkfnj3J9POL6L8a3N9c9BIsVzE7cDOK2Q9ezgZ2p28zyMbG9S5Y30b6r7qN1dvtDj5Db0LWpdNlKkGSBj8yZ6e4r2v4a/F/W/D9stvp93DqFgP+XS5yfL/AN3uv8q+ed1KsjKdysVPqKyqRjUVmaU5Sg9D7Vg/aFsjD+/8MzrJjol0CCfxWud8V/HzXLy2ki0ixttIjIwZnfzZF+hICj8q+V11bUlXat9cgf8AXQ1BPdXE5zNNJIf9tia51haad7HQ8TUatc7fxP4wkuLiaVLmS8vJSTJcSMW5PfJ6muMaVmYszEsTkk9zVbdRurrjJR2OWSctyxvqjrTZtl/3xU26qGrTLtjiz8xbNZ4ip+6kaUIfvIlOiiivBPcPS/hE2NLu/wDrsP5V3G81558J7yFYbuzLASlwwHqMV3u6vy/PINY+pfufqmRNPL6VuxuaHqkVqhhmyoLbg47V6LoHxK1yxiWKHUobuJRhUuMMQPrw36149uo3Vz4bG1sN8DsdOJy+jif4iufQ9r8XL4AfaNJtpP8ArnIy/wA81cX4vRfxaC4+l0D/AOy182rK6/dZh9DTxdXA6TSD/gRr048Q4xfa/L/I8yXDWDf2fz/zPo9/i9Hj5dBbPvdf/Y1Qu/i3qRB+z6XZxe8jM3+FfP5upyOZpD/wI0wyM3VifqaJcQ4yX2vy/wAgjw3g4/Z/P/M9W8S/EHVtUieG+1VI4G6ww4UEehxyfxrz7WtQjvJU8pSEQdT3rI3Ubq8rE4uriPjdz1cNgaWGXuKxPvNeV/Fg58Rx/wDXuv8AOvTd1eUfEm7iuvEh8pgwjjCEj1r1eGYP68n5M8nihpYBrzRzVJS0lfop+bG3pj/6DF9Ks76zdLmVrRVB5XgirW6voadT3EeBUh77LG+nRXEkLh4pGRh0KnBqruo3VfORyHTaZ4u1WxdXEm9lOQ4JVx+Irc1r4m63q2nra3t7qF0qcxpcXTSIjeuDXnu6jdUPlbvYtcyVrmJRRRXzx74UUUUAdx8Lf9VqP+9H/Jq7SuL+Fv8AqtR/3o/5NXaUAFFFFABRRRQAUUUUAFFFFABRRRQAUUUUAFFFFABRRRQAUUUUAFFFFAGb4p/5F2//AOuLV5LXrXin/kXb/wD64tXktABRRRQAU+2FybqL7GZhc7h5Rizv3dsY60ytLwrqMekeJNO1SWNpI7S5SZlUAkhTnHPFJpNWYXsaM3i7x/prC1n1u/tGABEckQQ49cEUn/CdePPL8z/hI7zZnbu2DGfTOK2fDfiXRLKK+gudzh4JWVhYRQrM/lOqRsqZA+YghvXrjGa0o/Gnhl7W7ijtJ7Jgm+GUQIZHbzZHKDHA4kC5yOF+grheVYG/8GP/AICjo+t1/wCd/ezkv+E98c/9DNdfkv8AhSr478dswVfEl2zHoAoJP6V0T+PtJkuf3nh6M2W7IssL5ajHCjAzgHBH0FNXx5YRS5isJeGZvNACuzY+Rzkk7l9SxPA59D+ysD/z5j/4Cg+t1/5397MP/hNPiFhD/b1/iQ4T92PmPoOOajHjrx4X2DxJdl842hRnPp0rprf4iWMAjjGn3Mq2szS2LtIA0Lkff9zy/wD31TE8d6QtzHLDpclptwyvCgMkBByVQsx+V/4sbevQ9aX9lYH/AJ8x/wDAV/kH1uv/ADv72c9N448fQuY5vEV5G46qyAH8iKkt/GPxEuZUit9c1GaSQEokcW4sB3AA5ravPG2i3V9Dcrp9zarG7M0UQXbIxORIxBDbhyOCDz94dDR1rxTpWo6zLNHaT2dpJZTWuERWZN+PmC5APQ8Z79af9lYH/nzH/wABX+QfW69vjf3szpfHHj2GVopfEV5HIpwysgBB9CCKSTxv46MQMniK78uTOCUGGx1xxzW3/wAJvpq2kcS6SWeNlR3kUM1wgwNzknAcLkA7TjPUU+48a6FIixQ6I9tDFOXWNAjebD5m4QOT/DjqcH6Uf2Vgf+fMf/AV/kH1uv8Azv72cHcXFzdXD3N5cSXE7/edzz/9amVs+MNWt9Y1UXVrB5MYTaAVIP0OWYnHTOe3QdKxq7YxUUlFWRg227sKhkiYv5kcjRv6jvU1FWm1sS0nuQ/6d/z/AEn5Uf6d/wA/0n5VNRVe0n3J9nDsQ/6d/wA/8n5VYnsdct7eO5uGvIoJf9XI8RVX+hIwaZXZ6X4vsovEdpqN7p/mW9rZQwRpGiq5dFjUlmXazAhGHLcbucjKlqpPuJ04dji4YdUmLCG5uJCo3NsTOB6nHalmt9WhB86e5iwcHfGRg+nP0P5V6HB440eC7up4dMnWOWxe1htlRAluxVVLqevzYLHpyx69atXXxE0e4u7iZtJly4K27uAxtAJGYBAGU42nbgFRhj1HBn2s7XuV7KHY8t/07/n/AJPyo/07/n+k/Kun8Wa5Y6xY6fHb2X2ea3DB9qhU2kKAAAcfwk5AXOeQTljz1P2k+4vZw7EP+nf8/wBJ+VIyXUnEt5Iy+lT0Ue0n3D2cOw1FCKFXgCnUUVBYVoaT4g8QaPH5ek6xcWsechRggfTPSs+isqtGnWjy1IprzVyoTlB3i7HQf8J546/6Ga6/75X/AAo/4Tzx1/0M11/3yv8AhXP0Vyf2Vgf+fMf/AAFf5G31uv8Azv72dB/wnnjr/oZrr8l/wp0Xjnx7LIscXiO8d2OFVUBJPoBiudq94fvl0zW7TUHjMi28gcqMc8e9NZTgf+fMf/AV/kJ4uvb4397Nm68Y/ES1uBb3WuajBMcYjki2sc+xGajl8cePopDHL4ivI3HVWQAj8MVoeGvF2nWFlerf6f51zcElfKiREU/wttXCgj/dJ9CKw/GOrR654ku9VhheFJ2BCMckYAFL+ysD/wA+Y/8AgK/yH9br/wA7+9ln/hPPHX/QzXX/AHyv+FH/AAnnjr/oZrr8l/wrn6Kf9lYH/nzH/wABX+QfW6/87+9nQf8ACeeOv+hmuv8Avlf8Koat4g8Q6xH5eraxcXUfdDgA/XHWs6iqp5dhKclKFKKa7JEyxNaStKbt6hRRRXaYjZFV0Kt0NRKl2g2x3kir6YqeimpNbMTinuiH/Tv+f6T8qP8ATv8An+k/Kpqt6Je/2brNlqPkib7LcJN5ZON+1gcZ7dKr2k+5Ps4dipd2usWkgju5rq3cqGCyxlSQehwe1RxpqMkixx3kruxwqquST6AV3th4r0KySGNdPvZyjmSSeWTc0oLhjEUZmVVYAhmXGc/dwMG5pnj3R7O7tp10ueFoZVmDxKm6JF8v/RkJ/wCWR2Mc9fm6dST2k7bh7OHY85jttWkglnjnuXiix5kixkqmemT0GaYF1DyzJ9sl2AhS23gE9Bn8D+VdHZa1aLosNnMdQhltvP2C1kCLMJQAd5PTpg8HcuF+XGa6q/8AH2jzWv2W3sby3TaAJVwWV8XAWTBY5ZROmOf4ONvG0dSfcPZw7HmTpqKY33ky5AYZXGQehpv+nf8AP9J+Vdd4r8TQazpcVktvKDAYRC8m3KqqOHHA43FlOBx8v0rl6PaTu9Q9lDsQ/wCnf8/0n5UsURVt8kjSP6mpaKTnJ7sahFbIKKKKkoI3mhlE1tM8Mq9GWr48Q+JgMDW5wPoKoUVjUw1Gq71IJ+qN6WKr0lanNpeTZf8A+Ei8T/8AQcn/ACFSLrnixlDLq92QQSCE6gde3asyus8OeLYdLsrG0lsI7iKBLlZQ0SFn83bgBiNyj5TnB5zWX1DC/wDPuP3I1/tDF/8AP2X3sw18QeKGYKut3BJOAAByafLrXi6EbpdWvIxnGWjxz6ciu0g8d6DHeXdw2kSsJQBGoXAAySAcuc7eME7unAWlu/iNZXSlLnT7i6iYuzRTMCu47tp7525yKPqGF/59x+5B/aGL/wCfsvvZw3/CReJv+g5P+QpV8QeKGYKut3DMTgAKCSa7HTvGuiWlvcLLZXl7NJIZBLMqgk5O04BwMZxyCePvAcVl6p4qsruTRpY7AxNZTxzTDHLFcZAYk9cZ6Dn160/qGF/59x+5B/aGK/5+y+9mXc6h43tYFnur3UYImOFeSAqpPsSKq/8ACReJ/wDoOT/kKn17VY9St7SKOJ0MD3DEsevmSlx+QOKyaSwOG/59x+5B/aGL/wCfsvvZdk17xHKhSXWp2U9RtFUQDklmZ2JyzMckmloralQpUv4cUvRGNXEVa38STfq7hRRRWpiQvE+8yQzNEx6470f6d/z/AMn5VNRVKclsyXCL3RD/AKd/z/SflR/p3/P/ACflU1Iehp+0n3F7OHYEt9We5FqlxctOW2iIIS+fTHXNRf6dnH26TP0r0q6+Idq01xLb2NxC0guCjKyhlkla5+bI5ztnQH/c+lVta8ZaXepdizsZtPMpDQtAi7kUeb/o+SSfLzInIxjyxhRxhqpL+YPZw7HCUUUVmWFFFFAHcfC3/Vaj/vR/yau0oooAKKKKACiiigAooooAKKKKACiiigAooooAKKKKACiiigAooooAKKKKAM3xT/yLt/8A9cWryWiigAooooAKKKKACiiigAooooAKKKKACiiigAooooAKKKKACiiigAooooAKKKKACiiigAooooAKKKKACiiigAooooAKKKKACiiigAooooAKKKKACiiigAooooAKKKKACiiigAooooAKKKKACiiigAooooAKKKKACiiigAooooAKKKKACiiigAooooAKKKKACiiigAooooAKKKKACiiigD//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3"/>
          <a:srcRect r="5433"/>
          <a:stretch/>
        </p:blipFill>
        <p:spPr>
          <a:xfrm>
            <a:off x="7508197" y="1112592"/>
            <a:ext cx="1364297" cy="1276350"/>
          </a:xfrm>
          <a:prstGeom prst="rect">
            <a:avLst/>
          </a:prstGeom>
        </p:spPr>
      </p:pic>
      <p:pic>
        <p:nvPicPr>
          <p:cNvPr id="17" name="Picture 16"/>
          <p:cNvPicPr>
            <a:picLocks noChangeAspect="1"/>
          </p:cNvPicPr>
          <p:nvPr/>
        </p:nvPicPr>
        <p:blipFill>
          <a:blip r:embed="rId4"/>
          <a:stretch>
            <a:fillRect/>
          </a:stretch>
        </p:blipFill>
        <p:spPr>
          <a:xfrm>
            <a:off x="212724" y="3352676"/>
            <a:ext cx="8689143" cy="3390649"/>
          </a:xfrm>
          <a:prstGeom prst="rect">
            <a:avLst/>
          </a:prstGeom>
        </p:spPr>
      </p:pic>
    </p:spTree>
    <p:extLst>
      <p:ext uri="{BB962C8B-B14F-4D97-AF65-F5344CB8AC3E}">
        <p14:creationId xmlns:p14="http://schemas.microsoft.com/office/powerpoint/2010/main" val="2994598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spcBef>
                <a:spcPct val="0"/>
              </a:spcBef>
              <a:buClrTx/>
              <a:buFontTx/>
              <a:buNone/>
            </a:pPr>
            <a:r>
              <a:rPr lang="en-US" altLang="en-US" sz="3600" b="1">
                <a:solidFill>
                  <a:schemeClr val="accent1">
                    <a:lumMod val="50000"/>
                  </a:schemeClr>
                </a:solidFill>
                <a:latin typeface="Arial" panose="020B0604020202020204" pitchFamily="34" charset="0"/>
                <a:cs typeface="Arial" panose="020B0604020202020204" pitchFamily="34" charset="0"/>
              </a:rPr>
              <a:t>Patient</a:t>
            </a:r>
            <a:r>
              <a:rPr lang="en-US" altLang="en-US" sz="3600" b="1">
                <a:solidFill>
                  <a:schemeClr val="accent1">
                    <a:lumMod val="50000"/>
                  </a:schemeClr>
                </a:solidFill>
                <a:cs typeface="Arial" pitchFamily="34" charset="0"/>
              </a:rPr>
              <a:t> Safety- “Don’t Hesitate”</a:t>
            </a: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25</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Content Placeholder 2"/>
          <p:cNvSpPr>
            <a:spLocks noGrp="1"/>
          </p:cNvSpPr>
          <p:nvPr>
            <p:ph idx="1"/>
          </p:nvPr>
        </p:nvSpPr>
        <p:spPr>
          <a:xfrm>
            <a:off x="388074" y="1193156"/>
            <a:ext cx="8229600" cy="4743450"/>
          </a:xfrm>
        </p:spPr>
        <p:txBody>
          <a:bodyPr>
            <a:normAutofit lnSpcReduction="10000"/>
          </a:bodyPr>
          <a:lstStyle/>
          <a:p>
            <a:pPr>
              <a:defRPr/>
            </a:pPr>
            <a:r>
              <a:rPr lang="en-US" altLang="en-US" sz="2400">
                <a:solidFill>
                  <a:srgbClr val="002060"/>
                </a:solidFill>
                <a:latin typeface="Arial" panose="020B0604020202020204" pitchFamily="34" charset="0"/>
                <a:cs typeface="Arial" panose="020B0604020202020204" pitchFamily="34" charset="0"/>
              </a:rPr>
              <a:t>BID-Milton staff are expected to “speak up” and report risk/safety events without fear of repercussion, retribution or disciplinary action</a:t>
            </a:r>
          </a:p>
          <a:p>
            <a:pPr>
              <a:defRPr/>
            </a:pPr>
            <a:r>
              <a:rPr lang="en-US" altLang="en-US" sz="2400">
                <a:solidFill>
                  <a:srgbClr val="002060"/>
                </a:solidFill>
                <a:latin typeface="Arial" panose="020B0604020202020204" pitchFamily="34" charset="0"/>
                <a:cs typeface="Arial" panose="020B0604020202020204" pitchFamily="34" charset="0"/>
              </a:rPr>
              <a:t>Major events may require immediate action</a:t>
            </a:r>
          </a:p>
          <a:p>
            <a:pPr>
              <a:defRPr/>
            </a:pPr>
            <a:r>
              <a:rPr lang="en-US" altLang="en-US" sz="2400">
                <a:solidFill>
                  <a:srgbClr val="002060"/>
                </a:solidFill>
                <a:latin typeface="Arial" panose="020B0604020202020204" pitchFamily="34" charset="0"/>
                <a:cs typeface="Arial" panose="020B0604020202020204" pitchFamily="34" charset="0"/>
              </a:rPr>
              <a:t>Duplicate reports are NOT a problem, do not assume something has already been reported.</a:t>
            </a:r>
          </a:p>
          <a:p>
            <a:pPr>
              <a:defRPr/>
            </a:pPr>
            <a:r>
              <a:rPr lang="en-US" altLang="en-US" sz="2400">
                <a:solidFill>
                  <a:srgbClr val="002060"/>
                </a:solidFill>
                <a:latin typeface="Arial" panose="020B0604020202020204" pitchFamily="34" charset="0"/>
                <a:cs typeface="Arial" panose="020B0604020202020204" pitchFamily="34" charset="0"/>
              </a:rPr>
              <a:t>Less serious events may become significant when they occur and are reported frequently.</a:t>
            </a:r>
          </a:p>
          <a:p>
            <a:pPr>
              <a:defRPr/>
            </a:pPr>
            <a:r>
              <a:rPr lang="en-US" altLang="en-US" sz="2400">
                <a:solidFill>
                  <a:srgbClr val="002060"/>
                </a:solidFill>
                <a:latin typeface="Arial" panose="020B0604020202020204" pitchFamily="34" charset="0"/>
                <a:cs typeface="Arial" panose="020B0604020202020204" pitchFamily="34" charset="0"/>
              </a:rPr>
              <a:t>Feel comfortable to discuss with your manager any follow up to a report that you may have submitted.</a:t>
            </a:r>
          </a:p>
          <a:p>
            <a:pPr>
              <a:defRPr/>
            </a:pPr>
            <a:r>
              <a:rPr lang="en-US" altLang="en-US" sz="2400">
                <a:solidFill>
                  <a:srgbClr val="002060"/>
                </a:solidFill>
                <a:latin typeface="Arial" panose="020B0604020202020204" pitchFamily="34" charset="0"/>
                <a:cs typeface="Arial" panose="020B0604020202020204" pitchFamily="34" charset="0"/>
              </a:rPr>
              <a:t>Internal Resource: Health Care Quality Department</a:t>
            </a:r>
          </a:p>
          <a:p>
            <a:pPr>
              <a:defRPr/>
            </a:pPr>
            <a:r>
              <a:rPr lang="en-US" altLang="en-US" sz="2400">
                <a:solidFill>
                  <a:srgbClr val="002060"/>
                </a:solidFill>
                <a:latin typeface="Arial" panose="020B0604020202020204" pitchFamily="34" charset="0"/>
                <a:cs typeface="Arial" panose="020B0604020202020204" pitchFamily="34" charset="0"/>
              </a:rPr>
              <a:t>External Reporting: The Joint Commission, Department of Public Health, Board of Registration in Medicine.</a:t>
            </a:r>
          </a:p>
          <a:p>
            <a:pPr marL="0" indent="0">
              <a:buFont typeface="Times" pitchFamily="18" charset="0"/>
              <a:buNone/>
              <a:defRPr/>
            </a:pPr>
            <a:endParaRPr lang="en-US" altLang="en-US" sz="2400">
              <a:solidFill>
                <a:srgbClr val="002060"/>
              </a:solidFill>
              <a:latin typeface="Gill Sans MT" panose="020B0502020104020203" pitchFamily="34" charset="0"/>
            </a:endParaRPr>
          </a:p>
        </p:txBody>
      </p:sp>
    </p:spTree>
    <p:extLst>
      <p:ext uri="{BB962C8B-B14F-4D97-AF65-F5344CB8AC3E}">
        <p14:creationId xmlns:p14="http://schemas.microsoft.com/office/powerpoint/2010/main" val="1219801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6788" y="97909"/>
            <a:ext cx="6578884" cy="880025"/>
          </a:xfrm>
          <a:prstGeom prst="rect">
            <a:avLst/>
          </a:prstGeom>
          <a:noFill/>
        </p:spPr>
        <p:txBody>
          <a:bodyPr wrap="square" lIns="0" tIns="0" rIns="0" bIns="0" rtlCol="0">
            <a:noAutofit/>
          </a:bodyPr>
          <a:lstStyle/>
          <a:p>
            <a:r>
              <a:rPr lang="en-US" sz="2800" b="1">
                <a:solidFill>
                  <a:srgbClr val="002060"/>
                </a:solidFill>
                <a:latin typeface="Arial" panose="020B0604020202020204" pitchFamily="34" charset="0"/>
                <a:ea typeface="Arial" charset="0"/>
                <a:cs typeface="Arial" panose="020B0604020202020204" pitchFamily="34" charset="0"/>
              </a:rPr>
              <a:t>Department of Healthcare Quality and Patient Safety</a:t>
            </a: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26</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Text Placeholder 4"/>
          <p:cNvSpPr txBox="1">
            <a:spLocks/>
          </p:cNvSpPr>
          <p:nvPr/>
        </p:nvSpPr>
        <p:spPr>
          <a:xfrm>
            <a:off x="210582" y="1522413"/>
            <a:ext cx="8691285" cy="4569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a:solidFill>
                  <a:srgbClr val="002060"/>
                </a:solidFill>
                <a:latin typeface="Arial" panose="020B0604020202020204" pitchFamily="34" charset="0"/>
                <a:cs typeface="Arial" panose="020B0604020202020204" pitchFamily="34" charset="0"/>
              </a:rPr>
              <a:t>Provide oversight of STARS.</a:t>
            </a:r>
          </a:p>
          <a:p>
            <a:pPr lvl="1"/>
            <a:r>
              <a:rPr lang="en-US" altLang="en-US" sz="2000">
                <a:solidFill>
                  <a:srgbClr val="002060"/>
                </a:solidFill>
                <a:latin typeface="Arial" panose="020B0604020202020204" pitchFamily="34" charset="0"/>
                <a:cs typeface="Arial" panose="020B0604020202020204" pitchFamily="34" charset="0"/>
              </a:rPr>
              <a:t>Ensure the proper Managers, Directors, or Chiefs are reviewing and addressing the reported issues.</a:t>
            </a:r>
          </a:p>
          <a:p>
            <a:r>
              <a:rPr lang="en-US" altLang="en-US" sz="2400">
                <a:solidFill>
                  <a:srgbClr val="002060"/>
                </a:solidFill>
                <a:latin typeface="Arial" panose="020B0604020202020204" pitchFamily="34" charset="0"/>
                <a:cs typeface="Arial" panose="020B0604020202020204" pitchFamily="34" charset="0"/>
              </a:rPr>
              <a:t>Tracks and trends multiple quality of care metrics and externally reports these metrics as required. </a:t>
            </a:r>
          </a:p>
          <a:p>
            <a:r>
              <a:rPr lang="en-US" altLang="en-US" sz="2400">
                <a:solidFill>
                  <a:srgbClr val="002060"/>
                </a:solidFill>
                <a:latin typeface="Arial" panose="020B0604020202020204" pitchFamily="34" charset="0"/>
                <a:cs typeface="Arial" panose="020B0604020202020204" pitchFamily="34" charset="0"/>
              </a:rPr>
              <a:t>Help coordinate communication across departments when addressing an issue (Performance Improvement)</a:t>
            </a:r>
          </a:p>
          <a:p>
            <a:r>
              <a:rPr lang="en-US" altLang="en-US" sz="2400">
                <a:solidFill>
                  <a:srgbClr val="002060"/>
                </a:solidFill>
                <a:latin typeface="Arial" panose="020B0604020202020204" pitchFamily="34" charset="0"/>
                <a:cs typeface="Arial" panose="020B0604020202020204" pitchFamily="34" charset="0"/>
              </a:rPr>
              <a:t>Organize responses to unexpected or adverse events</a:t>
            </a:r>
          </a:p>
          <a:p>
            <a:r>
              <a:rPr lang="en-US" altLang="en-US" sz="2400">
                <a:solidFill>
                  <a:srgbClr val="002060"/>
                </a:solidFill>
                <a:latin typeface="Arial" panose="020B0604020202020204" pitchFamily="34" charset="0"/>
                <a:cs typeface="Arial" panose="020B0604020202020204" pitchFamily="34" charset="0"/>
              </a:rPr>
              <a:t>Aid in the development of policies and procedures.</a:t>
            </a:r>
          </a:p>
          <a:p>
            <a:r>
              <a:rPr lang="en-US" altLang="en-US" sz="2400">
                <a:solidFill>
                  <a:srgbClr val="002060"/>
                </a:solidFill>
                <a:latin typeface="Arial" panose="020B0604020202020204" pitchFamily="34" charset="0"/>
                <a:cs typeface="Arial" panose="020B0604020202020204" pitchFamily="34" charset="0"/>
              </a:rPr>
              <a:t>Oversee Hospital wide Infection Prevention and Medical Staff Credentialing</a:t>
            </a:r>
          </a:p>
        </p:txBody>
      </p:sp>
    </p:spTree>
    <p:extLst>
      <p:ext uri="{BB962C8B-B14F-4D97-AF65-F5344CB8AC3E}">
        <p14:creationId xmlns:p14="http://schemas.microsoft.com/office/powerpoint/2010/main" val="2023741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55906" y="2064092"/>
            <a:ext cx="7595367" cy="817070"/>
          </a:xfrm>
          <a:prstGeom prst="rect">
            <a:avLst/>
          </a:prstGeom>
          <a:noFill/>
        </p:spPr>
        <p:txBody>
          <a:bodyPr wrap="square" lIns="0" tIns="0" rIns="0" bIns="0" rtlCol="0">
            <a:noAutofit/>
          </a:bodyPr>
          <a:lstStyle/>
          <a:p>
            <a:pPr>
              <a:lnSpc>
                <a:spcPts val="2200"/>
              </a:lnSpc>
            </a:pPr>
            <a:r>
              <a:rPr lang="en-US" altLang="en-US" sz="3200" b="1">
                <a:solidFill>
                  <a:srgbClr val="002060"/>
                </a:solidFill>
                <a:latin typeface="Arial" panose="020B0604020202020204" pitchFamily="34" charset="0"/>
                <a:cs typeface="Arial" panose="020B0604020202020204" pitchFamily="34" charset="0"/>
              </a:rPr>
              <a:t>Speak Up for Safety: “I’m Concerned”</a:t>
            </a:r>
            <a:endParaRPr lang="en-US" sz="32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27</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732" y="2881162"/>
            <a:ext cx="4744536" cy="2289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82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75" y="476250"/>
            <a:ext cx="7886700" cy="5353050"/>
          </a:xfrm>
        </p:spPr>
        <p:txBody>
          <a:bodyPr>
            <a:normAutofit lnSpcReduction="10000"/>
          </a:bodyPr>
          <a:lstStyle/>
          <a:p>
            <a:pPr marL="0" indent="0">
              <a:buNone/>
            </a:pPr>
            <a:r>
              <a:rPr lang="en-US" i="1">
                <a:solidFill>
                  <a:schemeClr val="accent1">
                    <a:lumMod val="75000"/>
                  </a:schemeClr>
                </a:solidFill>
              </a:rPr>
              <a:t>"The names of the patients whose lives we save can never be known. Our contribution will be what did not happen to them. And, though they are unknown, we will know that mothers and fathers are at graduations and weddings they would have missed, and that grandchildren will know grandparents they might never have known, and holidays will be taken, and work completed, and books read, and symphonies heard, and gardens tended that, without our work, would never have been."</a:t>
            </a:r>
            <a:endParaRPr lang="en-US">
              <a:solidFill>
                <a:schemeClr val="accent1">
                  <a:lumMod val="75000"/>
                </a:schemeClr>
              </a:solidFill>
            </a:endParaRPr>
          </a:p>
          <a:p>
            <a:pPr marL="0" indent="0">
              <a:buNone/>
            </a:pPr>
            <a:br>
              <a:rPr lang="en-US">
                <a:solidFill>
                  <a:schemeClr val="accent1">
                    <a:lumMod val="75000"/>
                  </a:schemeClr>
                </a:solidFill>
              </a:rPr>
            </a:br>
            <a:r>
              <a:rPr lang="en-US">
                <a:solidFill>
                  <a:schemeClr val="accent1">
                    <a:lumMod val="75000"/>
                  </a:schemeClr>
                </a:solidFill>
              </a:rPr>
              <a:t>Donald M. Berwick, MD, MPP, President Emeritus, Institute for Healthcare Improvement</a:t>
            </a:r>
          </a:p>
          <a:p>
            <a:endParaRPr lang="en-US">
              <a:solidFill>
                <a:schemeClr val="accent1">
                  <a:lumMod val="75000"/>
                </a:schemeClr>
              </a:solidFill>
            </a:endParaRPr>
          </a:p>
          <a:p>
            <a:endParaRPr lang="en-US">
              <a:solidFill>
                <a:schemeClr val="accent1">
                  <a:lumMod val="75000"/>
                </a:schemeClr>
              </a:solidFill>
            </a:endParaRPr>
          </a:p>
        </p:txBody>
      </p:sp>
    </p:spTree>
    <p:extLst>
      <p:ext uri="{BB962C8B-B14F-4D97-AF65-F5344CB8AC3E}">
        <p14:creationId xmlns:p14="http://schemas.microsoft.com/office/powerpoint/2010/main" val="1203266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Contact Information</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29</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3" name="Rectangle 2"/>
          <p:cNvSpPr/>
          <p:nvPr/>
        </p:nvSpPr>
        <p:spPr>
          <a:xfrm>
            <a:off x="523412" y="1608654"/>
            <a:ext cx="8378456" cy="3108543"/>
          </a:xfrm>
          <a:prstGeom prst="rect">
            <a:avLst/>
          </a:prstGeom>
        </p:spPr>
        <p:txBody>
          <a:bodyPr wrap="square">
            <a:spAutoFit/>
          </a:bodyPr>
          <a:lstStyle/>
          <a:p>
            <a:pPr>
              <a:defRPr/>
            </a:pPr>
            <a:r>
              <a:rPr lang="en-US" sz="2800" b="1">
                <a:solidFill>
                  <a:srgbClr val="002060"/>
                </a:solidFill>
                <a:latin typeface="Arial" panose="020B0604020202020204" pitchFamily="34" charset="0"/>
                <a:cs typeface="Arial" panose="020B0604020202020204" pitchFamily="34" charset="0"/>
              </a:rPr>
              <a:t>Department, Healthcare Quality &amp; Patient Safety</a:t>
            </a:r>
          </a:p>
          <a:p>
            <a:pPr>
              <a:defRPr/>
            </a:pPr>
            <a:endParaRPr lang="en-US" sz="2400">
              <a:solidFill>
                <a:srgbClr val="002060"/>
              </a:solidFill>
              <a:latin typeface="Gill Sans MT" panose="020B0502020104020203" pitchFamily="34" charset="0"/>
            </a:endParaRPr>
          </a:p>
          <a:p>
            <a:pPr>
              <a:defRPr/>
            </a:pPr>
            <a:endParaRPr lang="en-US" sz="2400">
              <a:solidFill>
                <a:srgbClr val="002060"/>
              </a:solidFill>
              <a:latin typeface="Gill Sans MT" panose="020B0502020104020203" pitchFamily="34" charset="0"/>
            </a:endParaRPr>
          </a:p>
          <a:p>
            <a:pPr lvl="1">
              <a:defRPr/>
            </a:pPr>
            <a:r>
              <a:rPr lang="en-US" sz="2400">
                <a:solidFill>
                  <a:srgbClr val="002060"/>
                </a:solidFill>
                <a:latin typeface="Arial" panose="020B0604020202020204" pitchFamily="34" charset="0"/>
                <a:cs typeface="Arial" panose="020B0604020202020204" pitchFamily="34" charset="0"/>
              </a:rPr>
              <a:t>Elizabeth Moseley, RN, MSN</a:t>
            </a:r>
          </a:p>
          <a:p>
            <a:pPr lvl="1">
              <a:defRPr/>
            </a:pPr>
            <a:r>
              <a:rPr lang="en-US" sz="2400">
                <a:solidFill>
                  <a:srgbClr val="002060"/>
                </a:solidFill>
                <a:latin typeface="Arial" panose="020B0604020202020204" pitchFamily="34" charset="0"/>
                <a:cs typeface="Arial" panose="020B0604020202020204" pitchFamily="34" charset="0"/>
              </a:rPr>
              <a:t>Manager, Patient Safety</a:t>
            </a:r>
          </a:p>
          <a:p>
            <a:pPr lvl="1">
              <a:defRPr/>
            </a:pPr>
            <a:r>
              <a:rPr lang="en-US" sz="2400">
                <a:solidFill>
                  <a:srgbClr val="002060"/>
                </a:solidFill>
                <a:latin typeface="Arial" panose="020B0604020202020204" pitchFamily="34" charset="0"/>
                <a:cs typeface="Arial" panose="020B0604020202020204" pitchFamily="34" charset="0"/>
              </a:rPr>
              <a:t>Extension 1059</a:t>
            </a:r>
          </a:p>
          <a:p>
            <a:pPr lvl="1">
              <a:defRPr/>
            </a:pPr>
            <a:r>
              <a:rPr lang="en-US" sz="2400" b="1">
                <a:solidFill>
                  <a:srgbClr val="002060"/>
                </a:solidFill>
                <a:latin typeface="Arial" panose="020B0604020202020204" pitchFamily="34" charset="0"/>
                <a:cs typeface="Arial" panose="020B0604020202020204" pitchFamily="34" charset="0"/>
                <a:hlinkClick r:id="rId3"/>
              </a:rPr>
              <a:t>Elizabeth_Moseley@bidmilton.org</a:t>
            </a:r>
            <a:endParaRPr lang="en-US" sz="2400" b="1">
              <a:solidFill>
                <a:srgbClr val="002060"/>
              </a:solidFill>
              <a:latin typeface="Arial" panose="020B0604020202020204" pitchFamily="34" charset="0"/>
              <a:cs typeface="Arial" panose="020B0604020202020204" pitchFamily="34" charset="0"/>
            </a:endParaRPr>
          </a:p>
          <a:p>
            <a:pPr>
              <a:defRPr/>
            </a:pPr>
            <a:endParaRPr lang="en-US" sz="2400">
              <a:solidFill>
                <a:srgbClr val="002060"/>
              </a:solidFill>
            </a:endParaRPr>
          </a:p>
        </p:txBody>
      </p:sp>
    </p:spTree>
    <p:extLst>
      <p:ext uri="{BB962C8B-B14F-4D97-AF65-F5344CB8AC3E}">
        <p14:creationId xmlns:p14="http://schemas.microsoft.com/office/powerpoint/2010/main" val="2209854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Today’s Objectives</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3</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7148944" y="305357"/>
            <a:ext cx="1830873" cy="584725"/>
          </a:xfrm>
          <a:prstGeom prst="rect">
            <a:avLst/>
          </a:prstGeom>
        </p:spPr>
      </p:pic>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6" name="Rectangle 3"/>
          <p:cNvSpPr txBox="1">
            <a:spLocks noChangeArrowheads="1"/>
          </p:cNvSpPr>
          <p:nvPr/>
        </p:nvSpPr>
        <p:spPr>
          <a:xfrm>
            <a:off x="304800" y="1157176"/>
            <a:ext cx="8077200" cy="48768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Bef>
                <a:spcPts val="2000"/>
              </a:spcBef>
              <a:buFontTx/>
              <a:buNone/>
            </a:pPr>
            <a:r>
              <a:rPr lang="en-US" altLang="en-US" b="1" dirty="0">
                <a:solidFill>
                  <a:srgbClr val="002060"/>
                </a:solidFill>
                <a:latin typeface="Arial" panose="020B0604020202020204" pitchFamily="34" charset="0"/>
                <a:cs typeface="Arial" panose="020B0604020202020204" pitchFamily="34" charset="0"/>
              </a:rPr>
              <a:t>We want you to leave here today - </a:t>
            </a:r>
          </a:p>
          <a:p>
            <a:pPr lvl="1">
              <a:spcBef>
                <a:spcPts val="2000"/>
              </a:spcBef>
            </a:pPr>
            <a:r>
              <a:rPr lang="en-US" altLang="en-US" dirty="0">
                <a:solidFill>
                  <a:srgbClr val="002060"/>
                </a:solidFill>
                <a:latin typeface="Arial" panose="020B0604020202020204" pitchFamily="34" charset="0"/>
                <a:cs typeface="Arial" panose="020B0604020202020204" pitchFamily="34" charset="0"/>
              </a:rPr>
              <a:t>Excited to be a part of the Beth Israel </a:t>
            </a:r>
            <a:r>
              <a:rPr lang="en-US" altLang="en-US" dirty="0" err="1">
                <a:solidFill>
                  <a:srgbClr val="002060"/>
                </a:solidFill>
                <a:latin typeface="Arial" panose="020B0604020202020204" pitchFamily="34" charset="0"/>
                <a:cs typeface="Arial" panose="020B0604020202020204" pitchFamily="34" charset="0"/>
              </a:rPr>
              <a:t>Lahey</a:t>
            </a:r>
            <a:r>
              <a:rPr lang="en-US" altLang="en-US" dirty="0">
                <a:solidFill>
                  <a:srgbClr val="002060"/>
                </a:solidFill>
                <a:latin typeface="Arial" panose="020B0604020202020204" pitchFamily="34" charset="0"/>
                <a:cs typeface="Arial" panose="020B0604020202020204" pitchFamily="34" charset="0"/>
              </a:rPr>
              <a:t> Health system.</a:t>
            </a:r>
          </a:p>
          <a:p>
            <a:pPr lvl="1">
              <a:spcBef>
                <a:spcPts val="2000"/>
              </a:spcBef>
            </a:pPr>
            <a:r>
              <a:rPr lang="en-US" altLang="en-US" dirty="0">
                <a:solidFill>
                  <a:srgbClr val="002060"/>
                </a:solidFill>
                <a:latin typeface="Arial" panose="020B0604020202020204" pitchFamily="34" charset="0"/>
                <a:cs typeface="Arial" panose="020B0604020202020204" pitchFamily="34" charset="0"/>
              </a:rPr>
              <a:t>Looking forward to supporting BID-Milton’s mission, and goals.</a:t>
            </a:r>
          </a:p>
          <a:p>
            <a:pPr lvl="1">
              <a:spcBef>
                <a:spcPts val="2000"/>
              </a:spcBef>
            </a:pPr>
            <a:r>
              <a:rPr lang="en-US" altLang="en-US" dirty="0">
                <a:solidFill>
                  <a:srgbClr val="002060"/>
                </a:solidFill>
                <a:latin typeface="Arial" panose="020B0604020202020204" pitchFamily="34" charset="0"/>
                <a:cs typeface="Arial" panose="020B0604020202020204" pitchFamily="34" charset="0"/>
              </a:rPr>
              <a:t>Knowledgeable about our policies and staff member responsibilities. </a:t>
            </a:r>
          </a:p>
          <a:p>
            <a:pPr lvl="1">
              <a:spcBef>
                <a:spcPts val="2000"/>
              </a:spcBef>
            </a:pPr>
            <a:r>
              <a:rPr lang="en-US" altLang="en-US" dirty="0">
                <a:solidFill>
                  <a:srgbClr val="002060"/>
                </a:solidFill>
                <a:latin typeface="Arial" panose="020B0604020202020204" pitchFamily="34" charset="0"/>
                <a:cs typeface="Arial" panose="020B0604020202020204" pitchFamily="34" charset="0"/>
              </a:rPr>
              <a:t>Able to identify information, resources and tools available to help you do your job.</a:t>
            </a:r>
          </a:p>
          <a:p>
            <a:pPr lvl="1">
              <a:spcBef>
                <a:spcPts val="2000"/>
              </a:spcBef>
            </a:pPr>
            <a:r>
              <a:rPr lang="en-US" altLang="en-US" dirty="0">
                <a:solidFill>
                  <a:srgbClr val="002060"/>
                </a:solidFill>
                <a:latin typeface="Arial" panose="020B0604020202020204" pitchFamily="34" charset="0"/>
                <a:cs typeface="Arial" panose="020B0604020202020204" pitchFamily="34" charset="0"/>
              </a:rPr>
              <a:t>Familiar with programs and initiatives designed to support you and our patients. </a:t>
            </a:r>
          </a:p>
          <a:p>
            <a:pPr lvl="1">
              <a:spcBef>
                <a:spcPts val="2000"/>
              </a:spcBef>
            </a:pPr>
            <a:r>
              <a:rPr lang="en-US" altLang="en-US" dirty="0">
                <a:solidFill>
                  <a:srgbClr val="002060"/>
                </a:solidFill>
                <a:latin typeface="Arial" panose="020B0604020202020204" pitchFamily="34" charset="0"/>
                <a:cs typeface="Arial" panose="020B0604020202020204" pitchFamily="34" charset="0"/>
              </a:rPr>
              <a:t>Feeling like a welcome and valued member of our BILH and BID-Milton family!</a:t>
            </a:r>
          </a:p>
          <a:p>
            <a:pPr lvl="1">
              <a:spcBef>
                <a:spcPts val="2000"/>
              </a:spcBef>
            </a:pPr>
            <a:endParaRPr lang="en-US" altLang="en-US" sz="2100" dirty="0"/>
          </a:p>
        </p:txBody>
      </p:sp>
    </p:spTree>
    <p:extLst>
      <p:ext uri="{BB962C8B-B14F-4D97-AF65-F5344CB8AC3E}">
        <p14:creationId xmlns:p14="http://schemas.microsoft.com/office/powerpoint/2010/main" val="2787634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D3693582-FB88-2E44-B711-E33E220A187C}" type="slidenum">
              <a:rPr lang="en-US" sz="1000" smtClean="0">
                <a:solidFill>
                  <a:schemeClr val="bg1"/>
                </a:solidFill>
                <a:latin typeface="Arial" charset="0"/>
                <a:ea typeface="Arial" charset="0"/>
                <a:cs typeface="Arial" charset="0"/>
              </a:rPr>
              <a:t>30</a:t>
            </a:fld>
            <a:endParaRPr lang="en-US" sz="1000">
              <a:solidFill>
                <a:schemeClr val="bg1"/>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4668" y="2522646"/>
            <a:ext cx="7670574" cy="1360489"/>
          </a:xfrm>
          <a:prstGeom prst="rect">
            <a:avLst/>
          </a:prstGeom>
          <a:noFill/>
        </p:spPr>
        <p:txBody>
          <a:bodyPr wrap="square" lIns="0" tIns="0" rIns="0" bIns="0" rtlCol="0">
            <a:noAutofit/>
          </a:bodyPr>
          <a:lstStyle/>
          <a:p>
            <a:pPr algn="ctr">
              <a:lnSpc>
                <a:spcPts val="4800"/>
              </a:lnSpc>
            </a:pPr>
            <a:br>
              <a:rPr lang="en-US" altLang="en-US" sz="4800"/>
            </a:br>
            <a:endParaRPr lang="en-US" sz="4800" b="1">
              <a:solidFill>
                <a:schemeClr val="bg1"/>
              </a:solidFill>
              <a:latin typeface="Arial" panose="020B0604020202020204" pitchFamily="34" charset="0"/>
              <a:ea typeface="Arial"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1" y="135129"/>
            <a:ext cx="2260397" cy="927811"/>
          </a:xfrm>
          <a:prstGeom prst="rect">
            <a:avLst/>
          </a:prstGeom>
        </p:spPr>
      </p:pic>
      <p:sp>
        <p:nvSpPr>
          <p:cNvPr id="6" name="TextBox 5"/>
          <p:cNvSpPr txBox="1"/>
          <p:nvPr/>
        </p:nvSpPr>
        <p:spPr>
          <a:xfrm>
            <a:off x="431798" y="6405418"/>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2" name="TextBox 1"/>
          <p:cNvSpPr txBox="1"/>
          <p:nvPr/>
        </p:nvSpPr>
        <p:spPr>
          <a:xfrm>
            <a:off x="1488558" y="2413591"/>
            <a:ext cx="6701788"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Infection Prevention</a:t>
            </a:r>
          </a:p>
        </p:txBody>
      </p:sp>
    </p:spTree>
    <p:extLst>
      <p:ext uri="{BB962C8B-B14F-4D97-AF65-F5344CB8AC3E}">
        <p14:creationId xmlns:p14="http://schemas.microsoft.com/office/powerpoint/2010/main" val="3544295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6788" y="33998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Goals of Infection Prevention </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31</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6" descr="http://cdn2.hubspot.net/hub/169265/hubfs/Infection_Prevention_2015_/G120295-Infection_Prevention_Landing_Page_5a.jpg?t=1442610060267&amp;width=23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0763" y="1390650"/>
            <a:ext cx="414813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3014" y="4180368"/>
            <a:ext cx="7048655" cy="1569660"/>
          </a:xfrm>
          <a:prstGeom prst="rect">
            <a:avLst/>
          </a:prstGeom>
        </p:spPr>
        <p:txBody>
          <a:bodyPr wrap="square">
            <a:spAutoFit/>
          </a:bodyPr>
          <a:lstStyle/>
          <a:p>
            <a:pPr marL="514350" indent="-514350">
              <a:defRPr/>
            </a:pPr>
            <a:r>
              <a:rPr lang="en-US" sz="2400">
                <a:solidFill>
                  <a:srgbClr val="002060"/>
                </a:solidFill>
                <a:latin typeface="Arial" panose="020B0604020202020204" pitchFamily="34" charset="0"/>
                <a:cs typeface="Arial" panose="020B0604020202020204" pitchFamily="34" charset="0"/>
              </a:rPr>
              <a:t>Stop the spread of infection at BID-Milton Hospital</a:t>
            </a:r>
          </a:p>
          <a:p>
            <a:pPr marL="514350" indent="-514350">
              <a:defRPr/>
            </a:pPr>
            <a:endParaRPr lang="en-US" sz="2400">
              <a:solidFill>
                <a:srgbClr val="002060"/>
              </a:solidFill>
              <a:latin typeface="Arial" panose="020B0604020202020204" pitchFamily="34" charset="0"/>
              <a:cs typeface="Arial" panose="020B0604020202020204" pitchFamily="34" charset="0"/>
            </a:endParaRPr>
          </a:p>
          <a:p>
            <a:pPr marL="514350" indent="-514350">
              <a:defRPr/>
            </a:pPr>
            <a:r>
              <a:rPr lang="en-US" sz="2400">
                <a:solidFill>
                  <a:srgbClr val="002060"/>
                </a:solidFill>
                <a:latin typeface="Arial" panose="020B0604020202020204" pitchFamily="34" charset="0"/>
                <a:cs typeface="Arial" panose="020B0604020202020204" pitchFamily="34" charset="0"/>
              </a:rPr>
              <a:t>Reduce risk for exposure/ transmission of infection to our patients, visitors and care providers</a:t>
            </a:r>
          </a:p>
        </p:txBody>
      </p:sp>
    </p:spTree>
    <p:extLst>
      <p:ext uri="{BB962C8B-B14F-4D97-AF65-F5344CB8AC3E}">
        <p14:creationId xmlns:p14="http://schemas.microsoft.com/office/powerpoint/2010/main" val="1398166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7" name="Title 1"/>
          <p:cNvSpPr>
            <a:spLocks noGrp="1"/>
          </p:cNvSpPr>
          <p:nvPr>
            <p:ph type="title"/>
          </p:nvPr>
        </p:nvSpPr>
        <p:spPr>
          <a:xfrm>
            <a:off x="0" y="373206"/>
            <a:ext cx="9144000" cy="688975"/>
          </a:xfrm>
        </p:spPr>
        <p:txBody>
          <a:bodyPr>
            <a:noAutofit/>
          </a:bodyPr>
          <a:lstStyle/>
          <a:p>
            <a:r>
              <a:rPr lang="en-US" altLang="en-US" sz="3600" b="1">
                <a:solidFill>
                  <a:srgbClr val="002060"/>
                </a:solidFill>
                <a:latin typeface="Arial" panose="020B0604020202020204" pitchFamily="34" charset="0"/>
                <a:cs typeface="Arial" panose="020B0604020202020204" pitchFamily="34" charset="0"/>
              </a:rPr>
              <a:t>Healthcare Associated Infections            (HAIs)</a:t>
            </a:r>
            <a:br>
              <a:rPr lang="en-US" altLang="en-US" sz="3600" b="1">
                <a:solidFill>
                  <a:srgbClr val="002060"/>
                </a:solidFill>
                <a:latin typeface="Arial" panose="020B0604020202020204" pitchFamily="34" charset="0"/>
                <a:cs typeface="Arial" panose="020B0604020202020204" pitchFamily="34" charset="0"/>
              </a:rPr>
            </a:br>
            <a:endParaRPr lang="en-US" altLang="en-US" sz="3600" b="1">
              <a:solidFill>
                <a:srgbClr val="002060"/>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nvGraphicFramePr>
        <p:xfrm>
          <a:off x="361950" y="1163638"/>
          <a:ext cx="8382000" cy="2852736"/>
        </p:xfrm>
        <a:graphic>
          <a:graphicData uri="http://schemas.openxmlformats.org/drawingml/2006/table">
            <a:tbl>
              <a:tblPr firstRow="1" bandRow="1">
                <a:tableStyleId>{5C22544A-7EE6-4342-B048-85BDC9FD1C3A}</a:tableStyleId>
              </a:tblPr>
              <a:tblGrid>
                <a:gridCol w="5505450">
                  <a:extLst>
                    <a:ext uri="{9D8B030D-6E8A-4147-A177-3AD203B41FA5}">
                      <a16:colId xmlns:a16="http://schemas.microsoft.com/office/drawing/2014/main" val="20000"/>
                    </a:ext>
                  </a:extLst>
                </a:gridCol>
                <a:gridCol w="2876550">
                  <a:extLst>
                    <a:ext uri="{9D8B030D-6E8A-4147-A177-3AD203B41FA5}">
                      <a16:colId xmlns:a16="http://schemas.microsoft.com/office/drawing/2014/main" val="20001"/>
                    </a:ext>
                  </a:extLst>
                </a:gridCol>
              </a:tblGrid>
              <a:tr h="486964">
                <a:tc gridSpan="2">
                  <a:txBody>
                    <a:bodyPr/>
                    <a:lstStyle/>
                    <a:p>
                      <a:pPr algn="ctr"/>
                      <a:r>
                        <a:rPr lang="en-US" sz="2200" b="1"/>
                        <a:t>STATISTICS</a:t>
                      </a:r>
                    </a:p>
                  </a:txBody>
                  <a:tcPr marT="45717" marB="45717">
                    <a:solidFill>
                      <a:srgbClr val="002060"/>
                    </a:solidFill>
                  </a:tcPr>
                </a:tc>
                <a:tc hMerge="1">
                  <a:txBody>
                    <a:bodyPr/>
                    <a:lstStyle/>
                    <a:p>
                      <a:endParaRPr lang="en-US" sz="2200" b="0"/>
                    </a:p>
                  </a:txBody>
                  <a:tcPr>
                    <a:solidFill>
                      <a:srgbClr val="009999"/>
                    </a:solidFill>
                  </a:tcPr>
                </a:tc>
                <a:extLst>
                  <a:ext uri="{0D108BD9-81ED-4DB2-BD59-A6C34878D82A}">
                    <a16:rowId xmlns:a16="http://schemas.microsoft.com/office/drawing/2014/main" val="10000"/>
                  </a:ext>
                </a:extLst>
              </a:tr>
              <a:tr h="444461">
                <a:tc>
                  <a:txBody>
                    <a:bodyPr/>
                    <a:lstStyle/>
                    <a:p>
                      <a:r>
                        <a:rPr lang="en-US" sz="2200" b="0">
                          <a:solidFill>
                            <a:schemeClr val="bg1"/>
                          </a:solidFill>
                        </a:rPr>
                        <a:t># HAIs/Year</a:t>
                      </a:r>
                      <a:r>
                        <a:rPr lang="en-US" sz="2200" b="0" baseline="0">
                          <a:solidFill>
                            <a:schemeClr val="bg1"/>
                          </a:solidFill>
                        </a:rPr>
                        <a:t> in US Hospitals</a:t>
                      </a:r>
                      <a:endParaRPr lang="en-US" sz="2200" b="0">
                        <a:solidFill>
                          <a:schemeClr val="bg1"/>
                        </a:solidFill>
                      </a:endParaRPr>
                    </a:p>
                  </a:txBody>
                  <a:tcPr marT="45717" marB="45717">
                    <a:solidFill>
                      <a:srgbClr val="99CCFF"/>
                    </a:solidFill>
                  </a:tcPr>
                </a:tc>
                <a:tc>
                  <a:txBody>
                    <a:bodyPr/>
                    <a:lstStyle/>
                    <a:p>
                      <a:r>
                        <a:rPr lang="en-US" sz="2200" b="0">
                          <a:solidFill>
                            <a:schemeClr val="bg1"/>
                          </a:solidFill>
                        </a:rPr>
                        <a:t>1.7 Million</a:t>
                      </a:r>
                    </a:p>
                  </a:txBody>
                  <a:tcPr marT="45717" marB="45717">
                    <a:solidFill>
                      <a:srgbClr val="99CCFF"/>
                    </a:solidFill>
                  </a:tcPr>
                </a:tc>
                <a:extLst>
                  <a:ext uri="{0D108BD9-81ED-4DB2-BD59-A6C34878D82A}">
                    <a16:rowId xmlns:a16="http://schemas.microsoft.com/office/drawing/2014/main" val="10001"/>
                  </a:ext>
                </a:extLst>
              </a:tr>
              <a:tr h="4385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a:solidFill>
                            <a:schemeClr val="tx1"/>
                          </a:solidFill>
                        </a:rPr>
                        <a:t># Rate of HAIs</a:t>
                      </a:r>
                    </a:p>
                  </a:txBody>
                  <a:tcPr marT="45717" marB="45717">
                    <a:solidFill>
                      <a:schemeClr val="bg1"/>
                    </a:solidFill>
                  </a:tcPr>
                </a:tc>
                <a:tc>
                  <a:txBody>
                    <a:bodyPr/>
                    <a:lstStyle/>
                    <a:p>
                      <a:r>
                        <a:rPr lang="en-US" sz="2200">
                          <a:solidFill>
                            <a:schemeClr val="tx1"/>
                          </a:solidFill>
                        </a:rPr>
                        <a:t>1: 7.5 Patients</a:t>
                      </a:r>
                    </a:p>
                  </a:txBody>
                  <a:tcPr marT="45717" marB="45717">
                    <a:solidFill>
                      <a:schemeClr val="bg1"/>
                    </a:solidFill>
                  </a:tcPr>
                </a:tc>
                <a:extLst>
                  <a:ext uri="{0D108BD9-81ED-4DB2-BD59-A6C34878D82A}">
                    <a16:rowId xmlns:a16="http://schemas.microsoft.com/office/drawing/2014/main" val="10002"/>
                  </a:ext>
                </a:extLst>
              </a:tr>
              <a:tr h="5088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a:solidFill>
                            <a:schemeClr val="bg1"/>
                          </a:solidFill>
                        </a:rPr>
                        <a:t># Patients who</a:t>
                      </a:r>
                      <a:r>
                        <a:rPr lang="en-US" sz="2200" baseline="0">
                          <a:solidFill>
                            <a:schemeClr val="bg1"/>
                          </a:solidFill>
                        </a:rPr>
                        <a:t> D</a:t>
                      </a:r>
                      <a:r>
                        <a:rPr lang="en-US" sz="2200">
                          <a:solidFill>
                            <a:schemeClr val="bg1"/>
                          </a:solidFill>
                        </a:rPr>
                        <a:t>ie/Year</a:t>
                      </a:r>
                      <a:r>
                        <a:rPr lang="en-US" sz="2200" baseline="0">
                          <a:solidFill>
                            <a:schemeClr val="bg1"/>
                          </a:solidFill>
                        </a:rPr>
                        <a:t> in US from HAIs</a:t>
                      </a:r>
                      <a:endParaRPr lang="en-US" sz="2200">
                        <a:solidFill>
                          <a:schemeClr val="bg1"/>
                        </a:solidFill>
                      </a:endParaRPr>
                    </a:p>
                  </a:txBody>
                  <a:tcPr marT="45717" marB="45717">
                    <a:solidFill>
                      <a:srgbClr val="99CCFF"/>
                    </a:solidFill>
                  </a:tcPr>
                </a:tc>
                <a:tc>
                  <a:txBody>
                    <a:bodyPr/>
                    <a:lstStyle/>
                    <a:p>
                      <a:r>
                        <a:rPr lang="en-US" sz="2200">
                          <a:solidFill>
                            <a:schemeClr val="bg1"/>
                          </a:solidFill>
                        </a:rPr>
                        <a:t>100,000</a:t>
                      </a:r>
                    </a:p>
                  </a:txBody>
                  <a:tcPr marT="45717" marB="45717">
                    <a:solidFill>
                      <a:srgbClr val="99CCFF"/>
                    </a:solidFill>
                  </a:tcPr>
                </a:tc>
                <a:extLst>
                  <a:ext uri="{0D108BD9-81ED-4DB2-BD59-A6C34878D82A}">
                    <a16:rowId xmlns:a16="http://schemas.microsoft.com/office/drawing/2014/main" val="10003"/>
                  </a:ext>
                </a:extLst>
              </a:tr>
              <a:tr h="486964">
                <a:tc>
                  <a:txBody>
                    <a:bodyPr/>
                    <a:lstStyle/>
                    <a:p>
                      <a:r>
                        <a:rPr lang="en-US" sz="2200">
                          <a:solidFill>
                            <a:schemeClr val="tx1"/>
                          </a:solidFill>
                        </a:rPr>
                        <a:t>Cost to Treat each HAI</a:t>
                      </a:r>
                    </a:p>
                  </a:txBody>
                  <a:tcPr marT="45717" marB="45717">
                    <a:solidFill>
                      <a:schemeClr val="bg1"/>
                    </a:solidFill>
                  </a:tcPr>
                </a:tc>
                <a:tc>
                  <a:txBody>
                    <a:bodyPr/>
                    <a:lstStyle/>
                    <a:p>
                      <a:r>
                        <a:rPr lang="en-US" sz="2200">
                          <a:solidFill>
                            <a:schemeClr val="tx1"/>
                          </a:solidFill>
                        </a:rPr>
                        <a:t>$11,000-$45,000</a:t>
                      </a:r>
                    </a:p>
                  </a:txBody>
                  <a:tcPr marT="45717" marB="45717">
                    <a:solidFill>
                      <a:schemeClr val="bg1"/>
                    </a:solidFill>
                  </a:tcPr>
                </a:tc>
                <a:extLst>
                  <a:ext uri="{0D108BD9-81ED-4DB2-BD59-A6C34878D82A}">
                    <a16:rowId xmlns:a16="http://schemas.microsoft.com/office/drawing/2014/main" val="10004"/>
                  </a:ext>
                </a:extLst>
              </a:tr>
              <a:tr h="486964">
                <a:tc>
                  <a:txBody>
                    <a:bodyPr/>
                    <a:lstStyle/>
                    <a:p>
                      <a:r>
                        <a:rPr lang="en-US" sz="2200">
                          <a:solidFill>
                            <a:schemeClr val="bg1"/>
                          </a:solidFill>
                        </a:rPr>
                        <a:t>Total Cost of HAIs in US/Year</a:t>
                      </a:r>
                    </a:p>
                  </a:txBody>
                  <a:tcPr marT="45717" marB="45717">
                    <a:solidFill>
                      <a:srgbClr val="99CCFF"/>
                    </a:solidFill>
                  </a:tcPr>
                </a:tc>
                <a:tc>
                  <a:txBody>
                    <a:bodyPr/>
                    <a:lstStyle/>
                    <a:p>
                      <a:r>
                        <a:rPr lang="en-US" sz="2200">
                          <a:solidFill>
                            <a:schemeClr val="bg1"/>
                          </a:solidFill>
                        </a:rPr>
                        <a:t>$ 45 Billion</a:t>
                      </a:r>
                    </a:p>
                  </a:txBody>
                  <a:tcPr marT="45717" marB="45717">
                    <a:solidFill>
                      <a:srgbClr val="99CCFF"/>
                    </a:solidFill>
                  </a:tcPr>
                </a:tc>
                <a:extLst>
                  <a:ext uri="{0D108BD9-81ED-4DB2-BD59-A6C34878D82A}">
                    <a16:rowId xmlns:a16="http://schemas.microsoft.com/office/drawing/2014/main" val="10005"/>
                  </a:ext>
                </a:extLst>
              </a:tr>
            </a:tbl>
          </a:graphicData>
        </a:graphic>
      </p:graphicFrame>
      <p:pic>
        <p:nvPicPr>
          <p:cNvPr id="9" name="Picture 14" descr="Image result for Infectious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13" y="4429125"/>
            <a:ext cx="29813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ttps://startanevolution.ubc.ca/wp-content/uploads/2012/12/future_comba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038" y="4429125"/>
            <a:ext cx="33210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32</a:t>
            </a:fld>
            <a:endParaRPr lang="en-US" sz="1000">
              <a:solidFill>
                <a:srgbClr val="183E75"/>
              </a:solidFill>
              <a:latin typeface="Arial" charset="0"/>
              <a:ea typeface="Arial" charset="0"/>
              <a:cs typeface="Arial" charset="0"/>
            </a:endParaRPr>
          </a:p>
        </p:txBody>
      </p:sp>
      <p:cxnSp>
        <p:nvCxnSpPr>
          <p:cNvPr id="12" name="Straight Connector 11"/>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Tree>
    <p:extLst>
      <p:ext uri="{BB962C8B-B14F-4D97-AF65-F5344CB8AC3E}">
        <p14:creationId xmlns:p14="http://schemas.microsoft.com/office/powerpoint/2010/main" val="2866648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52" y="278261"/>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How is Infection Transmitted?</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33</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graphicFrame>
        <p:nvGraphicFramePr>
          <p:cNvPr id="13" name="Table 12"/>
          <p:cNvGraphicFramePr>
            <a:graphicFrameLocks noGrp="1"/>
          </p:cNvGraphicFramePr>
          <p:nvPr>
            <p:extLst>
              <p:ext uri="{D42A27DB-BD31-4B8C-83A1-F6EECF244321}">
                <p14:modId xmlns:p14="http://schemas.microsoft.com/office/powerpoint/2010/main" val="1540877314"/>
              </p:ext>
            </p:extLst>
          </p:nvPr>
        </p:nvGraphicFramePr>
        <p:xfrm>
          <a:off x="247650" y="1111250"/>
          <a:ext cx="8677274" cy="4746625"/>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2562225">
                  <a:extLst>
                    <a:ext uri="{9D8B030D-6E8A-4147-A177-3AD203B41FA5}">
                      <a16:colId xmlns:a16="http://schemas.microsoft.com/office/drawing/2014/main" val="20001"/>
                    </a:ext>
                  </a:extLst>
                </a:gridCol>
                <a:gridCol w="2686049">
                  <a:extLst>
                    <a:ext uri="{9D8B030D-6E8A-4147-A177-3AD203B41FA5}">
                      <a16:colId xmlns:a16="http://schemas.microsoft.com/office/drawing/2014/main" val="20002"/>
                    </a:ext>
                  </a:extLst>
                </a:gridCol>
              </a:tblGrid>
              <a:tr h="561650">
                <a:tc>
                  <a:txBody>
                    <a:bodyPr/>
                    <a:lstStyle/>
                    <a:p>
                      <a:pPr algn="ctr"/>
                      <a:r>
                        <a:rPr lang="en-US" sz="2200"/>
                        <a:t>CONTACT</a:t>
                      </a:r>
                    </a:p>
                  </a:txBody>
                  <a:tcPr>
                    <a:solidFill>
                      <a:srgbClr val="002060"/>
                    </a:solidFill>
                  </a:tcPr>
                </a:tc>
                <a:tc>
                  <a:txBody>
                    <a:bodyPr/>
                    <a:lstStyle/>
                    <a:p>
                      <a:pPr algn="ctr"/>
                      <a:r>
                        <a:rPr lang="en-US" sz="2200"/>
                        <a:t>DROPLET</a:t>
                      </a:r>
                    </a:p>
                  </a:txBody>
                  <a:tcPr>
                    <a:solidFill>
                      <a:srgbClr val="002060"/>
                    </a:solidFill>
                  </a:tcPr>
                </a:tc>
                <a:tc>
                  <a:txBody>
                    <a:bodyPr/>
                    <a:lstStyle/>
                    <a:p>
                      <a:pPr algn="ctr"/>
                      <a:r>
                        <a:rPr lang="en-US" sz="2200"/>
                        <a:t>AIRBORNE</a:t>
                      </a:r>
                    </a:p>
                  </a:txBody>
                  <a:tcPr>
                    <a:solidFill>
                      <a:srgbClr val="002060"/>
                    </a:solidFill>
                  </a:tcPr>
                </a:tc>
                <a:extLst>
                  <a:ext uri="{0D108BD9-81ED-4DB2-BD59-A6C34878D82A}">
                    <a16:rowId xmlns:a16="http://schemas.microsoft.com/office/drawing/2014/main" val="10000"/>
                  </a:ext>
                </a:extLst>
              </a:tr>
              <a:tr h="4184975">
                <a:tc>
                  <a:txBody>
                    <a:bodyPr/>
                    <a:lstStyle/>
                    <a:p>
                      <a:r>
                        <a:rPr lang="en-US" sz="2200" b="1">
                          <a:solidFill>
                            <a:schemeClr val="bg1"/>
                          </a:solidFill>
                          <a:latin typeface="Arial" panose="020B0604020202020204" pitchFamily="34" charset="0"/>
                          <a:cs typeface="Arial" panose="020B0604020202020204" pitchFamily="34" charset="0"/>
                        </a:rPr>
                        <a:t>Direct:</a:t>
                      </a:r>
                      <a:r>
                        <a:rPr lang="en-US" sz="2200" baseline="0">
                          <a:solidFill>
                            <a:schemeClr val="bg1"/>
                          </a:solidFill>
                          <a:latin typeface="Arial" panose="020B0604020202020204" pitchFamily="34" charset="0"/>
                          <a:cs typeface="Arial" panose="020B0604020202020204" pitchFamily="34" charset="0"/>
                        </a:rPr>
                        <a:t> Person to Person from Physical Contact</a:t>
                      </a:r>
                    </a:p>
                    <a:p>
                      <a:endParaRPr lang="en-US" sz="2200" baseline="0">
                        <a:solidFill>
                          <a:srgbClr val="002060"/>
                        </a:solidFill>
                      </a:endParaRPr>
                    </a:p>
                    <a:p>
                      <a:endParaRPr lang="en-US" sz="2200" baseline="0">
                        <a:solidFill>
                          <a:srgbClr val="002060"/>
                        </a:solidFill>
                      </a:endParaRPr>
                    </a:p>
                    <a:p>
                      <a:endParaRPr lang="en-US" sz="2200" baseline="0">
                        <a:solidFill>
                          <a:srgbClr val="002060"/>
                        </a:solidFill>
                      </a:endParaRPr>
                    </a:p>
                    <a:p>
                      <a:endParaRPr lang="en-US" sz="2200" baseline="0">
                        <a:solidFill>
                          <a:srgbClr val="002060"/>
                        </a:solidFill>
                      </a:endParaRPr>
                    </a:p>
                    <a:p>
                      <a:r>
                        <a:rPr lang="en-US" sz="2200" b="1" baseline="0">
                          <a:solidFill>
                            <a:schemeClr val="bg1"/>
                          </a:solidFill>
                          <a:latin typeface="Arial" panose="020B0604020202020204" pitchFamily="34" charset="0"/>
                          <a:cs typeface="Arial" panose="020B0604020202020204" pitchFamily="34" charset="0"/>
                        </a:rPr>
                        <a:t>Indirect:</a:t>
                      </a:r>
                      <a:r>
                        <a:rPr lang="en-US" sz="2200" baseline="0">
                          <a:solidFill>
                            <a:schemeClr val="bg1"/>
                          </a:solidFill>
                          <a:latin typeface="Arial" panose="020B0604020202020204" pitchFamily="34" charset="0"/>
                          <a:cs typeface="Arial" panose="020B0604020202020204" pitchFamily="34" charset="0"/>
                        </a:rPr>
                        <a:t> Contact with a Contaminated Object</a:t>
                      </a:r>
                      <a:endParaRPr lang="en-US" sz="2200">
                        <a:solidFill>
                          <a:schemeClr val="bg1"/>
                        </a:solidFill>
                        <a:latin typeface="Arial" panose="020B0604020202020204" pitchFamily="34" charset="0"/>
                        <a:cs typeface="Arial" panose="020B0604020202020204" pitchFamily="34" charset="0"/>
                      </a:endParaRPr>
                    </a:p>
                  </a:txBody>
                  <a:tcPr>
                    <a:solidFill>
                      <a:srgbClr val="99CCFF"/>
                    </a:solidFill>
                  </a:tcPr>
                </a:tc>
                <a:tc>
                  <a:txBody>
                    <a:bodyPr/>
                    <a:lstStyle/>
                    <a:p>
                      <a:pPr algn="ctr"/>
                      <a:r>
                        <a:rPr lang="en-US" sz="2200">
                          <a:solidFill>
                            <a:srgbClr val="002060"/>
                          </a:solidFill>
                          <a:latin typeface="Arial" panose="020B0604020202020204" pitchFamily="34" charset="0"/>
                          <a:cs typeface="Arial" panose="020B0604020202020204" pitchFamily="34" charset="0"/>
                        </a:rPr>
                        <a:t>Passed </a:t>
                      </a:r>
                      <a:r>
                        <a:rPr lang="en-US" sz="2200" baseline="0">
                          <a:solidFill>
                            <a:srgbClr val="002060"/>
                          </a:solidFill>
                          <a:latin typeface="Arial" panose="020B0604020202020204" pitchFamily="34" charset="0"/>
                          <a:cs typeface="Arial" panose="020B0604020202020204" pitchFamily="34" charset="0"/>
                        </a:rPr>
                        <a:t>in the air and is inhaled (Coughing/ Sneezing)</a:t>
                      </a:r>
                      <a:endParaRPr lang="en-US" sz="2200">
                        <a:solidFill>
                          <a:srgbClr val="002060"/>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2200">
                          <a:solidFill>
                            <a:schemeClr val="bg1"/>
                          </a:solidFill>
                          <a:latin typeface="Arial" panose="020B0604020202020204" pitchFamily="34" charset="0"/>
                          <a:cs typeface="Arial" panose="020B0604020202020204" pitchFamily="34" charset="0"/>
                        </a:rPr>
                        <a:t>Suspended in</a:t>
                      </a:r>
                      <a:r>
                        <a:rPr lang="en-US" sz="2200" baseline="0">
                          <a:solidFill>
                            <a:schemeClr val="bg1"/>
                          </a:solidFill>
                          <a:latin typeface="Arial" panose="020B0604020202020204" pitchFamily="34" charset="0"/>
                          <a:cs typeface="Arial" panose="020B0604020202020204" pitchFamily="34" charset="0"/>
                        </a:rPr>
                        <a:t> the air for long periods and can be carried long distances</a:t>
                      </a:r>
                      <a:endParaRPr lang="en-US" sz="2200">
                        <a:solidFill>
                          <a:schemeClr val="bg1"/>
                        </a:solidFill>
                        <a:latin typeface="Arial" panose="020B0604020202020204" pitchFamily="34" charset="0"/>
                        <a:cs typeface="Arial" panose="020B0604020202020204" pitchFamily="34" charset="0"/>
                      </a:endParaRPr>
                    </a:p>
                  </a:txBody>
                  <a:tcPr>
                    <a:solidFill>
                      <a:srgbClr val="99CCFF"/>
                    </a:solidFill>
                  </a:tcPr>
                </a:tc>
                <a:extLst>
                  <a:ext uri="{0D108BD9-81ED-4DB2-BD59-A6C34878D82A}">
                    <a16:rowId xmlns:a16="http://schemas.microsoft.com/office/drawing/2014/main" val="10001"/>
                  </a:ext>
                </a:extLst>
              </a:tr>
            </a:tbl>
          </a:graphicData>
        </a:graphic>
      </p:graphicFrame>
      <p:pic>
        <p:nvPicPr>
          <p:cNvPr id="15" name="Picture 10" descr="http://www.documentsdelivered.com/wp-content/uploads/2015/05/HAndshake-image-png-400x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465388"/>
            <a:ext cx="163830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http://rayankarkadan.files.wordpress.com/2010/09/stethoscop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5263" y="4506913"/>
            <a:ext cx="12858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Image result for direct infection conta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013" y="3378200"/>
            <a:ext cx="1830387"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descr="http://en.rylkov-fond.org/wp-content/uploads/2011/11/TB-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3363" y="3457576"/>
            <a:ext cx="1931987"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879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Hand Hygiene</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34</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graphicFrame>
        <p:nvGraphicFramePr>
          <p:cNvPr id="13" name="Table 12"/>
          <p:cNvGraphicFramePr>
            <a:graphicFrameLocks noGrp="1"/>
          </p:cNvGraphicFramePr>
          <p:nvPr>
            <p:extLst>
              <p:ext uri="{D42A27DB-BD31-4B8C-83A1-F6EECF244321}">
                <p14:modId xmlns:p14="http://schemas.microsoft.com/office/powerpoint/2010/main" val="110978253"/>
              </p:ext>
            </p:extLst>
          </p:nvPr>
        </p:nvGraphicFramePr>
        <p:xfrm>
          <a:off x="361950" y="1031081"/>
          <a:ext cx="8096250" cy="4846327"/>
        </p:xfrm>
        <a:graphic>
          <a:graphicData uri="http://schemas.openxmlformats.org/drawingml/2006/table">
            <a:tbl>
              <a:tblPr firstRow="1" bandRow="1">
                <a:tableStyleId>{5C22544A-7EE6-4342-B048-85BDC9FD1C3A}</a:tableStyleId>
              </a:tblPr>
              <a:tblGrid>
                <a:gridCol w="3667125">
                  <a:extLst>
                    <a:ext uri="{9D8B030D-6E8A-4147-A177-3AD203B41FA5}">
                      <a16:colId xmlns:a16="http://schemas.microsoft.com/office/drawing/2014/main" val="20000"/>
                    </a:ext>
                  </a:extLst>
                </a:gridCol>
                <a:gridCol w="4429125">
                  <a:extLst>
                    <a:ext uri="{9D8B030D-6E8A-4147-A177-3AD203B41FA5}">
                      <a16:colId xmlns:a16="http://schemas.microsoft.com/office/drawing/2014/main" val="20001"/>
                    </a:ext>
                  </a:extLst>
                </a:gridCol>
              </a:tblGrid>
              <a:tr h="365762">
                <a:tc gridSpan="2">
                  <a:txBody>
                    <a:bodyPr/>
                    <a:lstStyle/>
                    <a:p>
                      <a:pPr algn="ctr"/>
                      <a:r>
                        <a:rPr lang="en-US" altLang="en-US" sz="1800" b="1">
                          <a:solidFill>
                            <a:schemeClr val="bg1"/>
                          </a:solidFill>
                          <a:latin typeface="Arial" panose="020B0604020202020204" pitchFamily="34" charset="0"/>
                          <a:ea typeface="+mn-ea"/>
                          <a:cs typeface="Arial" panose="020B0604020202020204" pitchFamily="34" charset="0"/>
                        </a:rPr>
                        <a:t>The single most effective measure to prevent the spread of infection</a:t>
                      </a:r>
                      <a:endParaRPr lang="en-US" sz="1800">
                        <a:solidFill>
                          <a:schemeClr val="bg1"/>
                        </a:solidFill>
                        <a:latin typeface="Arial" panose="020B0604020202020204" pitchFamily="34" charset="0"/>
                        <a:cs typeface="Arial" panose="020B0604020202020204" pitchFamily="34" charset="0"/>
                      </a:endParaRPr>
                    </a:p>
                  </a:txBody>
                  <a:tcPr>
                    <a:solidFill>
                      <a:srgbClr val="002060"/>
                    </a:solidFill>
                  </a:tcPr>
                </a:tc>
                <a:tc hMerge="1">
                  <a:txBody>
                    <a:bodyPr/>
                    <a:lstStyle/>
                    <a:p>
                      <a:endParaRPr lang="en-US"/>
                    </a:p>
                  </a:txBody>
                  <a:tcPr/>
                </a:tc>
                <a:extLst>
                  <a:ext uri="{0D108BD9-81ED-4DB2-BD59-A6C34878D82A}">
                    <a16:rowId xmlns:a16="http://schemas.microsoft.com/office/drawing/2014/main" val="10000"/>
                  </a:ext>
                </a:extLst>
              </a:tr>
              <a:tr h="1097285">
                <a:tc>
                  <a:txBody>
                    <a:bodyPr/>
                    <a:lstStyle/>
                    <a:p>
                      <a:pPr algn="ctr"/>
                      <a:r>
                        <a:rPr lang="en-US" sz="2200" b="1">
                          <a:solidFill>
                            <a:schemeClr val="bg1"/>
                          </a:solidFill>
                          <a:latin typeface="Arial" panose="020B0604020202020204" pitchFamily="34" charset="0"/>
                          <a:cs typeface="Arial" panose="020B0604020202020204" pitchFamily="34" charset="0"/>
                        </a:rPr>
                        <a:t>When ?</a:t>
                      </a:r>
                    </a:p>
                    <a:p>
                      <a:pPr algn="ctr"/>
                      <a:r>
                        <a:rPr lang="en-US" sz="2200">
                          <a:solidFill>
                            <a:schemeClr val="bg1"/>
                          </a:solidFill>
                          <a:latin typeface="Arial" panose="020B0604020202020204" pitchFamily="34" charset="0"/>
                          <a:cs typeface="Arial" panose="020B0604020202020204" pitchFamily="34" charset="0"/>
                        </a:rPr>
                        <a:t>(5 Moments of Hand Hygiene)</a:t>
                      </a:r>
                    </a:p>
                  </a:txBody>
                  <a:tcPr>
                    <a:solidFill>
                      <a:srgbClr val="99CCFF"/>
                    </a:solidFill>
                  </a:tcPr>
                </a:tc>
                <a:tc>
                  <a:txBody>
                    <a:bodyPr/>
                    <a:lstStyle/>
                    <a:p>
                      <a:pPr algn="ctr"/>
                      <a:r>
                        <a:rPr lang="en-US" sz="2200" b="1">
                          <a:solidFill>
                            <a:schemeClr val="bg1"/>
                          </a:solidFill>
                          <a:latin typeface="Arial" panose="020B0604020202020204" pitchFamily="34" charset="0"/>
                          <a:cs typeface="Arial" panose="020B0604020202020204" pitchFamily="34" charset="0"/>
                        </a:rPr>
                        <a:t>How ?</a:t>
                      </a:r>
                    </a:p>
                  </a:txBody>
                  <a:tcPr>
                    <a:solidFill>
                      <a:srgbClr val="99CCFF"/>
                    </a:solidFill>
                  </a:tcPr>
                </a:tc>
                <a:extLst>
                  <a:ext uri="{0D108BD9-81ED-4DB2-BD59-A6C34878D82A}">
                    <a16:rowId xmlns:a16="http://schemas.microsoft.com/office/drawing/2014/main" val="10001"/>
                  </a:ext>
                </a:extLst>
              </a:tr>
              <a:tr h="3359778">
                <a:tc>
                  <a:txBody>
                    <a:bodyPr/>
                    <a:lstStyle/>
                    <a:p>
                      <a:pPr marL="285750" indent="-285750" eaLnBrk="1" hangingPunct="1">
                        <a:buFont typeface="Arial" panose="020B0604020202020204" pitchFamily="34" charset="0"/>
                        <a:buChar char="•"/>
                      </a:pPr>
                      <a:r>
                        <a:rPr lang="en-US" altLang="en-US" sz="2200">
                          <a:solidFill>
                            <a:srgbClr val="002060"/>
                          </a:solidFill>
                          <a:latin typeface="Arial" panose="020B0604020202020204" pitchFamily="34" charset="0"/>
                          <a:cs typeface="Arial" panose="020B0604020202020204" pitchFamily="34" charset="0"/>
                        </a:rPr>
                        <a:t>Before touching patient</a:t>
                      </a:r>
                    </a:p>
                    <a:p>
                      <a:pPr marL="285750" indent="-285750" eaLnBrk="1" hangingPunct="1">
                        <a:buFont typeface="Arial" panose="020B0604020202020204" pitchFamily="34" charset="0"/>
                        <a:buChar char="•"/>
                      </a:pPr>
                      <a:r>
                        <a:rPr lang="en-US" altLang="en-US" sz="2200">
                          <a:solidFill>
                            <a:srgbClr val="002060"/>
                          </a:solidFill>
                          <a:latin typeface="Arial" panose="020B0604020202020204" pitchFamily="34" charset="0"/>
                          <a:cs typeface="Arial" panose="020B0604020202020204" pitchFamily="34" charset="0"/>
                        </a:rPr>
                        <a:t>Before clean/aseptic procedure</a:t>
                      </a:r>
                    </a:p>
                    <a:p>
                      <a:pPr marL="285750" indent="-285750" eaLnBrk="1" hangingPunct="1">
                        <a:buFont typeface="Arial" panose="020B0604020202020204" pitchFamily="34" charset="0"/>
                        <a:buChar char="•"/>
                      </a:pPr>
                      <a:r>
                        <a:rPr lang="en-US" altLang="en-US" sz="2200">
                          <a:solidFill>
                            <a:srgbClr val="002060"/>
                          </a:solidFill>
                          <a:latin typeface="Arial" panose="020B0604020202020204" pitchFamily="34" charset="0"/>
                          <a:cs typeface="Arial" panose="020B0604020202020204" pitchFamily="34" charset="0"/>
                        </a:rPr>
                        <a:t>After body fluid exposure</a:t>
                      </a:r>
                    </a:p>
                    <a:p>
                      <a:pPr marL="285750" indent="-285750" eaLnBrk="1" hangingPunct="1">
                        <a:buFont typeface="Arial" panose="020B0604020202020204" pitchFamily="34" charset="0"/>
                        <a:buChar char="•"/>
                      </a:pPr>
                      <a:r>
                        <a:rPr lang="en-US" altLang="en-US" sz="2200">
                          <a:solidFill>
                            <a:srgbClr val="002060"/>
                          </a:solidFill>
                          <a:latin typeface="Arial" panose="020B0604020202020204" pitchFamily="34" charset="0"/>
                          <a:cs typeface="Arial" panose="020B0604020202020204" pitchFamily="34" charset="0"/>
                        </a:rPr>
                        <a:t>After touching a patient</a:t>
                      </a:r>
                    </a:p>
                    <a:p>
                      <a:pPr marL="285750" indent="-285750" eaLnBrk="1" hangingPunct="1">
                        <a:buFont typeface="Arial" panose="020B0604020202020204" pitchFamily="34" charset="0"/>
                        <a:buChar char="•"/>
                      </a:pPr>
                      <a:r>
                        <a:rPr lang="en-US" altLang="en-US" sz="2200">
                          <a:solidFill>
                            <a:srgbClr val="002060"/>
                          </a:solidFill>
                          <a:latin typeface="Arial" panose="020B0604020202020204" pitchFamily="34" charset="0"/>
                          <a:cs typeface="Arial" panose="020B0604020202020204" pitchFamily="34" charset="0"/>
                        </a:rPr>
                        <a:t>After touching patient surroundings</a:t>
                      </a: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txBody>
                  <a:tcPr>
                    <a:solidFill>
                      <a:schemeClr val="bg1"/>
                    </a:solidFill>
                  </a:tcPr>
                </a:tc>
                <a:tc>
                  <a:txBody>
                    <a:bodyPr/>
                    <a:lstStyle/>
                    <a:p>
                      <a:pPr marL="342900" indent="-342900">
                        <a:buFont typeface="Arial" panose="020B0604020202020204" pitchFamily="34" charset="0"/>
                        <a:buChar char="•"/>
                      </a:pPr>
                      <a:r>
                        <a:rPr lang="en-US" sz="2200" baseline="0">
                          <a:solidFill>
                            <a:srgbClr val="002060"/>
                          </a:solidFill>
                          <a:latin typeface="Arial" panose="020B0604020202020204" pitchFamily="34" charset="0"/>
                          <a:cs typeface="Arial" panose="020B0604020202020204" pitchFamily="34" charset="0"/>
                        </a:rPr>
                        <a:t>Soap and water when hands visibly soiled or </a:t>
                      </a:r>
                      <a:r>
                        <a:rPr lang="en-US" sz="2200" b="0" baseline="0">
                          <a:solidFill>
                            <a:srgbClr val="002060"/>
                          </a:solidFill>
                          <a:latin typeface="Arial" panose="020B0604020202020204" pitchFamily="34" charset="0"/>
                          <a:cs typeface="Arial" panose="020B0604020202020204" pitchFamily="34" charset="0"/>
                        </a:rPr>
                        <a:t>C-Diff</a:t>
                      </a:r>
                    </a:p>
                    <a:p>
                      <a:pPr marL="342900" indent="-342900">
                        <a:buFont typeface="Arial" panose="020B0604020202020204" pitchFamily="34" charset="0"/>
                        <a:buChar char="•"/>
                      </a:pPr>
                      <a:r>
                        <a:rPr lang="en-US" sz="2200" baseline="0">
                          <a:solidFill>
                            <a:srgbClr val="002060"/>
                          </a:solidFill>
                          <a:latin typeface="Arial" panose="020B0604020202020204" pitchFamily="34" charset="0"/>
                          <a:cs typeface="Arial" panose="020B0604020202020204" pitchFamily="34" charset="0"/>
                        </a:rPr>
                        <a:t>Under running water for at least 20 seconds</a:t>
                      </a:r>
                    </a:p>
                    <a:p>
                      <a:pPr marL="342900" indent="-342900">
                        <a:buFont typeface="Arial" panose="020B0604020202020204" pitchFamily="34" charset="0"/>
                        <a:buChar char="•"/>
                      </a:pPr>
                      <a:r>
                        <a:rPr lang="en-US" sz="2200" baseline="0">
                          <a:solidFill>
                            <a:srgbClr val="002060"/>
                          </a:solidFill>
                          <a:latin typeface="Arial" panose="020B0604020202020204" pitchFamily="34" charset="0"/>
                          <a:cs typeface="Arial" panose="020B0604020202020204" pitchFamily="34" charset="0"/>
                        </a:rPr>
                        <a:t>Dry hands and use paper towel to turn off faucet</a:t>
                      </a:r>
                    </a:p>
                    <a:p>
                      <a:pPr marL="342900" indent="-342900">
                        <a:buFont typeface="Arial" panose="020B0604020202020204" pitchFamily="34" charset="0"/>
                        <a:buChar char="•"/>
                      </a:pPr>
                      <a:r>
                        <a:rPr lang="en-US" sz="2200" baseline="0">
                          <a:solidFill>
                            <a:srgbClr val="002060"/>
                          </a:solidFill>
                          <a:latin typeface="Arial" panose="020B0604020202020204" pitchFamily="34" charset="0"/>
                          <a:cs typeface="Arial" panose="020B0604020202020204" pitchFamily="34" charset="0"/>
                        </a:rPr>
                        <a:t>Alcohol foam dispensers</a:t>
                      </a:r>
                    </a:p>
                    <a:p>
                      <a:pPr marL="342900" indent="-342900">
                        <a:buFont typeface="Arial" panose="020B0604020202020204" pitchFamily="34" charset="0"/>
                        <a:buChar char="•"/>
                      </a:pPr>
                      <a:r>
                        <a:rPr lang="en-US" sz="2200" baseline="0">
                          <a:solidFill>
                            <a:srgbClr val="002060"/>
                          </a:solidFill>
                          <a:latin typeface="Arial" panose="020B0604020202020204" pitchFamily="34" charset="0"/>
                          <a:cs typeface="Arial" panose="020B0604020202020204" pitchFamily="34" charset="0"/>
                        </a:rPr>
                        <a:t>“</a:t>
                      </a:r>
                      <a:r>
                        <a:rPr lang="en-US" sz="2200" baseline="0" err="1">
                          <a:solidFill>
                            <a:srgbClr val="002060"/>
                          </a:solidFill>
                          <a:latin typeface="Arial" panose="020B0604020202020204" pitchFamily="34" charset="0"/>
                          <a:cs typeface="Arial" panose="020B0604020202020204" pitchFamily="34" charset="0"/>
                        </a:rPr>
                        <a:t>Didya</a:t>
                      </a:r>
                      <a:r>
                        <a:rPr lang="en-US" sz="2200" baseline="0">
                          <a:solidFill>
                            <a:srgbClr val="002060"/>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200" baseline="0">
                          <a:solidFill>
                            <a:srgbClr val="002060"/>
                          </a:solidFill>
                          <a:latin typeface="Arial" panose="020B0604020202020204" pitchFamily="34" charset="0"/>
                          <a:cs typeface="Arial" panose="020B0604020202020204" pitchFamily="34" charset="0"/>
                        </a:rPr>
                        <a:t>Nail management policy</a:t>
                      </a:r>
                    </a:p>
                    <a:p>
                      <a:pPr marL="342900" indent="-342900">
                        <a:buAutoNum type="arabicPeriod"/>
                      </a:pPr>
                      <a:endParaRPr lang="en-US" sz="180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0002"/>
                  </a:ext>
                </a:extLst>
              </a:tr>
            </a:tbl>
          </a:graphicData>
        </a:graphic>
      </p:graphicFrame>
      <p:pic>
        <p:nvPicPr>
          <p:cNvPr id="15" name="Picture 6" descr="Image result for hand hygi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34557">
            <a:off x="2065132" y="5192277"/>
            <a:ext cx="125412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699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6788" y="150232"/>
            <a:ext cx="7083352"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How is Transmission of</a:t>
            </a:r>
          </a:p>
          <a:p>
            <a:pPr>
              <a:lnSpc>
                <a:spcPts val="2200"/>
              </a:lnSpc>
            </a:pPr>
            <a:endParaRPr lang="en-US" altLang="en-US" sz="3600" b="1">
              <a:solidFill>
                <a:srgbClr val="002060"/>
              </a:solidFill>
              <a:latin typeface="Arial" panose="020B0604020202020204" pitchFamily="34" charset="0"/>
              <a:cs typeface="Arial" panose="020B0604020202020204" pitchFamily="34" charset="0"/>
            </a:endParaRPr>
          </a:p>
          <a:p>
            <a:pPr>
              <a:lnSpc>
                <a:spcPts val="2200"/>
              </a:lnSpc>
            </a:pPr>
            <a:r>
              <a:rPr lang="en-US" altLang="en-US" sz="3600" b="1">
                <a:solidFill>
                  <a:srgbClr val="002060"/>
                </a:solidFill>
                <a:latin typeface="Arial" panose="020B0604020202020204" pitchFamily="34" charset="0"/>
                <a:cs typeface="Arial" panose="020B0604020202020204" pitchFamily="34" charset="0"/>
              </a:rPr>
              <a:t> Infection Prevented?</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35</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Rectangle 3"/>
          <p:cNvSpPr>
            <a:spLocks noGrp="1" noChangeArrowheads="1"/>
          </p:cNvSpPr>
          <p:nvPr>
            <p:ph idx="1"/>
          </p:nvPr>
        </p:nvSpPr>
        <p:spPr>
          <a:xfrm>
            <a:off x="291674" y="1096388"/>
            <a:ext cx="9043711" cy="3657600"/>
          </a:xfrm>
        </p:spPr>
        <p:txBody>
          <a:bodyPr>
            <a:normAutofit fontScale="25000" lnSpcReduction="20000"/>
          </a:bodyPr>
          <a:lstStyle/>
          <a:p>
            <a:pPr eaLnBrk="1" hangingPunct="1">
              <a:lnSpc>
                <a:spcPct val="150000"/>
              </a:lnSpc>
              <a:defRPr/>
            </a:pPr>
            <a:r>
              <a:rPr lang="en-US" altLang="en-US" sz="9600" b="1">
                <a:solidFill>
                  <a:srgbClr val="002060"/>
                </a:solidFill>
                <a:latin typeface="Arial" panose="020B0604020202020204" pitchFamily="34" charset="0"/>
                <a:cs typeface="Arial" panose="020B0604020202020204" pitchFamily="34" charset="0"/>
              </a:rPr>
              <a:t>Standard Precautions </a:t>
            </a:r>
          </a:p>
          <a:p>
            <a:pPr lvl="1" eaLnBrk="1" hangingPunct="1">
              <a:lnSpc>
                <a:spcPct val="150000"/>
              </a:lnSpc>
              <a:defRPr/>
            </a:pPr>
            <a:r>
              <a:rPr lang="en-US" altLang="en-US" sz="8800">
                <a:solidFill>
                  <a:srgbClr val="002060"/>
                </a:solidFill>
                <a:latin typeface="Arial" panose="020B0604020202020204" pitchFamily="34" charset="0"/>
                <a:cs typeface="Arial" panose="020B0604020202020204" pitchFamily="34" charset="0"/>
              </a:rPr>
              <a:t>Consider all patients/visitors/co-workers as potentially infectious</a:t>
            </a:r>
          </a:p>
          <a:p>
            <a:pPr lvl="1" eaLnBrk="1" hangingPunct="1">
              <a:lnSpc>
                <a:spcPct val="150000"/>
              </a:lnSpc>
              <a:defRPr/>
            </a:pPr>
            <a:r>
              <a:rPr lang="en-US" altLang="en-US" sz="8800">
                <a:solidFill>
                  <a:srgbClr val="002060"/>
                </a:solidFill>
                <a:latin typeface="Arial" panose="020B0604020202020204" pitchFamily="34" charset="0"/>
                <a:cs typeface="Arial" panose="020B0604020202020204" pitchFamily="34" charset="0"/>
              </a:rPr>
              <a:t>Correct use of Personal Protective Equipment (PPE)</a:t>
            </a:r>
          </a:p>
          <a:p>
            <a:pPr lvl="1" eaLnBrk="1" hangingPunct="1">
              <a:lnSpc>
                <a:spcPct val="150000"/>
              </a:lnSpc>
              <a:defRPr/>
            </a:pPr>
            <a:r>
              <a:rPr lang="en-US" altLang="en-US" sz="8800">
                <a:solidFill>
                  <a:srgbClr val="002060"/>
                </a:solidFill>
                <a:latin typeface="Arial" panose="020B0604020202020204" pitchFamily="34" charset="0"/>
                <a:cs typeface="Arial" panose="020B0604020202020204" pitchFamily="34" charset="0"/>
              </a:rPr>
              <a:t>Safe handling and disposition of soiled linen or waste</a:t>
            </a:r>
          </a:p>
          <a:p>
            <a:pPr lvl="1" eaLnBrk="1" hangingPunct="1">
              <a:lnSpc>
                <a:spcPct val="150000"/>
              </a:lnSpc>
              <a:defRPr/>
            </a:pPr>
            <a:r>
              <a:rPr lang="en-US" altLang="en-US" sz="8800">
                <a:solidFill>
                  <a:srgbClr val="002060"/>
                </a:solidFill>
                <a:latin typeface="Arial" panose="020B0604020202020204" pitchFamily="34" charset="0"/>
                <a:cs typeface="Arial" panose="020B0604020202020204" pitchFamily="34" charset="0"/>
              </a:rPr>
              <a:t>Proper disinfection practices – </a:t>
            </a:r>
          </a:p>
          <a:p>
            <a:pPr lvl="2">
              <a:lnSpc>
                <a:spcPct val="150000"/>
              </a:lnSpc>
              <a:defRPr/>
            </a:pPr>
            <a:r>
              <a:rPr lang="en-US" altLang="en-US" sz="7200">
                <a:solidFill>
                  <a:srgbClr val="002060"/>
                </a:solidFill>
                <a:latin typeface="Arial" panose="020B0604020202020204" pitchFamily="34" charset="0"/>
                <a:cs typeface="Arial" panose="020B0604020202020204" pitchFamily="34" charset="0"/>
              </a:rPr>
              <a:t>Cleaning patient care equipment</a:t>
            </a:r>
          </a:p>
          <a:p>
            <a:pPr lvl="2">
              <a:lnSpc>
                <a:spcPct val="150000"/>
              </a:lnSpc>
              <a:defRPr/>
            </a:pPr>
            <a:r>
              <a:rPr lang="en-US" altLang="en-US" sz="7200">
                <a:solidFill>
                  <a:srgbClr val="002060"/>
                </a:solidFill>
                <a:latin typeface="Arial" panose="020B0604020202020204" pitchFamily="34" charset="0"/>
                <a:cs typeface="Arial" panose="020B0604020202020204" pitchFamily="34" charset="0"/>
              </a:rPr>
              <a:t>Cleaning surfaces</a:t>
            </a:r>
          </a:p>
          <a:p>
            <a:pPr>
              <a:lnSpc>
                <a:spcPct val="150000"/>
              </a:lnSpc>
              <a:defRPr/>
            </a:pPr>
            <a:r>
              <a:rPr lang="en-US" altLang="en-US" sz="9600" b="1">
                <a:solidFill>
                  <a:srgbClr val="002060"/>
                </a:solidFill>
                <a:latin typeface="Arial" panose="020B0604020202020204" pitchFamily="34" charset="0"/>
                <a:cs typeface="Arial" panose="020B0604020202020204" pitchFamily="34" charset="0"/>
              </a:rPr>
              <a:t>COVID changes</a:t>
            </a:r>
          </a:p>
          <a:p>
            <a:pPr lvl="1">
              <a:lnSpc>
                <a:spcPct val="150000"/>
              </a:lnSpc>
              <a:defRPr/>
            </a:pPr>
            <a:r>
              <a:rPr lang="en-US" altLang="en-US" sz="8800">
                <a:solidFill>
                  <a:srgbClr val="002060"/>
                </a:solidFill>
                <a:latin typeface="Arial" panose="020B0604020202020204" pitchFamily="34" charset="0"/>
                <a:cs typeface="Arial" panose="020B0604020202020204" pitchFamily="34" charset="0"/>
              </a:rPr>
              <a:t>EVERYONE in the hospital must be wearing a procedure mask</a:t>
            </a:r>
          </a:p>
          <a:p>
            <a:pPr lvl="1">
              <a:lnSpc>
                <a:spcPct val="150000"/>
              </a:lnSpc>
              <a:defRPr/>
            </a:pPr>
            <a:r>
              <a:rPr lang="en-US" altLang="en-US" sz="8800">
                <a:solidFill>
                  <a:srgbClr val="002060"/>
                </a:solidFill>
                <a:latin typeface="Arial" panose="020B0604020202020204" pitchFamily="34" charset="0"/>
                <a:cs typeface="Arial" panose="020B0604020202020204" pitchFamily="34" charset="0"/>
              </a:rPr>
              <a:t>Staff in patient care areas must also be wearing a face shield</a:t>
            </a:r>
          </a:p>
          <a:p>
            <a:pPr marL="457200" lvl="1" indent="0" eaLnBrk="1" hangingPunct="1">
              <a:lnSpc>
                <a:spcPct val="150000"/>
              </a:lnSpc>
              <a:buFont typeface="Times" pitchFamily="18" charset="0"/>
              <a:buNone/>
              <a:defRPr/>
            </a:pPr>
            <a:endParaRPr lang="en-US" altLang="en-US" sz="3800">
              <a:solidFill>
                <a:srgbClr val="002060"/>
              </a:solidFill>
              <a:latin typeface="Arial" panose="020B0604020202020204" pitchFamily="34" charset="0"/>
              <a:cs typeface="Arial" panose="020B0604020202020204" pitchFamily="34" charset="0"/>
            </a:endParaRPr>
          </a:p>
          <a:p>
            <a:pPr marL="0" indent="0" eaLnBrk="1" hangingPunct="1">
              <a:lnSpc>
                <a:spcPct val="95000"/>
              </a:lnSpc>
              <a:buFont typeface="Times" pitchFamily="18" charset="0"/>
              <a:buNone/>
              <a:defRPr/>
            </a:pPr>
            <a:endParaRPr lang="en-US" altLang="en-US" sz="2400">
              <a:solidFill>
                <a:srgbClr val="002060"/>
              </a:solidFill>
              <a:ea typeface="+mn-ea"/>
            </a:endParaRPr>
          </a:p>
        </p:txBody>
      </p:sp>
    </p:spTree>
    <p:extLst>
      <p:ext uri="{BB962C8B-B14F-4D97-AF65-F5344CB8AC3E}">
        <p14:creationId xmlns:p14="http://schemas.microsoft.com/office/powerpoint/2010/main" val="307136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6788" y="150232"/>
            <a:ext cx="7083352"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How is Transmission of</a:t>
            </a:r>
          </a:p>
          <a:p>
            <a:pPr>
              <a:lnSpc>
                <a:spcPts val="2200"/>
              </a:lnSpc>
            </a:pPr>
            <a:endParaRPr lang="en-US" altLang="en-US" sz="3600" b="1">
              <a:solidFill>
                <a:srgbClr val="002060"/>
              </a:solidFill>
              <a:latin typeface="Arial" panose="020B0604020202020204" pitchFamily="34" charset="0"/>
              <a:cs typeface="Arial" panose="020B0604020202020204" pitchFamily="34" charset="0"/>
            </a:endParaRPr>
          </a:p>
          <a:p>
            <a:pPr>
              <a:lnSpc>
                <a:spcPts val="2200"/>
              </a:lnSpc>
            </a:pPr>
            <a:r>
              <a:rPr lang="en-US" altLang="en-US" sz="3600" b="1">
                <a:solidFill>
                  <a:srgbClr val="002060"/>
                </a:solidFill>
                <a:latin typeface="Arial" panose="020B0604020202020204" pitchFamily="34" charset="0"/>
                <a:cs typeface="Arial" panose="020B0604020202020204" pitchFamily="34" charset="0"/>
              </a:rPr>
              <a:t> Infection Prevented?</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36</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Rectangle 3"/>
          <p:cNvSpPr>
            <a:spLocks noGrp="1" noChangeArrowheads="1"/>
          </p:cNvSpPr>
          <p:nvPr>
            <p:ph idx="1"/>
          </p:nvPr>
        </p:nvSpPr>
        <p:spPr>
          <a:xfrm>
            <a:off x="352425" y="1438274"/>
            <a:ext cx="8707438" cy="4925577"/>
          </a:xfrm>
        </p:spPr>
        <p:txBody>
          <a:bodyPr>
            <a:normAutofit/>
          </a:bodyPr>
          <a:lstStyle/>
          <a:p>
            <a:pPr eaLnBrk="1" hangingPunct="1">
              <a:lnSpc>
                <a:spcPct val="95000"/>
              </a:lnSpc>
              <a:buFont typeface="Arial" panose="020B0604020202020204" pitchFamily="34" charset="0"/>
              <a:buChar char="•"/>
              <a:defRPr/>
            </a:pPr>
            <a:r>
              <a:rPr lang="en-US" altLang="en-US" sz="2200" b="1">
                <a:solidFill>
                  <a:srgbClr val="002060"/>
                </a:solidFill>
                <a:latin typeface="Arial" panose="020B0604020202020204" pitchFamily="34" charset="0"/>
                <a:cs typeface="Arial" panose="020B0604020202020204" pitchFamily="34" charset="0"/>
              </a:rPr>
              <a:t>Isolation Precautions and PPE:</a:t>
            </a:r>
          </a:p>
          <a:p>
            <a:pPr lvl="1">
              <a:lnSpc>
                <a:spcPct val="95000"/>
              </a:lnSpc>
              <a:defRPr/>
            </a:pPr>
            <a:r>
              <a:rPr lang="en-US" altLang="en-US" sz="2200">
                <a:solidFill>
                  <a:srgbClr val="002060"/>
                </a:solidFill>
                <a:latin typeface="Arial" panose="020B0604020202020204" pitchFamily="34" charset="0"/>
                <a:cs typeface="Arial" panose="020B0604020202020204" pitchFamily="34" charset="0"/>
              </a:rPr>
              <a:t>Contact/Contact Plus</a:t>
            </a:r>
          </a:p>
          <a:p>
            <a:pPr lvl="2">
              <a:lnSpc>
                <a:spcPct val="95000"/>
              </a:lnSpc>
              <a:defRPr/>
            </a:pPr>
            <a:r>
              <a:rPr lang="en-US" altLang="en-US" sz="1800">
                <a:solidFill>
                  <a:srgbClr val="002060"/>
                </a:solidFill>
                <a:latin typeface="Arial" panose="020B0604020202020204" pitchFamily="34" charset="0"/>
                <a:cs typeface="Arial" panose="020B0604020202020204" pitchFamily="34" charset="0"/>
              </a:rPr>
              <a:t>Gloves</a:t>
            </a:r>
          </a:p>
          <a:p>
            <a:pPr lvl="2">
              <a:lnSpc>
                <a:spcPct val="95000"/>
              </a:lnSpc>
              <a:defRPr/>
            </a:pPr>
            <a:r>
              <a:rPr lang="en-US" altLang="en-US" sz="1800">
                <a:solidFill>
                  <a:srgbClr val="002060"/>
                </a:solidFill>
                <a:latin typeface="Arial" panose="020B0604020202020204" pitchFamily="34" charset="0"/>
                <a:cs typeface="Arial" panose="020B0604020202020204" pitchFamily="34" charset="0"/>
              </a:rPr>
              <a:t>Gowns</a:t>
            </a:r>
          </a:p>
          <a:p>
            <a:pPr lvl="1">
              <a:lnSpc>
                <a:spcPct val="95000"/>
              </a:lnSpc>
              <a:defRPr/>
            </a:pPr>
            <a:r>
              <a:rPr lang="en-US" altLang="en-US" sz="2200">
                <a:solidFill>
                  <a:srgbClr val="002060"/>
                </a:solidFill>
                <a:latin typeface="Arial" panose="020B0604020202020204" pitchFamily="34" charset="0"/>
                <a:cs typeface="Arial" panose="020B0604020202020204" pitchFamily="34" charset="0"/>
              </a:rPr>
              <a:t>Droplet/Droplet Plus</a:t>
            </a:r>
          </a:p>
          <a:p>
            <a:pPr lvl="2">
              <a:lnSpc>
                <a:spcPct val="95000"/>
              </a:lnSpc>
              <a:defRPr/>
            </a:pPr>
            <a:r>
              <a:rPr lang="en-US" altLang="en-US" sz="1800">
                <a:solidFill>
                  <a:srgbClr val="002060"/>
                </a:solidFill>
                <a:latin typeface="Arial" panose="020B0604020202020204" pitchFamily="34" charset="0"/>
                <a:cs typeface="Arial" panose="020B0604020202020204" pitchFamily="34" charset="0"/>
              </a:rPr>
              <a:t>Procedure masks</a:t>
            </a:r>
          </a:p>
          <a:p>
            <a:pPr lvl="2">
              <a:lnSpc>
                <a:spcPct val="95000"/>
              </a:lnSpc>
              <a:defRPr/>
            </a:pPr>
            <a:r>
              <a:rPr lang="en-US" altLang="en-US" sz="1800">
                <a:solidFill>
                  <a:srgbClr val="002060"/>
                </a:solidFill>
                <a:latin typeface="Arial" panose="020B0604020202020204" pitchFamily="34" charset="0"/>
                <a:cs typeface="Arial" panose="020B0604020202020204" pitchFamily="34" charset="0"/>
              </a:rPr>
              <a:t>Goggles</a:t>
            </a:r>
          </a:p>
          <a:p>
            <a:pPr lvl="2">
              <a:lnSpc>
                <a:spcPct val="95000"/>
              </a:lnSpc>
              <a:defRPr/>
            </a:pPr>
            <a:r>
              <a:rPr lang="en-US" altLang="en-US" sz="1800">
                <a:solidFill>
                  <a:srgbClr val="002060"/>
                </a:solidFill>
                <a:latin typeface="Arial" panose="020B0604020202020204" pitchFamily="34" charset="0"/>
                <a:cs typeface="Arial" panose="020B0604020202020204" pitchFamily="34" charset="0"/>
              </a:rPr>
              <a:t>Face Shields</a:t>
            </a:r>
          </a:p>
          <a:p>
            <a:pPr lvl="1">
              <a:lnSpc>
                <a:spcPct val="95000"/>
              </a:lnSpc>
              <a:defRPr/>
            </a:pPr>
            <a:r>
              <a:rPr lang="en-US" altLang="en-US" sz="2200">
                <a:solidFill>
                  <a:srgbClr val="002060"/>
                </a:solidFill>
                <a:latin typeface="Arial" panose="020B0604020202020204" pitchFamily="34" charset="0"/>
                <a:cs typeface="Arial" panose="020B0604020202020204" pitchFamily="34" charset="0"/>
              </a:rPr>
              <a:t>Airborne</a:t>
            </a:r>
          </a:p>
          <a:p>
            <a:pPr lvl="2">
              <a:lnSpc>
                <a:spcPct val="95000"/>
              </a:lnSpc>
              <a:defRPr/>
            </a:pPr>
            <a:r>
              <a:rPr lang="en-US" altLang="en-US" sz="1800">
                <a:solidFill>
                  <a:srgbClr val="002060"/>
                </a:solidFill>
                <a:latin typeface="Arial" panose="020B0604020202020204" pitchFamily="34" charset="0"/>
                <a:cs typeface="Arial" panose="020B0604020202020204" pitchFamily="34" charset="0"/>
              </a:rPr>
              <a:t>N95 masks</a:t>
            </a:r>
          </a:p>
        </p:txBody>
      </p:sp>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473" y="1400905"/>
            <a:ext cx="2501069" cy="1675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26" y="3200389"/>
            <a:ext cx="1507684" cy="143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975" y="3183347"/>
            <a:ext cx="2035298" cy="97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3822" y="1519455"/>
            <a:ext cx="1074492" cy="155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7129" y="4424572"/>
            <a:ext cx="1384891" cy="185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56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37</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6" name="Picture 4" descr="http://www.cliseetiquette.com/wp-content/uploads/2009/10/woman-coughing-into-arm-150x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734" y="4869754"/>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Image result for vaccin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615" y="3297816"/>
            <a:ext cx="1447494" cy="134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3394" y="177207"/>
            <a:ext cx="6760794" cy="1220847"/>
          </a:xfrm>
          <a:prstGeom prst="rect">
            <a:avLst/>
          </a:prstGeom>
        </p:spPr>
        <p:txBody>
          <a:bodyPr wrap="square">
            <a:sp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How is Transmission of</a:t>
            </a:r>
          </a:p>
          <a:p>
            <a:pPr>
              <a:lnSpc>
                <a:spcPts val="2200"/>
              </a:lnSpc>
            </a:pPr>
            <a:endParaRPr lang="en-US" altLang="en-US" sz="3600" b="1">
              <a:solidFill>
                <a:srgbClr val="002060"/>
              </a:solidFill>
              <a:latin typeface="Arial" panose="020B0604020202020204" pitchFamily="34" charset="0"/>
              <a:cs typeface="Arial" panose="020B0604020202020204" pitchFamily="34" charset="0"/>
            </a:endParaRPr>
          </a:p>
          <a:p>
            <a:pPr>
              <a:lnSpc>
                <a:spcPts val="2200"/>
              </a:lnSpc>
            </a:pPr>
            <a:r>
              <a:rPr lang="en-US" altLang="en-US" sz="3600" b="1">
                <a:solidFill>
                  <a:srgbClr val="002060"/>
                </a:solidFill>
                <a:latin typeface="Arial" panose="020B0604020202020204" pitchFamily="34" charset="0"/>
                <a:cs typeface="Arial" panose="020B0604020202020204" pitchFamily="34" charset="0"/>
              </a:rPr>
              <a:t> Infection Prevented? </a:t>
            </a:r>
            <a:r>
              <a:rPr lang="en-US" altLang="en-US" sz="2800" b="1">
                <a:solidFill>
                  <a:srgbClr val="002060"/>
                </a:solidFill>
                <a:latin typeface="Arial" panose="020B0604020202020204" pitchFamily="34" charset="0"/>
                <a:cs typeface="Arial" panose="020B0604020202020204" pitchFamily="34" charset="0"/>
              </a:rPr>
              <a:t>cont’d</a:t>
            </a:r>
            <a:endParaRPr lang="en-US" sz="2800" b="1">
              <a:solidFill>
                <a:srgbClr val="002060"/>
              </a:solidFill>
              <a:latin typeface="Arial" panose="020B0604020202020204" pitchFamily="34" charset="0"/>
              <a:ea typeface="Arial" charset="0"/>
              <a:cs typeface="Arial" panose="020B0604020202020204" pitchFamily="34" charset="0"/>
            </a:endParaRPr>
          </a:p>
          <a:p>
            <a:pPr>
              <a:lnSpc>
                <a:spcPts val="2200"/>
              </a:lnSpc>
            </a:pPr>
            <a:endParaRPr lang="en-US" sz="2800" b="1">
              <a:solidFill>
                <a:srgbClr val="002060"/>
              </a:solidFill>
              <a:latin typeface="Arial" panose="020B0604020202020204" pitchFamily="34" charset="0"/>
              <a:ea typeface="Arial" charset="0"/>
              <a:cs typeface="Arial" panose="020B0604020202020204" pitchFamily="34"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2413" y="1786775"/>
            <a:ext cx="1176290" cy="265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394" y="1343541"/>
            <a:ext cx="1509706" cy="145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7664" y="3940222"/>
            <a:ext cx="2127456" cy="1612008"/>
          </a:xfrm>
          <a:prstGeom prst="rect">
            <a:avLst/>
          </a:prstGeom>
        </p:spPr>
      </p:pic>
      <p:sp>
        <p:nvSpPr>
          <p:cNvPr id="13" name="Rectangle 3"/>
          <p:cNvSpPr>
            <a:spLocks noGrp="1" noChangeArrowheads="1"/>
          </p:cNvSpPr>
          <p:nvPr>
            <p:ph idx="1"/>
          </p:nvPr>
        </p:nvSpPr>
        <p:spPr>
          <a:xfrm>
            <a:off x="400050" y="1590675"/>
            <a:ext cx="4152900" cy="4210050"/>
          </a:xfrm>
        </p:spPr>
        <p:txBody>
          <a:bodyPr>
            <a:noAutofit/>
          </a:bodyPr>
          <a:lstStyle/>
          <a:p>
            <a:r>
              <a:rPr lang="en-US" altLang="en-US" sz="2200">
                <a:solidFill>
                  <a:srgbClr val="002060"/>
                </a:solidFill>
                <a:latin typeface="Arial" panose="020B0604020202020204" pitchFamily="34" charset="0"/>
                <a:cs typeface="Arial" panose="020B0604020202020204" pitchFamily="34" charset="0"/>
              </a:rPr>
              <a:t>Designated staff eating areas</a:t>
            </a:r>
          </a:p>
          <a:p>
            <a:r>
              <a:rPr lang="en-US" altLang="en-US" sz="2200">
                <a:solidFill>
                  <a:srgbClr val="002060"/>
                </a:solidFill>
                <a:latin typeface="Arial" panose="020B0604020202020204" pitchFamily="34" charset="0"/>
                <a:cs typeface="Arial" panose="020B0604020202020204" pitchFamily="34" charset="0"/>
              </a:rPr>
              <a:t>EVS cleaning practices: Inc. UVC light technology</a:t>
            </a:r>
          </a:p>
          <a:p>
            <a:r>
              <a:rPr lang="en-US" altLang="en-US" sz="2200">
                <a:solidFill>
                  <a:srgbClr val="002060"/>
                </a:solidFill>
                <a:latin typeface="Arial" panose="020B0604020202020204" pitchFamily="34" charset="0"/>
                <a:cs typeface="Arial" panose="020B0604020202020204" pitchFamily="34" charset="0"/>
              </a:rPr>
              <a:t>Employee vaccination</a:t>
            </a:r>
          </a:p>
          <a:p>
            <a:pPr eaLnBrk="1" hangingPunct="1"/>
            <a:r>
              <a:rPr lang="en-US" altLang="en-US" sz="2200">
                <a:solidFill>
                  <a:srgbClr val="002060"/>
                </a:solidFill>
                <a:latin typeface="Arial" panose="020B0604020202020204" pitchFamily="34" charset="0"/>
                <a:cs typeface="Arial" panose="020B0604020202020204" pitchFamily="34" charset="0"/>
              </a:rPr>
              <a:t>Safe sharp use and disposal (Inc. Safety Devices)</a:t>
            </a:r>
          </a:p>
          <a:p>
            <a:pPr eaLnBrk="1" hangingPunct="1"/>
            <a:r>
              <a:rPr lang="en-US" altLang="en-US" sz="2200">
                <a:solidFill>
                  <a:srgbClr val="002060"/>
                </a:solidFill>
                <a:latin typeface="Arial" panose="020B0604020202020204" pitchFamily="34" charset="0"/>
                <a:cs typeface="Arial" panose="020B0604020202020204" pitchFamily="34" charset="0"/>
              </a:rPr>
              <a:t>Cough etiquette</a:t>
            </a:r>
          </a:p>
        </p:txBody>
      </p:sp>
    </p:spTree>
    <p:extLst>
      <p:ext uri="{BB962C8B-B14F-4D97-AF65-F5344CB8AC3E}">
        <p14:creationId xmlns:p14="http://schemas.microsoft.com/office/powerpoint/2010/main" val="1454389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38</a:t>
            </a:fld>
            <a:endParaRPr lang="en-US" sz="1000">
              <a:solidFill>
                <a:srgbClr val="183E75"/>
              </a:solidFill>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0" y="16818"/>
            <a:ext cx="4903907" cy="1200329"/>
          </a:xfrm>
          <a:prstGeom prst="rect">
            <a:avLst/>
          </a:prstGeom>
        </p:spPr>
        <p:txBody>
          <a:bodyPr wrap="none">
            <a:spAutoFit/>
          </a:bodyPr>
          <a:lstStyle/>
          <a:p>
            <a:r>
              <a:rPr lang="en-US" altLang="en-US" sz="3600" b="1">
                <a:solidFill>
                  <a:srgbClr val="002060"/>
                </a:solidFill>
                <a:latin typeface="Arial" panose="020B0604020202020204" pitchFamily="34" charset="0"/>
                <a:cs typeface="Arial" panose="020B0604020202020204" pitchFamily="34" charset="0"/>
              </a:rPr>
              <a:t>Infection Prevention: </a:t>
            </a:r>
          </a:p>
          <a:p>
            <a:r>
              <a:rPr lang="en-US" altLang="en-US" sz="3600" b="1">
                <a:solidFill>
                  <a:srgbClr val="002060"/>
                </a:solidFill>
                <a:latin typeface="Arial" panose="020B0604020202020204" pitchFamily="34" charset="0"/>
                <a:cs typeface="Arial" panose="020B0604020202020204" pitchFamily="34" charset="0"/>
              </a:rPr>
              <a:t>Break the Chain</a:t>
            </a:r>
            <a:endParaRPr lang="en-US" sz="3600" b="1">
              <a:solidFill>
                <a:srgbClr val="002060"/>
              </a:solidFill>
              <a:latin typeface="Arial" panose="020B0604020202020204" pitchFamily="34" charset="0"/>
              <a:cs typeface="Arial" panose="020B0604020202020204" pitchFamily="34" charset="0"/>
            </a:endParaRPr>
          </a:p>
        </p:txBody>
      </p:sp>
      <p:pic>
        <p:nvPicPr>
          <p:cNvPr id="9" name="Picture 9" descr="http://taoshospital.org/uploads/pictures/library/original/Hand-Washing-Color-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509" y="2980920"/>
            <a:ext cx="29146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94524" y="1446326"/>
            <a:ext cx="6754951" cy="1200329"/>
          </a:xfrm>
          <a:prstGeom prst="rect">
            <a:avLst/>
          </a:prstGeom>
        </p:spPr>
        <p:txBody>
          <a:bodyPr wrap="square">
            <a:spAutoFit/>
          </a:bodyPr>
          <a:lstStyle/>
          <a:p>
            <a:r>
              <a:rPr lang="en-US" altLang="en-US" b="1">
                <a:solidFill>
                  <a:srgbClr val="002060"/>
                </a:solidFill>
                <a:hlinkClick r:id="rId4"/>
              </a:rPr>
              <a:t>http://www.bing.com/videos/search?q=infection+prevention+video&amp;&amp;view=detail&amp;mid=5F87AD1C94005D6927725F87AD1C94005D692772&amp;rvsmid=5F87AD1C94005D6927725F87AD1C94005D692772&amp;fsscr=0&amp;FORM=VDFSRV</a:t>
            </a:r>
            <a:endParaRPr lang="en-US" altLang="en-US" b="1">
              <a:solidFill>
                <a:srgbClr val="002060"/>
              </a:solidFill>
            </a:endParaRPr>
          </a:p>
        </p:txBody>
      </p:sp>
    </p:spTree>
    <p:extLst>
      <p:ext uri="{BB962C8B-B14F-4D97-AF65-F5344CB8AC3E}">
        <p14:creationId xmlns:p14="http://schemas.microsoft.com/office/powerpoint/2010/main" val="4851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AD5C6742-7901-514F-8CFA-82AB320165FC}" type="slidenum">
              <a:rPr lang="en-US" sz="1000" smtClean="0">
                <a:solidFill>
                  <a:schemeClr val="bg1"/>
                </a:solidFill>
                <a:latin typeface="Arial" charset="0"/>
                <a:ea typeface="Arial" charset="0"/>
                <a:cs typeface="Arial" charset="0"/>
              </a:rPr>
              <a:t>39</a:t>
            </a:fld>
            <a:endParaRPr lang="en-US" sz="1000" dirty="0">
              <a:solidFill>
                <a:schemeClr val="bg1"/>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1800" y="1062181"/>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1" y="135129"/>
            <a:ext cx="2260397" cy="927811"/>
          </a:xfrm>
          <a:prstGeom prst="rect">
            <a:avLst/>
          </a:prstGeom>
        </p:spPr>
      </p:pic>
      <p:sp>
        <p:nvSpPr>
          <p:cNvPr id="14" name="TextBox 13"/>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dirty="0">
                <a:solidFill>
                  <a:srgbClr val="183E75"/>
                </a:solidFill>
                <a:latin typeface="Arial" charset="0"/>
                <a:ea typeface="Arial" charset="0"/>
                <a:cs typeface="Arial" charset="0"/>
              </a:rPr>
              <a:t>New Employee Orientation</a:t>
            </a:r>
          </a:p>
        </p:txBody>
      </p:sp>
      <p:sp>
        <p:nvSpPr>
          <p:cNvPr id="3" name="Rectangle 2"/>
          <p:cNvSpPr/>
          <p:nvPr/>
        </p:nvSpPr>
        <p:spPr>
          <a:xfrm>
            <a:off x="584791" y="2153676"/>
            <a:ext cx="7605555" cy="4708981"/>
          </a:xfrm>
          <a:prstGeom prst="rect">
            <a:avLst/>
          </a:prstGeom>
        </p:spPr>
        <p:txBody>
          <a:bodyPr wrap="square" lIns="91440" tIns="45720" rIns="91440" bIns="45720" anchor="t">
            <a:spAutoFit/>
          </a:bodyPr>
          <a:lstStyle/>
          <a:p>
            <a:pPr algn="ctr"/>
            <a:r>
              <a:rPr lang="en-US" altLang="en-US" sz="4800" b="1" dirty="0">
                <a:solidFill>
                  <a:schemeClr val="bg1"/>
                </a:solidFill>
                <a:latin typeface="Arial"/>
                <a:cs typeface="Arial"/>
              </a:rPr>
              <a:t>Human Resources</a:t>
            </a:r>
            <a:br>
              <a:rPr lang="en-US" altLang="en-US" sz="4800" b="1" dirty="0">
                <a:latin typeface="Arial" panose="020B0604020202020204" pitchFamily="34" charset="0"/>
                <a:cs typeface="Arial" panose="020B0604020202020204" pitchFamily="34" charset="0"/>
              </a:rPr>
            </a:br>
            <a:r>
              <a:rPr lang="en-US" altLang="en-US" sz="3600" b="1" i="1" dirty="0">
                <a:solidFill>
                  <a:schemeClr val="bg1"/>
                </a:solidFill>
                <a:latin typeface="Arial"/>
                <a:cs typeface="Arial"/>
              </a:rPr>
              <a:t>Supporting the Employee Experience</a:t>
            </a:r>
          </a:p>
          <a:p>
            <a:pPr algn="ctr"/>
            <a:endParaRPr lang="en-US" altLang="en-US" sz="3600" b="1" i="1" dirty="0">
              <a:solidFill>
                <a:schemeClr val="bg1"/>
              </a:solidFill>
              <a:latin typeface="Arial"/>
              <a:cs typeface="Arial"/>
            </a:endParaRPr>
          </a:p>
          <a:p>
            <a:pPr algn="ctr"/>
            <a:endParaRPr lang="en-US" altLang="en-US" sz="3600" b="1" i="1" dirty="0">
              <a:solidFill>
                <a:schemeClr val="bg1"/>
              </a:solidFill>
              <a:latin typeface="Arial"/>
              <a:cs typeface="Arial"/>
            </a:endParaRPr>
          </a:p>
          <a:p>
            <a:pPr algn="ctr"/>
            <a:endParaRPr lang="en-US" altLang="en-US" sz="3600" b="1" i="1" dirty="0">
              <a:solidFill>
                <a:schemeClr val="bg1"/>
              </a:solidFill>
              <a:latin typeface="Arial"/>
              <a:cs typeface="Arial"/>
            </a:endParaRPr>
          </a:p>
          <a:p>
            <a:pPr algn="ctr"/>
            <a:br>
              <a:rPr lang="en-US" altLang="en-US" sz="3600" b="1" dirty="0">
                <a:latin typeface="Arial" panose="020B0604020202020204" pitchFamily="34" charset="0"/>
                <a:cs typeface="Arial" panose="020B0604020202020204" pitchFamily="34" charset="0"/>
              </a:rPr>
            </a:b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4719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830813"/>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sz="3600" b="1">
                <a:solidFill>
                  <a:srgbClr val="002060"/>
                </a:solidFill>
                <a:latin typeface="Arial" panose="020B0604020202020204" pitchFamily="34" charset="0"/>
                <a:cs typeface="Arial" panose="020B0604020202020204" pitchFamily="34" charset="0"/>
              </a:rPr>
              <a:t>Agenda</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4</a:t>
            </a:fld>
            <a:endParaRPr lang="en-US" sz="1000">
              <a:solidFill>
                <a:srgbClr val="183E75"/>
              </a:solidFill>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0"/>
            <a:ext cx="2260397" cy="72190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983" y="872380"/>
            <a:ext cx="4373159" cy="5527295"/>
          </a:xfrm>
          <a:prstGeom prst="rect">
            <a:avLst/>
          </a:prstGeom>
          <a:ln>
            <a:solidFill>
              <a:schemeClr val="accent1"/>
            </a:solidFill>
          </a:ln>
        </p:spPr>
      </p:pic>
      <p:sp>
        <p:nvSpPr>
          <p:cNvPr id="16" name="TextBox 15"/>
          <p:cNvSpPr txBox="1"/>
          <p:nvPr/>
        </p:nvSpPr>
        <p:spPr>
          <a:xfrm>
            <a:off x="6349357" y="3404319"/>
            <a:ext cx="2552511" cy="369332"/>
          </a:xfrm>
          <a:prstGeom prst="rect">
            <a:avLst/>
          </a:prstGeom>
          <a:solidFill>
            <a:srgbClr val="FF0000"/>
          </a:solidFill>
        </p:spPr>
        <p:txBody>
          <a:bodyPr wrap="square" rtlCol="0">
            <a:spAutoFit/>
          </a:bodyPr>
          <a:lstStyle/>
          <a:p>
            <a:r>
              <a:rPr lang="en-US" dirty="0"/>
              <a:t>12:30pm: Then badges</a:t>
            </a:r>
          </a:p>
        </p:txBody>
      </p:sp>
      <p:sp>
        <p:nvSpPr>
          <p:cNvPr id="17" name="TextBox 16"/>
          <p:cNvSpPr txBox="1"/>
          <p:nvPr/>
        </p:nvSpPr>
        <p:spPr>
          <a:xfrm>
            <a:off x="2233523" y="1875873"/>
            <a:ext cx="1095154" cy="369332"/>
          </a:xfrm>
          <a:prstGeom prst="rect">
            <a:avLst/>
          </a:prstGeom>
          <a:solidFill>
            <a:srgbClr val="00B050"/>
          </a:solidFill>
        </p:spPr>
        <p:txBody>
          <a:bodyPr wrap="square" rtlCol="0">
            <a:spAutoFit/>
          </a:bodyPr>
          <a:lstStyle/>
          <a:p>
            <a:r>
              <a:rPr lang="en-US" dirty="0"/>
              <a:t>8:00am</a:t>
            </a:r>
          </a:p>
        </p:txBody>
      </p:sp>
      <p:sp>
        <p:nvSpPr>
          <p:cNvPr id="18" name="Right Arrow 17"/>
          <p:cNvSpPr/>
          <p:nvPr/>
        </p:nvSpPr>
        <p:spPr>
          <a:xfrm>
            <a:off x="1661602" y="3788795"/>
            <a:ext cx="1690577" cy="148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2233523" y="4356353"/>
            <a:ext cx="1690577" cy="148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535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6106" y="85529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40</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2"/>
          <p:cNvSpPr>
            <a:spLocks noGrp="1" noChangeArrowheads="1"/>
          </p:cNvSpPr>
          <p:nvPr>
            <p:ph type="title"/>
          </p:nvPr>
        </p:nvSpPr>
        <p:spPr>
          <a:xfrm>
            <a:off x="0" y="7383"/>
            <a:ext cx="8696325" cy="609600"/>
          </a:xfrm>
        </p:spPr>
        <p:txBody>
          <a:bodyPr>
            <a:noAutofit/>
          </a:bodyPr>
          <a:lstStyle/>
          <a:p>
            <a:r>
              <a:rPr lang="en-US" altLang="en-US" sz="3600" b="1">
                <a:solidFill>
                  <a:srgbClr val="002060"/>
                </a:solidFill>
                <a:latin typeface="Arial" panose="020B0604020202020204" pitchFamily="34" charset="0"/>
                <a:cs typeface="Arial" panose="020B0604020202020204" pitchFamily="34" charset="0"/>
              </a:rPr>
              <a:t> </a:t>
            </a:r>
            <a:br>
              <a:rPr lang="en-US" altLang="en-US" sz="3600" b="1">
                <a:solidFill>
                  <a:srgbClr val="002060"/>
                </a:solidFill>
                <a:latin typeface="Arial" panose="020B0604020202020204" pitchFamily="34" charset="0"/>
                <a:cs typeface="Arial" panose="020B0604020202020204" pitchFamily="34" charset="0"/>
              </a:rPr>
            </a:br>
            <a:r>
              <a:rPr lang="en-US" altLang="en-US" sz="3600" b="1">
                <a:solidFill>
                  <a:srgbClr val="002060"/>
                </a:solidFill>
                <a:latin typeface="Arial" panose="020B0604020202020204" pitchFamily="34" charset="0"/>
                <a:cs typeface="Arial" panose="020B0604020202020204" pitchFamily="34" charset="0"/>
              </a:rPr>
              <a:t>The Employee Experience</a:t>
            </a:r>
          </a:p>
        </p:txBody>
      </p:sp>
      <p:sp>
        <p:nvSpPr>
          <p:cNvPr id="15" name="TextBox 14"/>
          <p:cNvSpPr txBox="1"/>
          <p:nvPr/>
        </p:nvSpPr>
        <p:spPr>
          <a:xfrm>
            <a:off x="0" y="1192872"/>
            <a:ext cx="9435215" cy="1508105"/>
          </a:xfrm>
          <a:prstGeom prst="rect">
            <a:avLst/>
          </a:prstGeom>
          <a:noFill/>
        </p:spPr>
        <p:txBody>
          <a:bodyPr wrap="square">
            <a:spAutoFit/>
          </a:bodyPr>
          <a:lstStyle/>
          <a:p>
            <a:pPr algn="ctr">
              <a:defRPr/>
            </a:pPr>
            <a:r>
              <a:rPr lang="en-US">
                <a:solidFill>
                  <a:srgbClr val="002060"/>
                </a:solidFill>
                <a:latin typeface="Arial" panose="020B0604020202020204" pitchFamily="34" charset="0"/>
                <a:cs typeface="Arial" panose="020B0604020202020204" pitchFamily="34" charset="0"/>
              </a:rPr>
              <a:t>It’s our effort to convey to you that each of you are the key to an exceptional patient experience </a:t>
            </a:r>
          </a:p>
          <a:p>
            <a:pPr algn="ctr">
              <a:defRPr/>
            </a:pPr>
            <a:endParaRPr lang="en-US">
              <a:solidFill>
                <a:srgbClr val="002060"/>
              </a:solidFill>
              <a:latin typeface="Arial" panose="020B0604020202020204" pitchFamily="34" charset="0"/>
              <a:cs typeface="Arial" panose="020B0604020202020204" pitchFamily="34" charset="0"/>
            </a:endParaRPr>
          </a:p>
          <a:p>
            <a:pPr algn="ctr">
              <a:defRPr/>
            </a:pPr>
            <a:r>
              <a:rPr lang="en-US">
                <a:solidFill>
                  <a:srgbClr val="002060"/>
                </a:solidFill>
                <a:latin typeface="Arial" panose="020B0604020202020204" pitchFamily="34" charset="0"/>
                <a:cs typeface="Arial" panose="020B0604020202020204" pitchFamily="34" charset="0"/>
              </a:rPr>
              <a:t>             It’s what you encounter, observe and feel</a:t>
            </a:r>
          </a:p>
          <a:p>
            <a:pPr>
              <a:defRPr/>
            </a:pPr>
            <a:endParaRPr lang="en-US" sz="2000">
              <a:cs typeface="Arial" panose="020B0604020202020204" pitchFamily="34" charset="0"/>
            </a:endParaRPr>
          </a:p>
        </p:txBody>
      </p:sp>
      <p:sp>
        <p:nvSpPr>
          <p:cNvPr id="16" name="Rectangle 15"/>
          <p:cNvSpPr/>
          <p:nvPr/>
        </p:nvSpPr>
        <p:spPr>
          <a:xfrm>
            <a:off x="388074" y="646295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20" y="2578635"/>
            <a:ext cx="5953502" cy="3394690"/>
          </a:xfrm>
          <a:prstGeom prst="rect">
            <a:avLst/>
          </a:prstGeom>
        </p:spPr>
      </p:pic>
      <p:sp>
        <p:nvSpPr>
          <p:cNvPr id="4" name="Oval 3"/>
          <p:cNvSpPr/>
          <p:nvPr/>
        </p:nvSpPr>
        <p:spPr>
          <a:xfrm>
            <a:off x="3694678" y="2578634"/>
            <a:ext cx="2020186" cy="16973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011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6106" y="85529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41</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2"/>
          <p:cNvSpPr>
            <a:spLocks noGrp="1" noChangeArrowheads="1"/>
          </p:cNvSpPr>
          <p:nvPr>
            <p:ph type="title"/>
          </p:nvPr>
        </p:nvSpPr>
        <p:spPr>
          <a:xfrm>
            <a:off x="0" y="7383"/>
            <a:ext cx="8696325" cy="609600"/>
          </a:xfrm>
        </p:spPr>
        <p:txBody>
          <a:bodyPr>
            <a:noAutofit/>
          </a:bodyPr>
          <a:lstStyle/>
          <a:p>
            <a:r>
              <a:rPr lang="en-US" altLang="en-US" sz="3600" b="1">
                <a:solidFill>
                  <a:srgbClr val="002060"/>
                </a:solidFill>
                <a:latin typeface="Arial" panose="020B0604020202020204" pitchFamily="34" charset="0"/>
                <a:cs typeface="Arial" panose="020B0604020202020204" pitchFamily="34" charset="0"/>
              </a:rPr>
              <a:t> </a:t>
            </a:r>
            <a:br>
              <a:rPr lang="en-US" altLang="en-US" sz="3600" b="1">
                <a:solidFill>
                  <a:srgbClr val="002060"/>
                </a:solidFill>
                <a:latin typeface="Arial" panose="020B0604020202020204" pitchFamily="34" charset="0"/>
                <a:cs typeface="Arial" panose="020B0604020202020204" pitchFamily="34" charset="0"/>
              </a:rPr>
            </a:br>
            <a:r>
              <a:rPr lang="en-US" altLang="en-US" sz="3600" b="1">
                <a:solidFill>
                  <a:srgbClr val="002060"/>
                </a:solidFill>
                <a:latin typeface="Arial" panose="020B0604020202020204" pitchFamily="34" charset="0"/>
                <a:cs typeface="Arial" panose="020B0604020202020204" pitchFamily="34" charset="0"/>
              </a:rPr>
              <a:t>The Employee Experience</a:t>
            </a:r>
          </a:p>
        </p:txBody>
      </p:sp>
      <p:sp>
        <p:nvSpPr>
          <p:cNvPr id="16" name="Rectangle 15"/>
          <p:cNvSpPr/>
          <p:nvPr/>
        </p:nvSpPr>
        <p:spPr>
          <a:xfrm>
            <a:off x="388074" y="646295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5" name="TextBox 4"/>
          <p:cNvSpPr txBox="1"/>
          <p:nvPr/>
        </p:nvSpPr>
        <p:spPr>
          <a:xfrm>
            <a:off x="146788" y="1823745"/>
            <a:ext cx="7955742" cy="2123658"/>
          </a:xfrm>
          <a:prstGeom prst="rect">
            <a:avLst/>
          </a:prstGeom>
          <a:noFill/>
        </p:spPr>
        <p:txBody>
          <a:bodyPr wrap="square" rtlCol="0">
            <a:spAutoFit/>
          </a:bodyPr>
          <a:lstStyle/>
          <a:p>
            <a:r>
              <a:rPr lang="en-US" sz="3600" b="1" dirty="0">
                <a:solidFill>
                  <a:srgbClr val="002060"/>
                </a:solidFill>
              </a:rPr>
              <a:t>WE CARE Surveys</a:t>
            </a:r>
          </a:p>
          <a:p>
            <a:pPr marL="342900" indent="-342900">
              <a:buFont typeface="Arial" panose="020B0604020202020204" pitchFamily="34" charset="0"/>
              <a:buChar char="•"/>
            </a:pPr>
            <a:r>
              <a:rPr lang="en-US" sz="2400" dirty="0">
                <a:solidFill>
                  <a:srgbClr val="002060"/>
                </a:solidFill>
              </a:rPr>
              <a:t>At 30 days - 22 questions plus open response</a:t>
            </a:r>
          </a:p>
          <a:p>
            <a:pPr marL="342900" indent="-342900">
              <a:buFont typeface="Arial" panose="020B0604020202020204" pitchFamily="34" charset="0"/>
              <a:buChar char="•"/>
            </a:pPr>
            <a:r>
              <a:rPr lang="en-US" sz="2400" dirty="0">
                <a:solidFill>
                  <a:srgbClr val="002060"/>
                </a:solidFill>
              </a:rPr>
              <a:t>At 90 days -26 questions plus open response</a:t>
            </a:r>
          </a:p>
          <a:p>
            <a:pPr marL="342900" indent="-342900">
              <a:buFont typeface="Arial" panose="020B0604020202020204" pitchFamily="34" charset="0"/>
              <a:buChar char="•"/>
            </a:pPr>
            <a:r>
              <a:rPr lang="en-US" sz="2400" dirty="0">
                <a:solidFill>
                  <a:srgbClr val="002060"/>
                </a:solidFill>
              </a:rPr>
              <a:t>Average time to complete = &lt;5 minutes</a:t>
            </a:r>
          </a:p>
          <a:p>
            <a:pPr marL="342900" indent="-342900">
              <a:buFont typeface="Arial" panose="020B0604020202020204" pitchFamily="34" charset="0"/>
              <a:buChar char="•"/>
            </a:pPr>
            <a:r>
              <a:rPr lang="en-US" sz="2400" dirty="0">
                <a:solidFill>
                  <a:srgbClr val="0070C0"/>
                </a:solidFill>
              </a:rPr>
              <a:t>Invitations come from Glint (survey@mail.us1.glintinc.com)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437" y="4214532"/>
            <a:ext cx="4490611" cy="20490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196" y="1158292"/>
            <a:ext cx="1771429" cy="2361905"/>
          </a:xfrm>
          <a:prstGeom prst="rect">
            <a:avLst/>
          </a:prstGeom>
        </p:spPr>
      </p:pic>
    </p:spTree>
    <p:extLst>
      <p:ext uri="{BB962C8B-B14F-4D97-AF65-F5344CB8AC3E}">
        <p14:creationId xmlns:p14="http://schemas.microsoft.com/office/powerpoint/2010/main" val="3040509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42</a:t>
            </a:fld>
            <a:endParaRPr lang="en-US" sz="1000">
              <a:solidFill>
                <a:srgbClr val="183E75"/>
              </a:solidFill>
              <a:latin typeface="Arial" charset="0"/>
              <a:ea typeface="Arial" charset="0"/>
              <a:cs typeface="Arial"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10" name="Rectangle 8"/>
          <p:cNvSpPr>
            <a:spLocks noChangeArrowheads="1"/>
          </p:cNvSpPr>
          <p:nvPr/>
        </p:nvSpPr>
        <p:spPr bwMode="auto">
          <a:xfrm>
            <a:off x="435568" y="1105501"/>
            <a:ext cx="8053923" cy="735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285750" indent="-285750">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 typeface="Arial" pitchFamily="34" charset="0"/>
              <a:buChar char="•"/>
            </a:pPr>
            <a:r>
              <a:rPr lang="en-US" altLang="en-US" sz="2400">
                <a:solidFill>
                  <a:srgbClr val="002060"/>
                </a:solidFill>
                <a:latin typeface="Arial"/>
                <a:ea typeface="ＭＳ Ｐゴシック"/>
                <a:cs typeface="Arial"/>
              </a:rPr>
              <a:t>Human Resources is here to support you throughout your career </a:t>
            </a:r>
          </a:p>
          <a:p>
            <a:pPr>
              <a:spcBef>
                <a:spcPct val="0"/>
              </a:spcBef>
              <a:buClrTx/>
              <a:buFont typeface="Arial" pitchFamily="34" charset="0"/>
              <a:buChar char="•"/>
            </a:pPr>
            <a:endParaRPr lang="en-US" altLang="en-US" sz="2400">
              <a:solidFill>
                <a:srgbClr val="002060"/>
              </a:solidFill>
              <a:cs typeface="Arial" pitchFamily="34" charset="0"/>
            </a:endParaRPr>
          </a:p>
          <a:p>
            <a:pPr>
              <a:spcBef>
                <a:spcPct val="0"/>
              </a:spcBef>
              <a:buClrTx/>
              <a:buFont typeface="Arial" pitchFamily="34" charset="0"/>
              <a:buChar char="•"/>
            </a:pPr>
            <a:r>
              <a:rPr lang="en-US" altLang="en-US" sz="2400">
                <a:solidFill>
                  <a:srgbClr val="002060"/>
                </a:solidFill>
                <a:cs typeface="Arial" pitchFamily="34" charset="0"/>
              </a:rPr>
              <a:t>A resource for guidance, information and questions regarding policy, procedures, benefits, and employee relations.</a:t>
            </a:r>
          </a:p>
          <a:p>
            <a:pPr marL="0" indent="0">
              <a:spcBef>
                <a:spcPct val="0"/>
              </a:spcBef>
              <a:buClrTx/>
              <a:buNone/>
            </a:pPr>
            <a:endParaRPr lang="en-US" altLang="en-US" sz="2400">
              <a:solidFill>
                <a:srgbClr val="002060"/>
              </a:solidFill>
              <a:cs typeface="Arial" pitchFamily="34" charset="0"/>
            </a:endParaRPr>
          </a:p>
          <a:p>
            <a:pPr>
              <a:spcBef>
                <a:spcPct val="0"/>
              </a:spcBef>
              <a:buClrTx/>
            </a:pPr>
            <a:r>
              <a:rPr lang="en-US" altLang="en-US" sz="2400">
                <a:solidFill>
                  <a:srgbClr val="002060"/>
                </a:solidFill>
                <a:latin typeface="Arial"/>
                <a:ea typeface="ＭＳ Ｐゴシック"/>
                <a:cs typeface="Arial"/>
              </a:rPr>
              <a:t>Contacting HR: 617-313-</a:t>
            </a:r>
            <a:r>
              <a:rPr lang="en-US" altLang="en-US" sz="2400" b="1">
                <a:solidFill>
                  <a:srgbClr val="FF0000"/>
                </a:solidFill>
                <a:latin typeface="Arial"/>
                <a:ea typeface="ＭＳ Ｐゴシック"/>
                <a:cs typeface="Arial"/>
              </a:rPr>
              <a:t>1106</a:t>
            </a:r>
            <a:endParaRPr lang="en-US" altLang="en-US" sz="2400" b="1">
              <a:solidFill>
                <a:srgbClr val="FF0000"/>
              </a:solidFill>
              <a:cs typeface="Arial" pitchFamily="34" charset="0"/>
            </a:endParaRPr>
          </a:p>
          <a:p>
            <a:pPr lvl="1">
              <a:spcBef>
                <a:spcPct val="0"/>
              </a:spcBef>
              <a:buClrTx/>
              <a:buFont typeface="Wingdings" pitchFamily="18" charset="0"/>
              <a:buChar char="Ø"/>
            </a:pPr>
            <a:r>
              <a:rPr lang="en-US" altLang="en-US" sz="2200">
                <a:solidFill>
                  <a:srgbClr val="002060"/>
                </a:solidFill>
                <a:latin typeface="Arial"/>
                <a:ea typeface="ＭＳ Ｐゴシック"/>
                <a:cs typeface="Arial"/>
              </a:rPr>
              <a:t>Press </a:t>
            </a:r>
            <a:r>
              <a:rPr lang="en-US" altLang="en-US" sz="2200" b="1">
                <a:solidFill>
                  <a:srgbClr val="002060"/>
                </a:solidFill>
                <a:latin typeface="Arial"/>
                <a:ea typeface="ＭＳ Ｐゴシック"/>
                <a:cs typeface="Arial"/>
              </a:rPr>
              <a:t>1</a:t>
            </a:r>
            <a:r>
              <a:rPr lang="en-US" altLang="en-US" sz="2200">
                <a:solidFill>
                  <a:srgbClr val="002060"/>
                </a:solidFill>
                <a:latin typeface="Arial"/>
                <a:ea typeface="ＭＳ Ｐゴシック"/>
                <a:cs typeface="Arial"/>
              </a:rPr>
              <a:t> for </a:t>
            </a:r>
            <a:r>
              <a:rPr lang="en-US" altLang="en-US" sz="2200" b="1">
                <a:solidFill>
                  <a:srgbClr val="002060"/>
                </a:solidFill>
                <a:latin typeface="Arial"/>
                <a:ea typeface="ＭＳ Ｐゴシック"/>
                <a:cs typeface="Arial"/>
              </a:rPr>
              <a:t>Employee Benefits</a:t>
            </a:r>
            <a:endParaRPr lang="en-US" altLang="en-US" sz="2200" b="1">
              <a:solidFill>
                <a:srgbClr val="002060"/>
              </a:solidFill>
              <a:cs typeface="Arial" pitchFamily="34" charset="0"/>
            </a:endParaRPr>
          </a:p>
          <a:p>
            <a:pPr lvl="1">
              <a:spcBef>
                <a:spcPct val="0"/>
              </a:spcBef>
              <a:buClrTx/>
              <a:buFont typeface="Wingdings" pitchFamily="18" charset="0"/>
              <a:buChar char="Ø"/>
            </a:pPr>
            <a:r>
              <a:rPr lang="en-US" altLang="en-US" sz="2200">
                <a:solidFill>
                  <a:srgbClr val="002060"/>
                </a:solidFill>
                <a:latin typeface="Arial"/>
                <a:ea typeface="ＭＳ Ｐゴシック"/>
                <a:cs typeface="Arial"/>
              </a:rPr>
              <a:t>Press </a:t>
            </a:r>
            <a:r>
              <a:rPr lang="en-US" altLang="en-US" sz="2200" b="1">
                <a:solidFill>
                  <a:srgbClr val="002060"/>
                </a:solidFill>
                <a:latin typeface="Arial"/>
                <a:ea typeface="ＭＳ Ｐゴシック"/>
                <a:cs typeface="Arial"/>
              </a:rPr>
              <a:t>2</a:t>
            </a:r>
            <a:r>
              <a:rPr lang="en-US" altLang="en-US" sz="2200">
                <a:solidFill>
                  <a:srgbClr val="002060"/>
                </a:solidFill>
                <a:latin typeface="Arial"/>
                <a:ea typeface="ＭＳ Ｐゴシック"/>
                <a:cs typeface="Arial"/>
              </a:rPr>
              <a:t> for </a:t>
            </a:r>
            <a:r>
              <a:rPr lang="en-US" altLang="en-US" sz="2200" b="1">
                <a:solidFill>
                  <a:srgbClr val="002060"/>
                </a:solidFill>
                <a:latin typeface="Arial"/>
                <a:ea typeface="ＭＳ Ｐゴシック"/>
                <a:cs typeface="Arial"/>
              </a:rPr>
              <a:t>Leave of Absence/Disability</a:t>
            </a:r>
            <a:endParaRPr lang="en-US" altLang="en-US" sz="2200" b="1">
              <a:solidFill>
                <a:srgbClr val="002060"/>
              </a:solidFill>
              <a:cs typeface="Arial" pitchFamily="34" charset="0"/>
            </a:endParaRPr>
          </a:p>
          <a:p>
            <a:pPr lvl="1">
              <a:spcBef>
                <a:spcPct val="0"/>
              </a:spcBef>
              <a:buClrTx/>
              <a:buFont typeface="Wingdings" pitchFamily="18" charset="0"/>
              <a:buChar char="Ø"/>
            </a:pPr>
            <a:r>
              <a:rPr lang="en-US" altLang="en-US" sz="2200">
                <a:solidFill>
                  <a:srgbClr val="002060"/>
                </a:solidFill>
                <a:latin typeface="Arial"/>
                <a:ea typeface="ＭＳ Ｐゴシック"/>
                <a:cs typeface="Arial"/>
              </a:rPr>
              <a:t>Press </a:t>
            </a:r>
            <a:r>
              <a:rPr lang="en-US" altLang="en-US" sz="2200" b="1">
                <a:solidFill>
                  <a:srgbClr val="002060"/>
                </a:solidFill>
                <a:latin typeface="Arial"/>
                <a:ea typeface="ＭＳ Ｐゴシック"/>
                <a:cs typeface="Arial"/>
              </a:rPr>
              <a:t>3</a:t>
            </a:r>
            <a:r>
              <a:rPr lang="en-US" altLang="en-US" sz="2200">
                <a:solidFill>
                  <a:srgbClr val="002060"/>
                </a:solidFill>
                <a:latin typeface="Arial"/>
                <a:ea typeface="ＭＳ Ｐゴシック"/>
                <a:cs typeface="Arial"/>
              </a:rPr>
              <a:t> for </a:t>
            </a:r>
            <a:r>
              <a:rPr lang="en-US" altLang="en-US" sz="2200" b="1">
                <a:solidFill>
                  <a:srgbClr val="002060"/>
                </a:solidFill>
                <a:latin typeface="Arial"/>
                <a:ea typeface="ＭＳ Ｐゴシック"/>
                <a:cs typeface="Arial"/>
              </a:rPr>
              <a:t>Employment Verification</a:t>
            </a:r>
            <a:endParaRPr lang="en-US" altLang="en-US" sz="2200" b="1">
              <a:solidFill>
                <a:srgbClr val="002060"/>
              </a:solidFill>
              <a:cs typeface="Arial" pitchFamily="34" charset="0"/>
            </a:endParaRPr>
          </a:p>
          <a:p>
            <a:pPr lvl="1">
              <a:spcBef>
                <a:spcPct val="0"/>
              </a:spcBef>
              <a:buClrTx/>
              <a:buFont typeface="Wingdings" pitchFamily="18" charset="0"/>
              <a:buChar char="Ø"/>
            </a:pPr>
            <a:r>
              <a:rPr lang="en-US" altLang="en-US" sz="2200">
                <a:solidFill>
                  <a:srgbClr val="002060"/>
                </a:solidFill>
                <a:latin typeface="Arial"/>
                <a:ea typeface="ＭＳ Ｐゴシック"/>
                <a:cs typeface="Arial"/>
              </a:rPr>
              <a:t>Press </a:t>
            </a:r>
            <a:r>
              <a:rPr lang="en-US" altLang="en-US" sz="2200" b="1">
                <a:solidFill>
                  <a:srgbClr val="002060"/>
                </a:solidFill>
                <a:latin typeface="Arial"/>
                <a:ea typeface="ＭＳ Ｐゴシック"/>
                <a:cs typeface="Arial"/>
              </a:rPr>
              <a:t>4</a:t>
            </a:r>
            <a:r>
              <a:rPr lang="en-US" altLang="en-US" sz="2200">
                <a:solidFill>
                  <a:srgbClr val="002060"/>
                </a:solidFill>
                <a:latin typeface="Arial"/>
                <a:ea typeface="ＭＳ Ｐゴシック"/>
                <a:cs typeface="Arial"/>
              </a:rPr>
              <a:t> for </a:t>
            </a:r>
            <a:r>
              <a:rPr lang="en-US" altLang="en-US" sz="2200" b="1">
                <a:solidFill>
                  <a:srgbClr val="002060"/>
                </a:solidFill>
                <a:latin typeface="Arial"/>
                <a:ea typeface="ＭＳ Ｐゴシック"/>
                <a:cs typeface="Arial"/>
              </a:rPr>
              <a:t>Employee Health</a:t>
            </a:r>
            <a:endParaRPr lang="en-US" altLang="en-US" sz="2200" b="1">
              <a:solidFill>
                <a:srgbClr val="002060"/>
              </a:solidFill>
              <a:cs typeface="Arial" pitchFamily="34" charset="0"/>
            </a:endParaRPr>
          </a:p>
          <a:p>
            <a:pPr lvl="1">
              <a:spcBef>
                <a:spcPct val="0"/>
              </a:spcBef>
              <a:buClrTx/>
              <a:buFont typeface="Wingdings" pitchFamily="18" charset="0"/>
              <a:buChar char="Ø"/>
            </a:pPr>
            <a:r>
              <a:rPr lang="en-US" altLang="en-US" sz="2200">
                <a:solidFill>
                  <a:srgbClr val="002060"/>
                </a:solidFill>
                <a:latin typeface="Arial"/>
                <a:ea typeface="ＭＳ Ｐゴシック"/>
                <a:cs typeface="Arial"/>
              </a:rPr>
              <a:t>Press </a:t>
            </a:r>
            <a:r>
              <a:rPr lang="en-US" altLang="en-US" sz="2200" b="1">
                <a:solidFill>
                  <a:srgbClr val="002060"/>
                </a:solidFill>
                <a:latin typeface="Arial"/>
                <a:ea typeface="ＭＳ Ｐゴシック"/>
                <a:cs typeface="Arial"/>
              </a:rPr>
              <a:t>5</a:t>
            </a:r>
            <a:r>
              <a:rPr lang="en-US" altLang="en-US" sz="2200">
                <a:solidFill>
                  <a:srgbClr val="002060"/>
                </a:solidFill>
                <a:latin typeface="Arial"/>
                <a:ea typeface="ＭＳ Ｐゴシック"/>
                <a:cs typeface="Arial"/>
              </a:rPr>
              <a:t> for All Other HR Questions – will enable you to connect with an </a:t>
            </a:r>
            <a:r>
              <a:rPr lang="en-US" altLang="en-US" sz="2200" b="1">
                <a:solidFill>
                  <a:srgbClr val="0069B4"/>
                </a:solidFill>
                <a:latin typeface="Arial"/>
                <a:ea typeface="ＭＳ Ｐゴシック"/>
                <a:cs typeface="Arial"/>
              </a:rPr>
              <a:t>HR Service Center</a:t>
            </a:r>
            <a:r>
              <a:rPr lang="en-US" altLang="en-US" sz="2200">
                <a:solidFill>
                  <a:srgbClr val="002060"/>
                </a:solidFill>
                <a:latin typeface="Arial"/>
                <a:ea typeface="ＭＳ Ｐゴシック"/>
                <a:cs typeface="Arial"/>
              </a:rPr>
              <a:t> professional</a:t>
            </a:r>
            <a:endParaRPr lang="en-US" altLang="en-US" sz="2200">
              <a:solidFill>
                <a:srgbClr val="002060"/>
              </a:solidFill>
              <a:cs typeface="Arial" pitchFamily="34" charset="0"/>
            </a:endParaRPr>
          </a:p>
          <a:p>
            <a:pPr lvl="1">
              <a:spcBef>
                <a:spcPct val="0"/>
              </a:spcBef>
              <a:buClrTx/>
              <a:buFont typeface="Wingdings" pitchFamily="18" charset="0"/>
              <a:buChar char="Ø"/>
            </a:pPr>
            <a:r>
              <a:rPr lang="en-US" altLang="en-US" sz="2200">
                <a:solidFill>
                  <a:srgbClr val="002060"/>
                </a:solidFill>
                <a:latin typeface="Arial"/>
                <a:ea typeface="ＭＳ Ｐゴシック"/>
                <a:cs typeface="Arial"/>
              </a:rPr>
              <a:t>Press </a:t>
            </a:r>
            <a:r>
              <a:rPr lang="en-US" altLang="en-US" sz="2200" b="1">
                <a:solidFill>
                  <a:srgbClr val="002060"/>
                </a:solidFill>
                <a:latin typeface="Arial"/>
                <a:ea typeface="ＭＳ Ｐゴシック"/>
                <a:cs typeface="Arial"/>
              </a:rPr>
              <a:t>6 </a:t>
            </a:r>
            <a:r>
              <a:rPr lang="en-US" altLang="en-US" sz="2200">
                <a:solidFill>
                  <a:srgbClr val="002060"/>
                </a:solidFill>
                <a:latin typeface="Arial"/>
                <a:ea typeface="ＭＳ Ｐゴシック"/>
                <a:cs typeface="Arial"/>
              </a:rPr>
              <a:t>for Kathy Manning, BID-M HR Coordinator</a:t>
            </a:r>
            <a:endParaRPr lang="en-US" altLang="en-US" sz="2200">
              <a:solidFill>
                <a:srgbClr val="002060"/>
              </a:solidFill>
              <a:cs typeface="Arial" pitchFamily="34" charset="0"/>
            </a:endParaRPr>
          </a:p>
          <a:p>
            <a:pPr>
              <a:spcBef>
                <a:spcPct val="0"/>
              </a:spcBef>
              <a:buClrTx/>
            </a:pPr>
            <a:endParaRPr lang="en-US" altLang="en-US" sz="2400">
              <a:solidFill>
                <a:srgbClr val="002060"/>
              </a:solidFill>
              <a:cs typeface="Arial" pitchFamily="34" charset="0"/>
            </a:endParaRPr>
          </a:p>
          <a:p>
            <a:pPr>
              <a:spcBef>
                <a:spcPct val="0"/>
              </a:spcBef>
              <a:buClrTx/>
            </a:pPr>
            <a:endParaRPr lang="en-US" altLang="en-US" sz="2400">
              <a:solidFill>
                <a:srgbClr val="002060"/>
              </a:solidFill>
              <a:cs typeface="Arial" pitchFamily="34" charset="0"/>
            </a:endParaRPr>
          </a:p>
          <a:p>
            <a:pPr marL="0" indent="0">
              <a:spcBef>
                <a:spcPct val="0"/>
              </a:spcBef>
              <a:buClrTx/>
              <a:buNone/>
            </a:pPr>
            <a:endParaRPr lang="en-US" altLang="en-US" sz="2400">
              <a:solidFill>
                <a:srgbClr val="002060"/>
              </a:solidFill>
              <a:cs typeface="Arial" pitchFamily="34" charset="0"/>
            </a:endParaRPr>
          </a:p>
          <a:p>
            <a:pPr marL="0" indent="0">
              <a:spcBef>
                <a:spcPct val="0"/>
              </a:spcBef>
              <a:buClrTx/>
              <a:buNone/>
            </a:pPr>
            <a:endParaRPr lang="en-US" altLang="en-US">
              <a:cs typeface="Arial" pitchFamily="34" charset="0"/>
            </a:endParaRPr>
          </a:p>
          <a:p>
            <a:pPr>
              <a:spcBef>
                <a:spcPct val="0"/>
              </a:spcBef>
              <a:buClrTx/>
              <a:buFont typeface="Arial" pitchFamily="34" charset="0"/>
              <a:buChar char="•"/>
            </a:pPr>
            <a:endParaRPr lang="en-US" altLang="en-US">
              <a:cs typeface="Arial" pitchFamily="34" charset="0"/>
            </a:endParaRPr>
          </a:p>
          <a:p>
            <a:pPr>
              <a:spcBef>
                <a:spcPct val="0"/>
              </a:spcBef>
              <a:buClrTx/>
              <a:buFont typeface="Arial" pitchFamily="34" charset="0"/>
              <a:buChar char="•"/>
            </a:pPr>
            <a:endParaRPr lang="en-US" altLang="en-US">
              <a:cs typeface="Arial" pitchFamily="34" charset="0"/>
            </a:endParaRPr>
          </a:p>
        </p:txBody>
      </p:sp>
      <p:sp>
        <p:nvSpPr>
          <p:cNvPr id="15" name="Rectangle 2"/>
          <p:cNvSpPr txBox="1">
            <a:spLocks noChangeArrowheads="1"/>
          </p:cNvSpPr>
          <p:nvPr/>
        </p:nvSpPr>
        <p:spPr bwMode="auto">
          <a:xfrm>
            <a:off x="44823" y="166769"/>
            <a:ext cx="608927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lgn="ctr" eaLnBrk="1" hangingPunct="1">
              <a:spcBef>
                <a:spcPct val="0"/>
              </a:spcBef>
              <a:buClrTx/>
              <a:buFontTx/>
              <a:buNone/>
            </a:pPr>
            <a:r>
              <a:rPr lang="en-US" altLang="en-US" sz="3600" b="1">
                <a:solidFill>
                  <a:srgbClr val="002060"/>
                </a:solidFill>
                <a:latin typeface="Arial"/>
                <a:ea typeface="ＭＳ Ｐゴシック"/>
                <a:cs typeface="Arial"/>
              </a:rPr>
              <a:t>Human Resources Team</a:t>
            </a:r>
            <a:endParaRPr lang="en-US" altLang="en-US" sz="3600" b="1" u="sng">
              <a:solidFill>
                <a:srgbClr val="002060"/>
              </a:solidFill>
              <a:latin typeface="Arial"/>
              <a:ea typeface="ＭＳ Ｐゴシック"/>
              <a:cs typeface="Arial"/>
            </a:endParaRPr>
          </a:p>
        </p:txBody>
      </p:sp>
      <p:sp>
        <p:nvSpPr>
          <p:cNvPr id="17" name="Rectangle 16"/>
          <p:cNvSpPr/>
          <p:nvPr/>
        </p:nvSpPr>
        <p:spPr>
          <a:xfrm>
            <a:off x="388074" y="646295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Tree>
    <p:extLst>
      <p:ext uri="{BB962C8B-B14F-4D97-AF65-F5344CB8AC3E}">
        <p14:creationId xmlns:p14="http://schemas.microsoft.com/office/powerpoint/2010/main" val="622316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43</a:t>
            </a:fld>
            <a:endParaRPr lang="en-US" sz="1000">
              <a:solidFill>
                <a:srgbClr val="183E75"/>
              </a:solidFill>
              <a:latin typeface="Arial" charset="0"/>
              <a:ea typeface="Arial" charset="0"/>
              <a:cs typeface="Arial"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15" name="Rectangle 2"/>
          <p:cNvSpPr txBox="1">
            <a:spLocks noChangeArrowheads="1"/>
          </p:cNvSpPr>
          <p:nvPr/>
        </p:nvSpPr>
        <p:spPr bwMode="auto">
          <a:xfrm>
            <a:off x="44823" y="166769"/>
            <a:ext cx="675266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lgn="ctr">
              <a:spcBef>
                <a:spcPct val="0"/>
              </a:spcBef>
              <a:buClrTx/>
              <a:buNone/>
            </a:pPr>
            <a:r>
              <a:rPr lang="en-US" altLang="en-US" sz="3600" b="1">
                <a:solidFill>
                  <a:srgbClr val="002060"/>
                </a:solidFill>
                <a:latin typeface="Arial"/>
                <a:ea typeface="ＭＳ Ｐゴシック"/>
                <a:cs typeface="Arial"/>
              </a:rPr>
              <a:t>Contacting Human Resources</a:t>
            </a:r>
          </a:p>
        </p:txBody>
      </p:sp>
      <p:sp>
        <p:nvSpPr>
          <p:cNvPr id="17" name="Rectangle 16"/>
          <p:cNvSpPr/>
          <p:nvPr/>
        </p:nvSpPr>
        <p:spPr>
          <a:xfrm>
            <a:off x="388074" y="646295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4" name="Picture 3" descr="A group of people standing together&#10;&#10;Description automatically generated">
            <a:extLst>
              <a:ext uri="{FF2B5EF4-FFF2-40B4-BE49-F238E27FC236}">
                <a16:creationId xmlns:a16="http://schemas.microsoft.com/office/drawing/2014/main" id="{9BB0FB32-3498-9E9D-1EFA-F462FB261815}"/>
              </a:ext>
            </a:extLst>
          </p:cNvPr>
          <p:cNvPicPr>
            <a:picLocks noChangeAspect="1"/>
          </p:cNvPicPr>
          <p:nvPr/>
        </p:nvPicPr>
        <p:blipFill>
          <a:blip r:embed="rId3"/>
          <a:stretch>
            <a:fillRect/>
          </a:stretch>
        </p:blipFill>
        <p:spPr>
          <a:xfrm>
            <a:off x="277906" y="1106581"/>
            <a:ext cx="8830234" cy="5012390"/>
          </a:xfrm>
          <a:prstGeom prst="rect">
            <a:avLst/>
          </a:prstGeom>
        </p:spPr>
      </p:pic>
    </p:spTree>
    <p:extLst>
      <p:ext uri="{BB962C8B-B14F-4D97-AF65-F5344CB8AC3E}">
        <p14:creationId xmlns:p14="http://schemas.microsoft.com/office/powerpoint/2010/main" val="1810453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44</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405418"/>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3" name="Rectangle 2"/>
          <p:cNvSpPr/>
          <p:nvPr/>
        </p:nvSpPr>
        <p:spPr>
          <a:xfrm>
            <a:off x="-1" y="16818"/>
            <a:ext cx="7304567" cy="1200329"/>
          </a:xfrm>
          <a:prstGeom prst="rect">
            <a:avLst/>
          </a:prstGeom>
        </p:spPr>
        <p:txBody>
          <a:bodyPr wrap="square">
            <a:spAutoFit/>
          </a:bodyPr>
          <a:lstStyle/>
          <a:p>
            <a:r>
              <a:rPr lang="en-US" altLang="en-US" sz="3600" b="1">
                <a:solidFill>
                  <a:srgbClr val="002060"/>
                </a:solidFill>
                <a:latin typeface="Arial" panose="020B0604020202020204" pitchFamily="34" charset="0"/>
                <a:cs typeface="Arial" panose="020B0604020202020204" pitchFamily="34" charset="0"/>
              </a:rPr>
              <a:t>Supporting Your Experience:     Intranet/BID-Milton Portal</a:t>
            </a:r>
            <a:endParaRPr lang="en-US" sz="3600" b="1">
              <a:solidFill>
                <a:srgbClr val="002060"/>
              </a:solidFill>
              <a:latin typeface="Arial" panose="020B0604020202020204" pitchFamily="34" charset="0"/>
              <a:cs typeface="Arial" panose="020B0604020202020204" pitchFamily="34" charset="0"/>
            </a:endParaRPr>
          </a:p>
        </p:txBody>
      </p:sp>
      <p:pic>
        <p:nvPicPr>
          <p:cNvPr id="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6844" y="2784992"/>
            <a:ext cx="1369559" cy="210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ortal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596" y="2322419"/>
            <a:ext cx="1724416" cy="147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3"/>
          <p:cNvSpPr txBox="1">
            <a:spLocks noChangeArrowheads="1"/>
          </p:cNvSpPr>
          <p:nvPr/>
        </p:nvSpPr>
        <p:spPr bwMode="auto">
          <a:xfrm>
            <a:off x="2541624" y="1591533"/>
            <a:ext cx="57435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2200">
                <a:solidFill>
                  <a:srgbClr val="002060"/>
                </a:solidFill>
              </a:rPr>
              <a:t>Click on one of these icons.</a:t>
            </a:r>
          </a:p>
        </p:txBody>
      </p:sp>
    </p:spTree>
    <p:extLst>
      <p:ext uri="{BB962C8B-B14F-4D97-AF65-F5344CB8AC3E}">
        <p14:creationId xmlns:p14="http://schemas.microsoft.com/office/powerpoint/2010/main" val="2851506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45</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405418"/>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Oval 12"/>
          <p:cNvSpPr/>
          <p:nvPr/>
        </p:nvSpPr>
        <p:spPr>
          <a:xfrm>
            <a:off x="3959352" y="2078522"/>
            <a:ext cx="1275907" cy="3721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604" y="97521"/>
            <a:ext cx="7886700" cy="1325563"/>
          </a:xfrm>
        </p:spPr>
        <p:txBody>
          <a:bodyPr>
            <a:noAutofit/>
          </a:bodyPr>
          <a:lstStyle/>
          <a:p>
            <a:r>
              <a:rPr lang="en-US" altLang="en-US" sz="3600" b="1">
                <a:solidFill>
                  <a:srgbClr val="002060"/>
                </a:solidFill>
                <a:latin typeface="Arial" panose="020B0604020202020204" pitchFamily="34" charset="0"/>
                <a:cs typeface="Arial" panose="020B0604020202020204" pitchFamily="34" charset="0"/>
              </a:rPr>
              <a:t>Supporting Your Experience:     Intranet/BID-Milton Portal</a:t>
            </a:r>
            <a:br>
              <a:rPr lang="en-US" sz="3600" b="1">
                <a:solidFill>
                  <a:srgbClr val="002060"/>
                </a:solidFill>
                <a:latin typeface="Arial" panose="020B0604020202020204" pitchFamily="34" charset="0"/>
                <a:cs typeface="Arial" panose="020B0604020202020204" pitchFamily="34" charset="0"/>
              </a:rPr>
            </a:br>
            <a:endParaRPr lang="en-US" sz="360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88" y="1193156"/>
            <a:ext cx="8901037" cy="500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127157" y="2010032"/>
            <a:ext cx="848497" cy="5601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593124" y="3558746"/>
            <a:ext cx="1342768" cy="13782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9630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46</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5" name="Rectangle 4"/>
          <p:cNvSpPr/>
          <p:nvPr/>
        </p:nvSpPr>
        <p:spPr>
          <a:xfrm>
            <a:off x="0" y="16818"/>
            <a:ext cx="7232207" cy="1200329"/>
          </a:xfrm>
          <a:prstGeom prst="rect">
            <a:avLst/>
          </a:prstGeom>
        </p:spPr>
        <p:txBody>
          <a:bodyPr wrap="square">
            <a:spAutoFit/>
          </a:bodyPr>
          <a:lstStyle/>
          <a:p>
            <a:r>
              <a:rPr lang="en-US" altLang="en-US" sz="3600" b="1">
                <a:solidFill>
                  <a:srgbClr val="002060"/>
                </a:solidFill>
                <a:latin typeface="Arial" panose="020B0604020202020204" pitchFamily="34" charset="0"/>
                <a:cs typeface="Arial" panose="020B0604020202020204" pitchFamily="34" charset="0"/>
              </a:rPr>
              <a:t>Supporting Your Experience: Intranet/BID-Milton Portal</a:t>
            </a:r>
            <a:endParaRPr lang="en-US" sz="3600" b="1">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74" y="1253411"/>
            <a:ext cx="8277225" cy="5253606"/>
          </a:xfrm>
          <a:prstGeom prst="rect">
            <a:avLst/>
          </a:prstGeom>
        </p:spPr>
      </p:pic>
      <p:sp>
        <p:nvSpPr>
          <p:cNvPr id="6" name="Left Arrow 5"/>
          <p:cNvSpPr/>
          <p:nvPr/>
        </p:nvSpPr>
        <p:spPr>
          <a:xfrm>
            <a:off x="6057900" y="6166508"/>
            <a:ext cx="983807" cy="13731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378" y="6507017"/>
            <a:ext cx="4248743" cy="304843"/>
          </a:xfrm>
          <a:prstGeom prst="rect">
            <a:avLst/>
          </a:prstGeom>
        </p:spPr>
      </p:pic>
      <p:sp>
        <p:nvSpPr>
          <p:cNvPr id="15" name="Left Arrow 14"/>
          <p:cNvSpPr/>
          <p:nvPr/>
        </p:nvSpPr>
        <p:spPr>
          <a:xfrm>
            <a:off x="7363121" y="6565230"/>
            <a:ext cx="1724025" cy="2031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041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47</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5" name="Rectangle 4"/>
          <p:cNvSpPr/>
          <p:nvPr/>
        </p:nvSpPr>
        <p:spPr>
          <a:xfrm>
            <a:off x="0" y="11760"/>
            <a:ext cx="7464056" cy="1200329"/>
          </a:xfrm>
          <a:prstGeom prst="rect">
            <a:avLst/>
          </a:prstGeom>
        </p:spPr>
        <p:txBody>
          <a:bodyPr wrap="square">
            <a:spAutoFit/>
          </a:bodyPr>
          <a:lstStyle/>
          <a:p>
            <a:r>
              <a:rPr lang="en-US" altLang="en-US" sz="3600" b="1" dirty="0">
                <a:solidFill>
                  <a:srgbClr val="002060"/>
                </a:solidFill>
                <a:latin typeface="Arial" panose="020B0604020202020204" pitchFamily="34" charset="0"/>
                <a:cs typeface="Arial" panose="020B0604020202020204" pitchFamily="34" charset="0"/>
              </a:rPr>
              <a:t>Supporting Your Experience: </a:t>
            </a:r>
          </a:p>
          <a:p>
            <a:r>
              <a:rPr lang="en-US" sz="3600" b="1" dirty="0" err="1">
                <a:solidFill>
                  <a:srgbClr val="002060"/>
                </a:solidFill>
                <a:latin typeface="Arial" panose="020B0604020202020204" pitchFamily="34" charset="0"/>
                <a:cs typeface="Arial" panose="020B0604020202020204" pitchFamily="34" charset="0"/>
              </a:rPr>
              <a:t>WORKday</a:t>
            </a:r>
            <a:endParaRPr lang="en-US" sz="3600" b="1" dirty="0">
              <a:solidFill>
                <a:srgbClr val="00206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88" y="1093580"/>
            <a:ext cx="3595479" cy="1095455"/>
          </a:xfrm>
          <a:prstGeom prst="rect">
            <a:avLst/>
          </a:prstGeom>
        </p:spPr>
      </p:pic>
      <p:pic>
        <p:nvPicPr>
          <p:cNvPr id="17" name="Picture 16"/>
          <p:cNvPicPr>
            <a:picLocks noChangeAspect="1"/>
          </p:cNvPicPr>
          <p:nvPr/>
        </p:nvPicPr>
        <p:blipFill>
          <a:blip r:embed="rId4"/>
          <a:stretch>
            <a:fillRect/>
          </a:stretch>
        </p:blipFill>
        <p:spPr>
          <a:xfrm>
            <a:off x="1007778" y="2382188"/>
            <a:ext cx="6763891" cy="3804689"/>
          </a:xfrm>
          <a:prstGeom prst="rect">
            <a:avLst/>
          </a:prstGeom>
        </p:spPr>
      </p:pic>
      <p:sp>
        <p:nvSpPr>
          <p:cNvPr id="18" name="Rectangle 17"/>
          <p:cNvSpPr/>
          <p:nvPr/>
        </p:nvSpPr>
        <p:spPr>
          <a:xfrm>
            <a:off x="2717438" y="4541120"/>
            <a:ext cx="3344570" cy="369332"/>
          </a:xfrm>
          <a:prstGeom prst="rect">
            <a:avLst/>
          </a:prstGeom>
        </p:spPr>
        <p:txBody>
          <a:bodyPr wrap="none">
            <a:spAutoFit/>
          </a:bodyPr>
          <a:lstStyle/>
          <a:p>
            <a:r>
              <a:rPr lang="en-US" u="sng">
                <a:solidFill>
                  <a:srgbClr val="000000"/>
                </a:solidFill>
                <a:latin typeface="Calibri" panose="020F0502020204030204" pitchFamily="34" charset="0"/>
                <a:ea typeface="Calibri" panose="020F0502020204030204" pitchFamily="34" charset="0"/>
                <a:hlinkClick r:id="rId5" tooltip="https://vimeo.com/738029015/97f1d68829"/>
              </a:rPr>
              <a:t>Getting Started in Workday video</a:t>
            </a:r>
            <a:r>
              <a:rPr lang="en-US">
                <a:solidFill>
                  <a:srgbClr val="000000"/>
                </a:solidFill>
                <a:latin typeface="Calibri" panose="020F0502020204030204" pitchFamily="34" charset="0"/>
                <a:ea typeface="Calibri" panose="020F0502020204030204" pitchFamily="34" charset="0"/>
              </a:rPr>
              <a:t> </a:t>
            </a:r>
            <a:endParaRPr lang="en-US"/>
          </a:p>
        </p:txBody>
      </p:sp>
    </p:spTree>
    <p:extLst>
      <p:ext uri="{BB962C8B-B14F-4D97-AF65-F5344CB8AC3E}">
        <p14:creationId xmlns:p14="http://schemas.microsoft.com/office/powerpoint/2010/main" val="4086786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normAutofit/>
          </a:bodyPr>
          <a:lstStyle/>
          <a:p>
            <a:r>
              <a:rPr lang="en-US" sz="3600" dirty="0">
                <a:solidFill>
                  <a:srgbClr val="002060"/>
                </a:solidFill>
              </a:rPr>
              <a:t>New Hire Journey </a:t>
            </a:r>
            <a:r>
              <a:rPr lang="en-US" sz="3600">
                <a:solidFill>
                  <a:srgbClr val="002060"/>
                </a:solidFill>
              </a:rPr>
              <a:t>in Workday</a:t>
            </a:r>
            <a:endParaRPr lang="en-US" sz="3600" dirty="0">
              <a:solidFill>
                <a:srgbClr val="002060"/>
              </a:solidFill>
            </a:endParaRPr>
          </a:p>
        </p:txBody>
      </p:sp>
      <p:sp>
        <p:nvSpPr>
          <p:cNvPr id="3" name="Slide Number Placeholder 2"/>
          <p:cNvSpPr>
            <a:spLocks noGrp="1"/>
          </p:cNvSpPr>
          <p:nvPr>
            <p:ph type="sldNum" sz="quarter" idx="4"/>
          </p:nvPr>
        </p:nvSpPr>
        <p:spPr/>
        <p:txBody>
          <a:bodyPr/>
          <a:lstStyle/>
          <a:p>
            <a:pPr lvl="0"/>
            <a:fld id="{E8A74B61-50D3-3946-8366-1E447A2A8431}" type="slidenum">
              <a:rPr lang="en-US" noProof="0" smtClean="0"/>
              <a:pPr lvl="0"/>
              <a:t>48</a:t>
            </a:fld>
            <a:endParaRPr lang="en-US" noProof="0"/>
          </a:p>
        </p:txBody>
      </p:sp>
      <p:pic>
        <p:nvPicPr>
          <p:cNvPr id="14" name="Picture 4">
            <a:extLst>
              <a:ext uri="{FF2B5EF4-FFF2-40B4-BE49-F238E27FC236}">
                <a16:creationId xmlns:a16="http://schemas.microsoft.com/office/drawing/2014/main" id="{06C41565-205C-489E-98DD-3BB46763C24D}"/>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7416" r="7416"/>
          <a:stretch>
            <a:fillRect/>
          </a:stretch>
        </p:blipFill>
        <p:spPr bwMode="auto">
          <a:xfrm>
            <a:off x="1152433" y="1368079"/>
            <a:ext cx="5905592" cy="464542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10F26B02-22EF-4AC4-9227-76176CEAD167}"/>
              </a:ext>
            </a:extLst>
          </p:cNvPr>
          <p:cNvSpPr/>
          <p:nvPr/>
        </p:nvSpPr>
        <p:spPr>
          <a:xfrm>
            <a:off x="990508" y="3470992"/>
            <a:ext cx="2330388" cy="153915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31742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49</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5" name="Rectangle 4"/>
          <p:cNvSpPr/>
          <p:nvPr/>
        </p:nvSpPr>
        <p:spPr>
          <a:xfrm>
            <a:off x="0" y="11760"/>
            <a:ext cx="7464056" cy="1200329"/>
          </a:xfrm>
          <a:prstGeom prst="rect">
            <a:avLst/>
          </a:prstGeom>
        </p:spPr>
        <p:txBody>
          <a:bodyPr wrap="square">
            <a:spAutoFit/>
          </a:bodyPr>
          <a:lstStyle/>
          <a:p>
            <a:r>
              <a:rPr lang="en-US" altLang="en-US" sz="3600" b="1">
                <a:solidFill>
                  <a:srgbClr val="002060"/>
                </a:solidFill>
                <a:latin typeface="Arial" panose="020B0604020202020204" pitchFamily="34" charset="0"/>
                <a:cs typeface="Arial" panose="020B0604020202020204" pitchFamily="34" charset="0"/>
              </a:rPr>
              <a:t>Supporting Your Experience: </a:t>
            </a:r>
          </a:p>
          <a:p>
            <a:r>
              <a:rPr lang="en-US" sz="3600" b="1" err="1">
                <a:solidFill>
                  <a:srgbClr val="002060"/>
                </a:solidFill>
                <a:latin typeface="Arial" panose="020B0604020202020204" pitchFamily="34" charset="0"/>
                <a:cs typeface="Arial" panose="020B0604020202020204" pitchFamily="34" charset="0"/>
              </a:rPr>
              <a:t>WORKday</a:t>
            </a:r>
            <a:endParaRPr lang="en-US" sz="3600" b="1">
              <a:solidFill>
                <a:srgbClr val="002060"/>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2089"/>
            <a:ext cx="8909107" cy="5011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90784" y="3632887"/>
            <a:ext cx="2917821" cy="856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5496412" y="1845275"/>
            <a:ext cx="1268627" cy="1647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8143428" y="3995351"/>
            <a:ext cx="176788"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2090784" y="1608655"/>
            <a:ext cx="1020774" cy="1995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1800" y="3270422"/>
            <a:ext cx="985108" cy="22654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FF0000"/>
                </a:solidFill>
              </a:rPr>
              <a:t>You Need your system log in to get started.</a:t>
            </a:r>
          </a:p>
        </p:txBody>
      </p:sp>
    </p:spTree>
    <p:extLst>
      <p:ext uri="{BB962C8B-B14F-4D97-AF65-F5344CB8AC3E}">
        <p14:creationId xmlns:p14="http://schemas.microsoft.com/office/powerpoint/2010/main" val="3713862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sz="3600" b="1">
                <a:solidFill>
                  <a:srgbClr val="002060"/>
                </a:solidFill>
                <a:latin typeface="Arial" panose="020B0604020202020204" pitchFamily="34" charset="0"/>
                <a:ea typeface="Arial" charset="0"/>
                <a:cs typeface="Arial" panose="020B0604020202020204" pitchFamily="34" charset="0"/>
              </a:rPr>
              <a:t>Expectations for the Day</a:t>
            </a: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5</a:t>
            </a:fld>
            <a:endParaRPr lang="en-US" sz="1000">
              <a:solidFill>
                <a:srgbClr val="183E75"/>
              </a:solidFill>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10" name="Rectangle 9"/>
          <p:cNvSpPr/>
          <p:nvPr/>
        </p:nvSpPr>
        <p:spPr>
          <a:xfrm>
            <a:off x="138868" y="1283582"/>
            <a:ext cx="8763000" cy="4344266"/>
          </a:xfrm>
          <a:prstGeom prst="rect">
            <a:avLst/>
          </a:prstGeom>
        </p:spPr>
        <p:txBody>
          <a:bodyPr>
            <a:spAutoFit/>
          </a:bodyPr>
          <a:lstStyle/>
          <a:p>
            <a:pPr>
              <a:lnSpc>
                <a:spcPct val="80000"/>
              </a:lnSpc>
              <a:buClr>
                <a:srgbClr val="A3A86B"/>
              </a:buClr>
              <a:buFont typeface="Wingdings" pitchFamily="2" charset="2"/>
              <a:buNone/>
              <a:tabLst>
                <a:tab pos="287338" algn="l"/>
              </a:tabLst>
              <a:defRPr/>
            </a:pPr>
            <a:endParaRPr lang="en-US" b="1" dirty="0">
              <a:solidFill>
                <a:srgbClr val="002060"/>
              </a:solidFill>
              <a:ea typeface="MS PGothic" pitchFamily="34" charset="-128"/>
            </a:endParaRPr>
          </a:p>
          <a:p>
            <a:pPr>
              <a:lnSpc>
                <a:spcPct val="80000"/>
              </a:lnSpc>
              <a:buClr>
                <a:srgbClr val="A3A86B"/>
              </a:buClr>
              <a:buFont typeface="Wingdings" pitchFamily="2" charset="2"/>
              <a:buNone/>
              <a:tabLst>
                <a:tab pos="287338" algn="l"/>
              </a:tabLst>
              <a:defRPr/>
            </a:pPr>
            <a:r>
              <a:rPr lang="en-US" sz="2400" b="1" dirty="0">
                <a:solidFill>
                  <a:srgbClr val="002060"/>
                </a:solidFill>
                <a:latin typeface="Arial" panose="020B0604020202020204" pitchFamily="34" charset="0"/>
                <a:ea typeface="MS PGothic" pitchFamily="34" charset="-128"/>
                <a:cs typeface="Arial" panose="020B0604020202020204" pitchFamily="34" charset="0"/>
              </a:rPr>
              <a:t>To establish a positive learning environment please:</a:t>
            </a:r>
            <a:endParaRPr lang="en-US" altLang="en-US" sz="2400" dirty="0">
              <a:solidFill>
                <a:srgbClr val="002060"/>
              </a:solidFill>
              <a:latin typeface="Arial" panose="020B0604020202020204" pitchFamily="34" charset="0"/>
              <a:ea typeface="MS PGothic" pitchFamily="34" charset="-128"/>
              <a:cs typeface="Arial" panose="020B0604020202020204" pitchFamily="34" charset="0"/>
            </a:endParaRPr>
          </a:p>
          <a:p>
            <a:pPr marL="495300" indent="-495300">
              <a:lnSpc>
                <a:spcPct val="80000"/>
              </a:lnSpc>
              <a:buClr>
                <a:srgbClr val="002060"/>
              </a:buClr>
              <a:buFont typeface="Arial" panose="020B0604020202020204" pitchFamily="34" charset="0"/>
              <a:buChar char="•"/>
              <a:tabLst>
                <a:tab pos="287338" algn="l"/>
              </a:tabLst>
              <a:defRPr/>
            </a:pPr>
            <a:r>
              <a:rPr lang="en-US" sz="2200" dirty="0">
                <a:solidFill>
                  <a:srgbClr val="002060"/>
                </a:solidFill>
                <a:latin typeface="Arial" panose="020B0604020202020204" pitchFamily="34" charset="0"/>
                <a:ea typeface="MS PGothic" pitchFamily="34" charset="-128"/>
                <a:cs typeface="Arial" panose="020B0604020202020204" pitchFamily="34" charset="0"/>
              </a:rPr>
              <a:t>Listen attentively, participate actively in discussions.</a:t>
            </a:r>
          </a:p>
          <a:p>
            <a:pPr marL="495300" indent="-495300">
              <a:lnSpc>
                <a:spcPct val="80000"/>
              </a:lnSpc>
              <a:buClr>
                <a:srgbClr val="002060"/>
              </a:buClr>
              <a:buFont typeface="Arial" panose="020B0604020202020204" pitchFamily="34" charset="0"/>
              <a:buChar char="•"/>
              <a:tabLst>
                <a:tab pos="287338" algn="l"/>
              </a:tabLst>
              <a:defRPr/>
            </a:pPr>
            <a:r>
              <a:rPr lang="en-US" sz="2200" dirty="0">
                <a:solidFill>
                  <a:srgbClr val="002060"/>
                </a:solidFill>
                <a:latin typeface="Arial" panose="020B0604020202020204" pitchFamily="34" charset="0"/>
                <a:ea typeface="MS PGothic" pitchFamily="34" charset="-128"/>
                <a:cs typeface="Arial" panose="020B0604020202020204" pitchFamily="34" charset="0"/>
              </a:rPr>
              <a:t>Set pagers/cell phones to silent or vibrate.</a:t>
            </a:r>
          </a:p>
          <a:p>
            <a:pPr marL="495300" indent="-495300">
              <a:lnSpc>
                <a:spcPct val="80000"/>
              </a:lnSpc>
              <a:buClr>
                <a:srgbClr val="002060"/>
              </a:buClr>
              <a:buFont typeface="Arial" panose="020B0604020202020204" pitchFamily="34" charset="0"/>
              <a:buChar char="•"/>
              <a:tabLst>
                <a:tab pos="287338" algn="l"/>
              </a:tabLst>
              <a:defRPr/>
            </a:pPr>
            <a:r>
              <a:rPr lang="en-US" sz="2200" dirty="0">
                <a:solidFill>
                  <a:srgbClr val="002060"/>
                </a:solidFill>
                <a:latin typeface="Arial" panose="020B0604020202020204" pitchFamily="34" charset="0"/>
                <a:ea typeface="MS PGothic" pitchFamily="34" charset="-128"/>
                <a:cs typeface="Arial" panose="020B0604020202020204" pitchFamily="34" charset="0"/>
              </a:rPr>
              <a:t>Refrain from texting/checking e-mail/social media, etc.</a:t>
            </a:r>
          </a:p>
          <a:p>
            <a:pPr marL="342900" indent="-342900">
              <a:lnSpc>
                <a:spcPct val="80000"/>
              </a:lnSpc>
              <a:buClr>
                <a:srgbClr val="002060"/>
              </a:buClr>
              <a:buFont typeface="Arial" panose="020B0604020202020204" pitchFamily="34" charset="0"/>
              <a:buChar char="•"/>
              <a:tabLst>
                <a:tab pos="287338" algn="l"/>
              </a:tabLst>
              <a:defRPr/>
            </a:pPr>
            <a:r>
              <a:rPr lang="en-US" sz="2200" dirty="0">
                <a:solidFill>
                  <a:srgbClr val="002060"/>
                </a:solidFill>
                <a:latin typeface="Arial" panose="020B0604020202020204" pitchFamily="34" charset="0"/>
                <a:ea typeface="MS PGothic" pitchFamily="34" charset="-128"/>
                <a:cs typeface="Arial" panose="020B0604020202020204" pitchFamily="34" charset="0"/>
              </a:rPr>
              <a:t>  Return from break promptly</a:t>
            </a:r>
            <a:r>
              <a:rPr lang="en-US" sz="2200" b="1" dirty="0">
                <a:solidFill>
                  <a:srgbClr val="002060"/>
                </a:solidFill>
                <a:latin typeface="Arial" panose="020B0604020202020204" pitchFamily="34" charset="0"/>
                <a:ea typeface="MS PGothic" pitchFamily="34" charset="-128"/>
                <a:cs typeface="Arial" panose="020B0604020202020204" pitchFamily="34" charset="0"/>
              </a:rPr>
              <a:t>.</a:t>
            </a:r>
          </a:p>
          <a:p>
            <a:pPr>
              <a:lnSpc>
                <a:spcPct val="80000"/>
              </a:lnSpc>
              <a:buClr>
                <a:srgbClr val="002060"/>
              </a:buClr>
              <a:buFont typeface="Wingdings" pitchFamily="2" charset="2"/>
              <a:buNone/>
              <a:tabLst>
                <a:tab pos="287338" algn="l"/>
              </a:tabLst>
              <a:defRPr/>
            </a:pPr>
            <a:endParaRPr lang="en-US" b="1" dirty="0">
              <a:solidFill>
                <a:srgbClr val="002060"/>
              </a:solidFill>
              <a:latin typeface="Arial" panose="020B0604020202020204" pitchFamily="34" charset="0"/>
              <a:ea typeface="MS PGothic" pitchFamily="34" charset="-128"/>
              <a:cs typeface="Arial" panose="020B0604020202020204" pitchFamily="34" charset="0"/>
            </a:endParaRPr>
          </a:p>
          <a:p>
            <a:pPr>
              <a:lnSpc>
                <a:spcPct val="80000"/>
              </a:lnSpc>
              <a:buClr>
                <a:srgbClr val="002060"/>
              </a:buClr>
              <a:buFont typeface="Wingdings" pitchFamily="2" charset="2"/>
              <a:buNone/>
              <a:tabLst>
                <a:tab pos="287338" algn="l"/>
              </a:tabLst>
              <a:defRPr/>
            </a:pPr>
            <a:endParaRPr lang="en-US" b="1" dirty="0">
              <a:solidFill>
                <a:srgbClr val="002060"/>
              </a:solidFill>
              <a:latin typeface="Arial" panose="020B0604020202020204" pitchFamily="34" charset="0"/>
              <a:ea typeface="MS PGothic" pitchFamily="34" charset="-128"/>
              <a:cs typeface="Arial" panose="020B0604020202020204" pitchFamily="34" charset="0"/>
            </a:endParaRPr>
          </a:p>
          <a:p>
            <a:pPr>
              <a:buFont typeface="Wingdings" pitchFamily="2" charset="2"/>
              <a:buNone/>
              <a:defRPr/>
            </a:pPr>
            <a:r>
              <a:rPr lang="en-US" altLang="en-US" sz="2400" b="1" dirty="0">
                <a:solidFill>
                  <a:srgbClr val="002060"/>
                </a:solidFill>
                <a:latin typeface="Arial" panose="020B0604020202020204" pitchFamily="34" charset="0"/>
                <a:ea typeface="MS PGothic" pitchFamily="34" charset="-128"/>
                <a:cs typeface="Arial" panose="020B0604020202020204" pitchFamily="34" charset="0"/>
              </a:rPr>
              <a:t>Housekeeping</a:t>
            </a:r>
          </a:p>
          <a:p>
            <a:pPr marL="342900" indent="-342900">
              <a:buClr>
                <a:srgbClr val="002060"/>
              </a:buClr>
              <a:buFont typeface="Arial" panose="020B0604020202020204" pitchFamily="34" charset="0"/>
              <a:buChar char="•"/>
              <a:defRPr/>
            </a:pPr>
            <a:r>
              <a:rPr lang="en-US" altLang="en-US" sz="2200" dirty="0">
                <a:solidFill>
                  <a:srgbClr val="002060"/>
                </a:solidFill>
                <a:latin typeface="Arial" panose="020B0604020202020204" pitchFamily="34" charset="0"/>
                <a:ea typeface="MS PGothic" pitchFamily="34" charset="-128"/>
                <a:cs typeface="Arial" panose="020B0604020202020204" pitchFamily="34" charset="0"/>
              </a:rPr>
              <a:t>Restroom location.</a:t>
            </a:r>
          </a:p>
          <a:p>
            <a:pPr marL="342900" indent="-342900">
              <a:buClr>
                <a:srgbClr val="002060"/>
              </a:buClr>
              <a:buFont typeface="Arial" panose="020B0604020202020204" pitchFamily="34" charset="0"/>
              <a:buChar char="•"/>
              <a:defRPr/>
            </a:pPr>
            <a:r>
              <a:rPr lang="en-US" altLang="en-US" sz="2200" dirty="0">
                <a:solidFill>
                  <a:srgbClr val="002060"/>
                </a:solidFill>
                <a:latin typeface="Arial" panose="020B0604020202020204" pitchFamily="34" charset="0"/>
                <a:ea typeface="MS PGothic" pitchFamily="34" charset="-128"/>
                <a:cs typeface="Arial" panose="020B0604020202020204" pitchFamily="34" charset="0"/>
              </a:rPr>
              <a:t>ID badges</a:t>
            </a:r>
          </a:p>
          <a:p>
            <a:pPr marL="800100" lvl="1" indent="-342900">
              <a:buClr>
                <a:srgbClr val="002060"/>
              </a:buClr>
              <a:buFont typeface="Arial" panose="020B0604020202020204" pitchFamily="34" charset="0"/>
              <a:buChar char="•"/>
              <a:defRPr/>
            </a:pPr>
            <a:r>
              <a:rPr lang="en-US" altLang="en-US" sz="2200" dirty="0">
                <a:solidFill>
                  <a:srgbClr val="002060"/>
                </a:solidFill>
                <a:latin typeface="Arial" panose="020B0604020202020204" pitchFamily="34" charset="0"/>
                <a:ea typeface="MS PGothic" pitchFamily="34" charset="-128"/>
                <a:cs typeface="Arial" panose="020B0604020202020204" pitchFamily="34" charset="0"/>
              </a:rPr>
              <a:t>will be obtained later today</a:t>
            </a:r>
          </a:p>
          <a:p>
            <a:pPr marL="800100" lvl="1" indent="-342900">
              <a:buClr>
                <a:srgbClr val="002060"/>
              </a:buClr>
              <a:buFont typeface="Arial" panose="020B0604020202020204" pitchFamily="34" charset="0"/>
              <a:buChar char="•"/>
              <a:defRPr/>
            </a:pPr>
            <a:r>
              <a:rPr lang="en-US" altLang="en-US" sz="2200" dirty="0">
                <a:solidFill>
                  <a:srgbClr val="002060"/>
                </a:solidFill>
                <a:latin typeface="Arial" panose="020B0604020202020204" pitchFamily="34" charset="0"/>
                <a:cs typeface="Arial" panose="020B0604020202020204" pitchFamily="34" charset="0"/>
              </a:rPr>
              <a:t>wear your badge at all times on the top third part of your body.</a:t>
            </a:r>
          </a:p>
          <a:p>
            <a:pPr>
              <a:lnSpc>
                <a:spcPct val="95000"/>
              </a:lnSpc>
              <a:defRPr/>
            </a:pPr>
            <a:endParaRPr lang="en-US" altLang="en-US" dirty="0">
              <a:latin typeface="Arial" charset="0"/>
            </a:endParaRPr>
          </a:p>
          <a:p>
            <a:pPr>
              <a:lnSpc>
                <a:spcPct val="80000"/>
              </a:lnSpc>
              <a:buClr>
                <a:srgbClr val="A3A86B"/>
              </a:buClr>
              <a:buFont typeface="Wingdings" pitchFamily="2" charset="2"/>
              <a:buNone/>
              <a:tabLst>
                <a:tab pos="287338" algn="l"/>
              </a:tabLst>
              <a:defRPr/>
            </a:pPr>
            <a:endParaRPr lang="en-US" b="1" dirty="0">
              <a:ea typeface="MS PGothic" pitchFamily="34" charset="-128"/>
            </a:endParaRPr>
          </a:p>
        </p:txBody>
      </p:sp>
    </p:spTree>
    <p:extLst>
      <p:ext uri="{BB962C8B-B14F-4D97-AF65-F5344CB8AC3E}">
        <p14:creationId xmlns:p14="http://schemas.microsoft.com/office/powerpoint/2010/main" val="3527825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52" y="118334"/>
            <a:ext cx="6717145" cy="553998"/>
          </a:xfrm>
          <a:prstGeom prst="rect">
            <a:avLst/>
          </a:prstGeom>
          <a:noFill/>
        </p:spPr>
        <p:txBody>
          <a:bodyPr wrap="square" lIns="0" tIns="0" rIns="0" bIns="0" rtlCol="0">
            <a:noAutofit/>
          </a:bodyPr>
          <a:lstStyle/>
          <a:p>
            <a:r>
              <a:rPr lang="en-US" altLang="en-US" sz="3600" b="1">
                <a:solidFill>
                  <a:srgbClr val="002060"/>
                </a:solidFill>
                <a:latin typeface="Arial" panose="020B0604020202020204" pitchFamily="34" charset="0"/>
                <a:cs typeface="Arial" panose="020B0604020202020204" pitchFamily="34" charset="0"/>
              </a:rPr>
              <a:t>Supporting Your Experience: HealthStream</a:t>
            </a:r>
            <a:endParaRPr lang="en-US" sz="3600" b="1">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50</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pic>
        <p:nvPicPr>
          <p:cNvPr id="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2" y="1400905"/>
            <a:ext cx="915987"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
          <p:cNvSpPr txBox="1">
            <a:spLocks noChangeArrowheads="1"/>
          </p:cNvSpPr>
          <p:nvPr/>
        </p:nvSpPr>
        <p:spPr bwMode="auto">
          <a:xfrm>
            <a:off x="1529206" y="1608654"/>
            <a:ext cx="55086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2200">
                <a:solidFill>
                  <a:srgbClr val="002060"/>
                </a:solidFill>
              </a:rPr>
              <a:t>Access via this icon or via the Intranet. </a:t>
            </a:r>
          </a:p>
        </p:txBody>
      </p:sp>
      <p:sp>
        <p:nvSpPr>
          <p:cNvPr id="17" name="TextBox 6"/>
          <p:cNvSpPr txBox="1">
            <a:spLocks noChangeArrowheads="1"/>
          </p:cNvSpPr>
          <p:nvPr/>
        </p:nvSpPr>
        <p:spPr bwMode="auto">
          <a:xfrm>
            <a:off x="1529206" y="2031555"/>
            <a:ext cx="759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spcBef>
                <a:spcPct val="0"/>
              </a:spcBef>
              <a:buClrTx/>
              <a:buFontTx/>
              <a:buNone/>
            </a:pPr>
            <a:r>
              <a:rPr lang="en-US" altLang="en-US" sz="2000">
                <a:solidFill>
                  <a:srgbClr val="002060"/>
                </a:solidFill>
              </a:rPr>
              <a:t>You will be taken to the HealthStream log in page which includes first time log in instructions. </a:t>
            </a:r>
            <a:r>
              <a:rPr lang="en-US" altLang="en-US" sz="2000" i="1">
                <a:solidFill>
                  <a:srgbClr val="002060"/>
                </a:solidFill>
              </a:rPr>
              <a:t>(Refer to handout in your packet)</a:t>
            </a:r>
          </a:p>
        </p:txBody>
      </p:sp>
      <p:pic>
        <p:nvPicPr>
          <p:cNvPr id="1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072" y="2775352"/>
            <a:ext cx="2620963"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057650"/>
            <a:ext cx="90646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3" name="TextBox 2"/>
          <p:cNvSpPr txBox="1"/>
          <p:nvPr/>
        </p:nvSpPr>
        <p:spPr>
          <a:xfrm>
            <a:off x="3003745" y="793268"/>
            <a:ext cx="3152505" cy="369332"/>
          </a:xfrm>
          <a:prstGeom prst="rect">
            <a:avLst/>
          </a:prstGeom>
          <a:noFill/>
        </p:spPr>
        <p:txBody>
          <a:bodyPr wrap="square" rtlCol="0">
            <a:spAutoFit/>
          </a:bodyPr>
          <a:lstStyle/>
          <a:p>
            <a:r>
              <a:rPr lang="en-US" b="1">
                <a:solidFill>
                  <a:srgbClr val="002060"/>
                </a:solidFill>
                <a:latin typeface="Arial" panose="020B0604020202020204" pitchFamily="34" charset="0"/>
                <a:cs typeface="Arial" panose="020B0604020202020204" pitchFamily="34" charset="0"/>
              </a:rPr>
              <a:t>(Computer Based Leaning)</a:t>
            </a:r>
          </a:p>
        </p:txBody>
      </p:sp>
    </p:spTree>
    <p:extLst>
      <p:ext uri="{BB962C8B-B14F-4D97-AF65-F5344CB8AC3E}">
        <p14:creationId xmlns:p14="http://schemas.microsoft.com/office/powerpoint/2010/main" val="3075069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51</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13"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3281" y="1436445"/>
            <a:ext cx="1905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1760"/>
            <a:ext cx="7464056" cy="1200329"/>
          </a:xfrm>
          <a:prstGeom prst="rect">
            <a:avLst/>
          </a:prstGeom>
        </p:spPr>
        <p:txBody>
          <a:bodyPr wrap="square">
            <a:spAutoFit/>
          </a:bodyPr>
          <a:lstStyle/>
          <a:p>
            <a:r>
              <a:rPr lang="en-US" altLang="en-US" sz="3600" b="1">
                <a:solidFill>
                  <a:srgbClr val="002060"/>
                </a:solidFill>
                <a:latin typeface="Arial" panose="020B0604020202020204" pitchFamily="34" charset="0"/>
                <a:cs typeface="Arial" panose="020B0604020202020204" pitchFamily="34" charset="0"/>
              </a:rPr>
              <a:t>Supporting Your Experience: </a:t>
            </a:r>
          </a:p>
          <a:p>
            <a:r>
              <a:rPr lang="en-US" sz="3600" b="1">
                <a:solidFill>
                  <a:srgbClr val="002060"/>
                </a:solidFill>
                <a:latin typeface="Arial" panose="020B0604020202020204" pitchFamily="34" charset="0"/>
                <a:cs typeface="Arial" panose="020B0604020202020204" pitchFamily="34" charset="0"/>
              </a:rPr>
              <a:t>E-Mail</a:t>
            </a:r>
          </a:p>
        </p:txBody>
      </p:sp>
      <p:pic>
        <p:nvPicPr>
          <p:cNvPr id="1026" name="Picture 2"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79" y="1555531"/>
            <a:ext cx="7810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2753772"/>
            <a:ext cx="76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6788" y="1292772"/>
            <a:ext cx="6138850" cy="525518"/>
          </a:xfrm>
          <a:prstGeom prst="rect">
            <a:avLst/>
          </a:prstGeom>
          <a:noFill/>
        </p:spPr>
        <p:txBody>
          <a:bodyPr wrap="square" rtlCol="0">
            <a:spAutoFit/>
          </a:bodyPr>
          <a:lstStyle/>
          <a:p>
            <a:endParaRPr lang="en-US"/>
          </a:p>
        </p:txBody>
      </p:sp>
      <p:sp>
        <p:nvSpPr>
          <p:cNvPr id="3" name="TextBox 2"/>
          <p:cNvSpPr txBox="1"/>
          <p:nvPr/>
        </p:nvSpPr>
        <p:spPr>
          <a:xfrm>
            <a:off x="1436562" y="1823302"/>
            <a:ext cx="4949305" cy="369332"/>
          </a:xfrm>
          <a:prstGeom prst="rect">
            <a:avLst/>
          </a:prstGeom>
          <a:noFill/>
        </p:spPr>
        <p:txBody>
          <a:bodyPr wrap="square" rtlCol="0">
            <a:spAutoFit/>
          </a:bodyPr>
          <a:lstStyle/>
          <a:p>
            <a:r>
              <a:rPr lang="en-US">
                <a:solidFill>
                  <a:srgbClr val="002060"/>
                </a:solidFill>
              </a:rPr>
              <a:t>To check/use email only, click on this icon.</a:t>
            </a:r>
          </a:p>
        </p:txBody>
      </p:sp>
      <p:sp>
        <p:nvSpPr>
          <p:cNvPr id="4" name="TextBox 3"/>
          <p:cNvSpPr txBox="1"/>
          <p:nvPr/>
        </p:nvSpPr>
        <p:spPr>
          <a:xfrm>
            <a:off x="1345324" y="2906566"/>
            <a:ext cx="5938344" cy="369332"/>
          </a:xfrm>
          <a:prstGeom prst="rect">
            <a:avLst/>
          </a:prstGeom>
          <a:noFill/>
        </p:spPr>
        <p:txBody>
          <a:bodyPr wrap="square" rtlCol="0">
            <a:spAutoFit/>
          </a:bodyPr>
          <a:lstStyle/>
          <a:p>
            <a:r>
              <a:rPr lang="en-US">
                <a:solidFill>
                  <a:srgbClr val="002060"/>
                </a:solidFill>
              </a:rPr>
              <a:t>For access to the full Office Dashboard click here.</a:t>
            </a:r>
          </a:p>
        </p:txBody>
      </p:sp>
      <p:sp>
        <p:nvSpPr>
          <p:cNvPr id="7" name="TextBox 6"/>
          <p:cNvSpPr txBox="1"/>
          <p:nvPr/>
        </p:nvSpPr>
        <p:spPr>
          <a:xfrm>
            <a:off x="389904" y="3974607"/>
            <a:ext cx="7107427" cy="923330"/>
          </a:xfrm>
          <a:prstGeom prst="rect">
            <a:avLst/>
          </a:prstGeom>
          <a:noFill/>
        </p:spPr>
        <p:txBody>
          <a:bodyPr wrap="square" lIns="91440" tIns="45720" rIns="91440" bIns="45720" rtlCol="0" anchor="t">
            <a:spAutoFit/>
          </a:bodyPr>
          <a:lstStyle/>
          <a:p>
            <a:r>
              <a:rPr lang="en-US" dirty="0">
                <a:solidFill>
                  <a:srgbClr val="002060"/>
                </a:solidFill>
              </a:rPr>
              <a:t>For access email from outside the hospital, use these links. </a:t>
            </a:r>
            <a:endParaRPr lang="en-US">
              <a:solidFill>
                <a:srgbClr val="002060"/>
              </a:solidFill>
            </a:endParaRPr>
          </a:p>
          <a:p>
            <a:r>
              <a:rPr lang="en-US" dirty="0"/>
              <a:t> </a:t>
            </a:r>
            <a:r>
              <a:rPr lang="en-US" u="sng" dirty="0">
                <a:hlinkClick r:id="rId6"/>
              </a:rPr>
              <a:t>https://outlook.office365.com/owa/</a:t>
            </a:r>
            <a:endParaRPr lang="en-US" dirty="0"/>
          </a:p>
          <a:p>
            <a:r>
              <a:rPr lang="en-US" u="sng" dirty="0">
                <a:hlinkClick r:id="rId7"/>
              </a:rPr>
              <a:t> http://www.office.com/signin</a:t>
            </a:r>
            <a:endParaRPr lang="en-US" dirty="0">
              <a:hlinkClick r:id="rId7"/>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0" y="5023551"/>
            <a:ext cx="930687" cy="1012934"/>
          </a:xfrm>
          <a:prstGeom prst="rect">
            <a:avLst/>
          </a:prstGeom>
        </p:spPr>
      </p:pic>
      <p:sp>
        <p:nvSpPr>
          <p:cNvPr id="15" name="TextBox 14"/>
          <p:cNvSpPr txBox="1"/>
          <p:nvPr/>
        </p:nvSpPr>
        <p:spPr>
          <a:xfrm>
            <a:off x="5412404" y="5346716"/>
            <a:ext cx="3352800" cy="646331"/>
          </a:xfrm>
          <a:prstGeom prst="rect">
            <a:avLst/>
          </a:prstGeom>
          <a:noFill/>
        </p:spPr>
        <p:txBody>
          <a:bodyPr wrap="square" rtlCol="0">
            <a:spAutoFit/>
          </a:bodyPr>
          <a:lstStyle/>
          <a:p>
            <a:r>
              <a:rPr lang="en-US">
                <a:solidFill>
                  <a:srgbClr val="002060"/>
                </a:solidFill>
              </a:rPr>
              <a:t>Check e-mail regularly for important information/updates.</a:t>
            </a:r>
          </a:p>
        </p:txBody>
      </p:sp>
      <p:sp>
        <p:nvSpPr>
          <p:cNvPr id="17" name="TextBox 16">
            <a:extLst>
              <a:ext uri="{FF2B5EF4-FFF2-40B4-BE49-F238E27FC236}">
                <a16:creationId xmlns:a16="http://schemas.microsoft.com/office/drawing/2014/main" id="{413A08BA-7551-7F2F-9A91-2890FB5A5CF1}"/>
              </a:ext>
            </a:extLst>
          </p:cNvPr>
          <p:cNvSpPr txBox="1"/>
          <p:nvPr/>
        </p:nvSpPr>
        <p:spPr>
          <a:xfrm>
            <a:off x="521999" y="5048999"/>
            <a:ext cx="35729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Y</a:t>
            </a:r>
            <a:r>
              <a:rPr lang="en-US" dirty="0">
                <a:solidFill>
                  <a:srgbClr val="183E75"/>
                </a:solidFill>
                <a:ea typeface="Calibri"/>
                <a:cs typeface="Calibri"/>
              </a:rPr>
              <a:t>ou will need this application; MDM: </a:t>
            </a:r>
            <a:r>
              <a:rPr lang="en-US" b="1" dirty="0">
                <a:solidFill>
                  <a:srgbClr val="183E75"/>
                </a:solidFill>
                <a:ea typeface="Calibri"/>
                <a:cs typeface="Calibri"/>
              </a:rPr>
              <a:t>Mobile Device Manager</a:t>
            </a: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3856" y="5641835"/>
            <a:ext cx="646928" cy="746936"/>
          </a:xfrm>
          <a:prstGeom prst="rect">
            <a:avLst/>
          </a:prstGeom>
        </p:spPr>
      </p:pic>
    </p:spTree>
    <p:extLst>
      <p:ext uri="{BB962C8B-B14F-4D97-AF65-F5344CB8AC3E}">
        <p14:creationId xmlns:p14="http://schemas.microsoft.com/office/powerpoint/2010/main" val="3552245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800959" y="256032"/>
            <a:ext cx="2260397" cy="721902"/>
          </a:xfrm>
          <a:prstGeom prst="rect">
            <a:avLst/>
          </a:prstGeom>
        </p:spPr>
      </p:pic>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382256"/>
            <a:ext cx="6932428"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Supporting Your Experience: </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52</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Rectangle 3"/>
          <p:cNvSpPr>
            <a:spLocks noGrp="1" noChangeArrowheads="1"/>
          </p:cNvSpPr>
          <p:nvPr>
            <p:ph idx="1"/>
          </p:nvPr>
        </p:nvSpPr>
        <p:spPr>
          <a:xfrm>
            <a:off x="146788" y="1104900"/>
            <a:ext cx="8827091" cy="5300518"/>
          </a:xfrm>
        </p:spPr>
        <p:txBody>
          <a:bodyPr>
            <a:normAutofit/>
          </a:bodyPr>
          <a:lstStyle/>
          <a:p>
            <a:pPr marL="0" indent="0" eaLnBrk="1" hangingPunct="1">
              <a:lnSpc>
                <a:spcPct val="95000"/>
              </a:lnSpc>
              <a:buNone/>
            </a:pPr>
            <a:endParaRPr lang="en-US" altLang="en-US" sz="2400" dirty="0">
              <a:solidFill>
                <a:srgbClr val="002060"/>
              </a:solidFill>
              <a:latin typeface="Arial" panose="020B0604020202020204" pitchFamily="34" charset="0"/>
              <a:cs typeface="Arial" panose="020B0604020202020204" pitchFamily="34" charset="0"/>
            </a:endParaRPr>
          </a:p>
          <a:p>
            <a:pPr eaLnBrk="1" hangingPunct="1">
              <a:lnSpc>
                <a:spcPct val="95000"/>
              </a:lnSpc>
            </a:pPr>
            <a:r>
              <a:rPr lang="en-US" altLang="en-US" sz="2400" dirty="0">
                <a:solidFill>
                  <a:srgbClr val="002060"/>
                </a:solidFill>
                <a:latin typeface="Arial" panose="020B0604020202020204" pitchFamily="34" charset="0"/>
                <a:cs typeface="Arial" panose="020B0604020202020204" pitchFamily="34" charset="0"/>
              </a:rPr>
              <a:t>The Bulletin Boards (across from the cafeteria) Notices are posted regarding:</a:t>
            </a:r>
          </a:p>
          <a:p>
            <a:pPr lvl="2" eaLnBrk="1" hangingPunct="1">
              <a:lnSpc>
                <a:spcPct val="95000"/>
              </a:lnSpc>
              <a:buFont typeface="Wingdings" pitchFamily="2" charset="2"/>
              <a:buChar char="Ø"/>
            </a:pPr>
            <a:r>
              <a:rPr lang="en-US" altLang="en-US" sz="2400" dirty="0">
                <a:solidFill>
                  <a:srgbClr val="002060"/>
                </a:solidFill>
                <a:latin typeface="Arial" panose="020B0604020202020204" pitchFamily="34" charset="0"/>
                <a:cs typeface="Arial" panose="020B0604020202020204" pitchFamily="34" charset="0"/>
              </a:rPr>
              <a:t>Special events</a:t>
            </a:r>
          </a:p>
          <a:p>
            <a:pPr lvl="2" eaLnBrk="1" hangingPunct="1">
              <a:lnSpc>
                <a:spcPct val="95000"/>
              </a:lnSpc>
              <a:buFont typeface="Wingdings" pitchFamily="2" charset="2"/>
              <a:buChar char="Ø"/>
            </a:pPr>
            <a:r>
              <a:rPr lang="en-US" altLang="en-US" sz="2400" dirty="0">
                <a:solidFill>
                  <a:srgbClr val="002060"/>
                </a:solidFill>
                <a:latin typeface="Arial" panose="020B0604020202020204" pitchFamily="34" charset="0"/>
                <a:cs typeface="Arial" panose="020B0604020202020204" pitchFamily="34" charset="0"/>
              </a:rPr>
              <a:t> Federal and State required postings</a:t>
            </a:r>
          </a:p>
          <a:p>
            <a:pPr eaLnBrk="1" hangingPunct="1">
              <a:lnSpc>
                <a:spcPct val="95000"/>
              </a:lnSpc>
            </a:pPr>
            <a:endParaRPr lang="en-US" altLang="en-US" sz="2400" dirty="0">
              <a:solidFill>
                <a:srgbClr val="002060"/>
              </a:solidFill>
              <a:latin typeface="Arial" panose="020B0604020202020204" pitchFamily="34" charset="0"/>
              <a:cs typeface="Arial" panose="020B0604020202020204" pitchFamily="34" charset="0"/>
            </a:endParaRPr>
          </a:p>
          <a:p>
            <a:pPr>
              <a:lnSpc>
                <a:spcPct val="95000"/>
              </a:lnSpc>
            </a:pPr>
            <a:r>
              <a:rPr lang="en-US" altLang="en-US" sz="2400" dirty="0">
                <a:solidFill>
                  <a:srgbClr val="002060"/>
                </a:solidFill>
                <a:latin typeface="Arial" panose="020B0604020202020204" pitchFamily="34" charset="0"/>
                <a:cs typeface="Arial" panose="020B0604020202020204" pitchFamily="34" charset="0"/>
              </a:rPr>
              <a:t>BID-Milton Communications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386" y="3803519"/>
            <a:ext cx="3369495" cy="2422110"/>
          </a:xfrm>
          <a:prstGeom prst="rect">
            <a:avLst/>
          </a:prstGeom>
        </p:spPr>
      </p:pic>
    </p:spTree>
    <p:extLst>
      <p:ext uri="{BB962C8B-B14F-4D97-AF65-F5344CB8AC3E}">
        <p14:creationId xmlns:p14="http://schemas.microsoft.com/office/powerpoint/2010/main" val="3533610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53</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Title 1"/>
          <p:cNvSpPr>
            <a:spLocks noGrp="1"/>
          </p:cNvSpPr>
          <p:nvPr>
            <p:ph type="title"/>
          </p:nvPr>
        </p:nvSpPr>
        <p:spPr>
          <a:xfrm>
            <a:off x="4763" y="34925"/>
            <a:ext cx="6421437" cy="688975"/>
          </a:xfrm>
        </p:spPr>
        <p:txBody>
          <a:bodyPr/>
          <a:lstStyle/>
          <a:p>
            <a:r>
              <a:rPr lang="en-US" altLang="en-US" sz="3600" b="1">
                <a:solidFill>
                  <a:srgbClr val="002060"/>
                </a:solidFill>
                <a:latin typeface="Arial" panose="020B0604020202020204" pitchFamily="34" charset="0"/>
                <a:cs typeface="Arial" panose="020B0604020202020204" pitchFamily="34" charset="0"/>
              </a:rPr>
              <a:t>Recognition Programs</a:t>
            </a:r>
          </a:p>
        </p:txBody>
      </p:sp>
      <p:pic>
        <p:nvPicPr>
          <p:cNvPr id="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55" y="1286540"/>
            <a:ext cx="1476375" cy="5077312"/>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7" descr="http://www.miltonhospital.org/assets/Uploads/_resampled/resizedimage60095-care-to-share-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963" y="1409375"/>
            <a:ext cx="336073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133600" y="2202712"/>
            <a:ext cx="5867400" cy="3785652"/>
          </a:xfrm>
          <a:prstGeom prst="rect">
            <a:avLst/>
          </a:prstGeom>
          <a:noFill/>
        </p:spPr>
        <p:txBody>
          <a:bodyPr lIns="91440" tIns="45720" rIns="91440" bIns="45720" anchor="t">
            <a:spAutoFit/>
          </a:bodyPr>
          <a:lstStyle/>
          <a:p>
            <a:pPr marL="457200" indent="-457200">
              <a:buClr>
                <a:srgbClr val="C00000"/>
              </a:buClr>
              <a:buFont typeface="Arial" panose="020B0604020202020204" pitchFamily="34" charset="0"/>
              <a:buChar char="•"/>
              <a:defRPr/>
            </a:pPr>
            <a:r>
              <a:rPr lang="en-US" sz="2400" dirty="0">
                <a:solidFill>
                  <a:srgbClr val="002060"/>
                </a:solidFill>
                <a:latin typeface="Arial"/>
                <a:cs typeface="Arial"/>
              </a:rPr>
              <a:t>Patients, Staff and Visitors may recognize any staff member.</a:t>
            </a:r>
          </a:p>
          <a:p>
            <a:pPr>
              <a:buClr>
                <a:srgbClr val="C00000"/>
              </a:buClr>
              <a:buFont typeface="Wingdings" pitchFamily="2" charset="2"/>
              <a:buNone/>
              <a:defRPr/>
            </a:pPr>
            <a:endParaRPr lang="en-US" sz="2400">
              <a:solidFill>
                <a:srgbClr val="002060"/>
              </a:solidFill>
              <a:latin typeface="Arial" panose="020B0604020202020204" pitchFamily="34" charset="0"/>
              <a:cs typeface="Arial" panose="020B0604020202020204" pitchFamily="34" charset="0"/>
            </a:endParaRPr>
          </a:p>
          <a:p>
            <a:pPr marL="457200" indent="-457200">
              <a:buClr>
                <a:srgbClr val="C00000"/>
              </a:buClr>
              <a:buFont typeface="Arial" panose="020B0604020202020204" pitchFamily="34" charset="0"/>
              <a:buChar char="•"/>
              <a:defRPr/>
            </a:pPr>
            <a:r>
              <a:rPr lang="en-US" sz="2400" dirty="0">
                <a:solidFill>
                  <a:srgbClr val="002060"/>
                </a:solidFill>
                <a:latin typeface="Arial"/>
                <a:cs typeface="Arial"/>
              </a:rPr>
              <a:t>Recipient receives $5.00 coupon redeemable cafeteria. </a:t>
            </a:r>
            <a:endParaRPr lang="en-US" sz="2400" dirty="0">
              <a:solidFill>
                <a:srgbClr val="002060"/>
              </a:solidFill>
              <a:latin typeface="Arial" panose="020B0604020202020204" pitchFamily="34" charset="0"/>
              <a:cs typeface="Arial" panose="020B0604020202020204" pitchFamily="34" charset="0"/>
            </a:endParaRPr>
          </a:p>
          <a:p>
            <a:pPr marL="457200" indent="-457200">
              <a:buClr>
                <a:srgbClr val="C00000"/>
              </a:buClr>
              <a:buFont typeface="Arial" panose="020B0604020202020204" pitchFamily="34" charset="0"/>
              <a:buChar char="•"/>
              <a:defRPr/>
            </a:pPr>
            <a:endParaRPr lang="en-US" sz="2400">
              <a:solidFill>
                <a:srgbClr val="002060"/>
              </a:solidFill>
              <a:latin typeface="Arial" panose="020B0604020202020204" pitchFamily="34" charset="0"/>
              <a:cs typeface="Arial" panose="020B0604020202020204" pitchFamily="34" charset="0"/>
            </a:endParaRPr>
          </a:p>
          <a:p>
            <a:pPr marL="457200" indent="-457200">
              <a:buClr>
                <a:srgbClr val="C00000"/>
              </a:buClr>
              <a:buFont typeface="Arial" panose="020B0604020202020204" pitchFamily="34" charset="0"/>
              <a:buChar char="•"/>
              <a:defRPr/>
            </a:pPr>
            <a:r>
              <a:rPr lang="en-US" sz="2400" dirty="0">
                <a:solidFill>
                  <a:srgbClr val="002060"/>
                </a:solidFill>
                <a:latin typeface="Arial"/>
                <a:cs typeface="Arial"/>
              </a:rPr>
              <a:t>Nomination forms available throughout the hospital or on line.</a:t>
            </a:r>
          </a:p>
          <a:p>
            <a:pPr marL="457200" indent="-457200">
              <a:buClr>
                <a:srgbClr val="C00000"/>
              </a:buClr>
              <a:buFont typeface="Arial" panose="020B0604020202020204" pitchFamily="34" charset="0"/>
              <a:buChar char="•"/>
              <a:defRPr/>
            </a:pPr>
            <a:endParaRPr lang="en-US" sz="2400">
              <a:solidFill>
                <a:srgbClr val="002060"/>
              </a:solidFill>
              <a:latin typeface="Arial" panose="020B0604020202020204" pitchFamily="34" charset="0"/>
              <a:cs typeface="Arial" panose="020B0604020202020204" pitchFamily="34" charset="0"/>
            </a:endParaRPr>
          </a:p>
          <a:p>
            <a:pPr>
              <a:buClr>
                <a:srgbClr val="C00000"/>
              </a:buClr>
              <a:defRPr/>
            </a:pPr>
            <a:endParaRPr lang="en-US" sz="2400">
              <a:solidFill>
                <a:srgbClr val="00206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54" y="1356724"/>
            <a:ext cx="1476375" cy="938185"/>
          </a:xfrm>
          <a:prstGeom prst="rect">
            <a:avLst/>
          </a:prstGeom>
        </p:spPr>
      </p:pic>
    </p:spTree>
    <p:extLst>
      <p:ext uri="{BB962C8B-B14F-4D97-AF65-F5344CB8AC3E}">
        <p14:creationId xmlns:p14="http://schemas.microsoft.com/office/powerpoint/2010/main" val="2195217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Recognition Programs</a:t>
            </a: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54</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5" name="TextBox 1"/>
          <p:cNvSpPr txBox="1">
            <a:spLocks noChangeArrowheads="1"/>
          </p:cNvSpPr>
          <p:nvPr/>
        </p:nvSpPr>
        <p:spPr bwMode="auto">
          <a:xfrm>
            <a:off x="4572000" y="1377821"/>
            <a:ext cx="4565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chemeClr val="hlink"/>
              </a:buClr>
              <a:buFont typeface="Wingdings" pitchFamily="2" charset="2"/>
              <a:buNone/>
            </a:pPr>
            <a:r>
              <a:rPr lang="en-US" altLang="en-US" sz="2400" b="1" dirty="0">
                <a:solidFill>
                  <a:srgbClr val="002060"/>
                </a:solidFill>
              </a:rPr>
              <a:t>Team Member of the Month </a:t>
            </a:r>
          </a:p>
        </p:txBody>
      </p:sp>
      <p:sp>
        <p:nvSpPr>
          <p:cNvPr id="16" name="TextBox 2"/>
          <p:cNvSpPr txBox="1">
            <a:spLocks noChangeArrowheads="1"/>
          </p:cNvSpPr>
          <p:nvPr/>
        </p:nvSpPr>
        <p:spPr bwMode="auto">
          <a:xfrm>
            <a:off x="4710868" y="2083432"/>
            <a:ext cx="4191000" cy="203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457200" indent="-457200">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eaLnBrk="1" hangingPunct="1">
              <a:spcBef>
                <a:spcPct val="25000"/>
              </a:spcBef>
              <a:buClr>
                <a:srgbClr val="002060"/>
              </a:buClr>
              <a:buFont typeface="Arial" pitchFamily="34" charset="0"/>
              <a:buChar char="•"/>
            </a:pPr>
            <a:r>
              <a:rPr lang="en-US" altLang="en-US" sz="2200" dirty="0">
                <a:solidFill>
                  <a:srgbClr val="002060"/>
                </a:solidFill>
                <a:latin typeface="Arial"/>
                <a:ea typeface="ＭＳ Ｐゴシック"/>
                <a:cs typeface="Arial"/>
              </a:rPr>
              <a:t>Anyone can nominate.</a:t>
            </a:r>
          </a:p>
          <a:p>
            <a:pPr eaLnBrk="1" hangingPunct="1">
              <a:spcBef>
                <a:spcPct val="25000"/>
              </a:spcBef>
              <a:buClr>
                <a:srgbClr val="002060"/>
              </a:buClr>
              <a:buFont typeface="Arial" pitchFamily="34" charset="0"/>
              <a:buChar char="•"/>
            </a:pPr>
            <a:endParaRPr lang="en-US" altLang="en-US" sz="2200" dirty="0">
              <a:solidFill>
                <a:srgbClr val="002060"/>
              </a:solidFill>
            </a:endParaRPr>
          </a:p>
          <a:p>
            <a:pPr>
              <a:spcBef>
                <a:spcPct val="25000"/>
              </a:spcBef>
              <a:buClr>
                <a:srgbClr val="002060"/>
              </a:buClr>
              <a:buFont typeface="Arial" pitchFamily="34" charset="0"/>
              <a:buChar char="•"/>
            </a:pPr>
            <a:endParaRPr lang="en-US" altLang="en-US" sz="2200" dirty="0">
              <a:solidFill>
                <a:srgbClr val="002060"/>
              </a:solidFill>
              <a:latin typeface="Arial"/>
              <a:ea typeface="ＭＳ Ｐゴシック"/>
              <a:cs typeface="Arial"/>
            </a:endParaRPr>
          </a:p>
          <a:p>
            <a:pPr>
              <a:spcBef>
                <a:spcPct val="25000"/>
              </a:spcBef>
              <a:buClr>
                <a:srgbClr val="002060"/>
              </a:buClr>
              <a:buFont typeface="Arial" pitchFamily="34" charset="0"/>
              <a:buChar char="•"/>
            </a:pPr>
            <a:r>
              <a:rPr lang="en-US" altLang="en-US" sz="2200" dirty="0">
                <a:solidFill>
                  <a:srgbClr val="002060"/>
                </a:solidFill>
                <a:latin typeface="Arial"/>
                <a:ea typeface="ＭＳ Ｐゴシック"/>
                <a:cs typeface="Arial"/>
              </a:rPr>
              <a:t>Nomination forms available on the Intranet </a:t>
            </a:r>
            <a:endParaRPr lang="en-US" altLang="en-US" sz="2200"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92" y="1253577"/>
            <a:ext cx="4302308" cy="4921009"/>
          </a:xfrm>
          <a:prstGeom prst="rect">
            <a:avLst/>
          </a:prstGeom>
          <a:ln w="25400">
            <a:solidFill>
              <a:schemeClr val="accent1"/>
            </a:solidFill>
          </a:ln>
        </p:spPr>
      </p:pic>
    </p:spTree>
    <p:extLst>
      <p:ext uri="{BB962C8B-B14F-4D97-AF65-F5344CB8AC3E}">
        <p14:creationId xmlns:p14="http://schemas.microsoft.com/office/powerpoint/2010/main" val="2257133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55</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10" name="Rectangle 9"/>
          <p:cNvSpPr/>
          <p:nvPr/>
        </p:nvSpPr>
        <p:spPr>
          <a:xfrm>
            <a:off x="388074" y="638877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Title 1"/>
          <p:cNvSpPr>
            <a:spLocks noGrp="1"/>
          </p:cNvSpPr>
          <p:nvPr>
            <p:ph type="title"/>
          </p:nvPr>
        </p:nvSpPr>
        <p:spPr>
          <a:xfrm>
            <a:off x="4763" y="34925"/>
            <a:ext cx="6421437" cy="688975"/>
          </a:xfrm>
        </p:spPr>
        <p:txBody>
          <a:bodyPr/>
          <a:lstStyle/>
          <a:p>
            <a:r>
              <a:rPr lang="en-US" altLang="en-US" sz="3600" b="1">
                <a:solidFill>
                  <a:srgbClr val="002060"/>
                </a:solidFill>
                <a:latin typeface="Arial" panose="020B0604020202020204" pitchFamily="34" charset="0"/>
                <a:cs typeface="Arial" panose="020B0604020202020204" pitchFamily="34" charset="0"/>
              </a:rPr>
              <a:t>Recognition Programs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4218"/>
            <a:ext cx="9144000" cy="2814078"/>
          </a:xfrm>
          <a:prstGeom prst="rect">
            <a:avLst/>
          </a:prstGeom>
        </p:spPr>
      </p:pic>
      <p:sp>
        <p:nvSpPr>
          <p:cNvPr id="4" name="Up Arrow 3"/>
          <p:cNvSpPr/>
          <p:nvPr/>
        </p:nvSpPr>
        <p:spPr>
          <a:xfrm>
            <a:off x="2701159" y="4308296"/>
            <a:ext cx="252248" cy="12516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5018690" y="4276931"/>
            <a:ext cx="252248" cy="12516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06505" y="4292467"/>
            <a:ext cx="2707481" cy="1200329"/>
          </a:xfrm>
          <a:prstGeom prst="rect">
            <a:avLst/>
          </a:prstGeom>
          <a:noFill/>
        </p:spPr>
        <p:txBody>
          <a:bodyPr wrap="square" rtlCol="0">
            <a:spAutoFit/>
          </a:bodyPr>
          <a:lstStyle/>
          <a:p>
            <a:r>
              <a:rPr lang="en-US">
                <a:solidFill>
                  <a:srgbClr val="002060"/>
                </a:solidFill>
              </a:rPr>
              <a:t>When you go to this intranet page just click on the appropriate nomination form. </a:t>
            </a:r>
          </a:p>
        </p:txBody>
      </p:sp>
    </p:spTree>
    <p:extLst>
      <p:ext uri="{BB962C8B-B14F-4D97-AF65-F5344CB8AC3E}">
        <p14:creationId xmlns:p14="http://schemas.microsoft.com/office/powerpoint/2010/main" val="1570846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6106" y="85529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56</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2"/>
          <p:cNvSpPr>
            <a:spLocks noGrp="1" noChangeArrowheads="1"/>
          </p:cNvSpPr>
          <p:nvPr>
            <p:ph type="title"/>
          </p:nvPr>
        </p:nvSpPr>
        <p:spPr>
          <a:xfrm>
            <a:off x="0" y="245694"/>
            <a:ext cx="8696325" cy="609600"/>
          </a:xfrm>
        </p:spPr>
        <p:txBody>
          <a:bodyPr>
            <a:noAutofit/>
          </a:bodyPr>
          <a:lstStyle/>
          <a:p>
            <a:r>
              <a:rPr lang="en-US" altLang="en-US" sz="3600" b="1">
                <a:solidFill>
                  <a:srgbClr val="002060"/>
                </a:solidFill>
                <a:latin typeface="Arial" panose="020B0604020202020204" pitchFamily="34" charset="0"/>
                <a:cs typeface="Arial" panose="020B0604020202020204" pitchFamily="34" charset="0"/>
              </a:rPr>
              <a:t>Human Resources: </a:t>
            </a:r>
            <a:br>
              <a:rPr lang="en-US" altLang="en-US" sz="3600" b="1">
                <a:solidFill>
                  <a:srgbClr val="002060"/>
                </a:solidFill>
                <a:latin typeface="Arial" panose="020B0604020202020204" pitchFamily="34" charset="0"/>
                <a:cs typeface="Arial" panose="020B0604020202020204" pitchFamily="34" charset="0"/>
              </a:rPr>
            </a:br>
            <a:r>
              <a:rPr lang="en-US" altLang="en-US" sz="3600" b="1">
                <a:solidFill>
                  <a:srgbClr val="002060"/>
                </a:solidFill>
                <a:latin typeface="Arial" panose="020B0604020202020204" pitchFamily="34" charset="0"/>
                <a:cs typeface="Arial" panose="020B0604020202020204" pitchFamily="34" charset="0"/>
              </a:rPr>
              <a:t>Pay </a:t>
            </a:r>
          </a:p>
        </p:txBody>
      </p:sp>
      <p:sp>
        <p:nvSpPr>
          <p:cNvPr id="15" name="TextBox 14"/>
          <p:cNvSpPr txBox="1"/>
          <p:nvPr/>
        </p:nvSpPr>
        <p:spPr>
          <a:xfrm>
            <a:off x="70219" y="990747"/>
            <a:ext cx="9150350" cy="5109091"/>
          </a:xfrm>
          <a:prstGeom prst="rect">
            <a:avLst/>
          </a:prstGeom>
          <a:noFill/>
        </p:spPr>
        <p:txBody>
          <a:bodyPr>
            <a:spAutoFit/>
          </a:bodyPr>
          <a:lstStyle/>
          <a:p>
            <a:pPr marL="285750" indent="-285750">
              <a:buFont typeface="Arial" panose="020B0604020202020204" pitchFamily="34" charset="0"/>
              <a:buChar char="•"/>
              <a:defRPr/>
            </a:pPr>
            <a:r>
              <a:rPr lang="en-US" sz="2400" dirty="0">
                <a:solidFill>
                  <a:srgbClr val="002060"/>
                </a:solidFill>
                <a:latin typeface="Arial" panose="020B0604020202020204" pitchFamily="34" charset="0"/>
                <a:cs typeface="Arial" panose="020B0604020202020204" pitchFamily="34" charset="0"/>
              </a:rPr>
              <a:t>Your manager will provide you with instructions on  how to record your time, meal breaks and department specific guidelines.</a:t>
            </a:r>
          </a:p>
          <a:p>
            <a:pPr marL="285750" indent="-285750">
              <a:buFont typeface="Arial" panose="020B0604020202020204" pitchFamily="34" charset="0"/>
              <a:buChar char="•"/>
              <a:defRPr/>
            </a:pP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400" dirty="0">
                <a:solidFill>
                  <a:srgbClr val="002060"/>
                </a:solidFill>
                <a:latin typeface="Arial" panose="020B0604020202020204" pitchFamily="34" charset="0"/>
                <a:cs typeface="Arial" panose="020B0604020202020204" pitchFamily="34" charset="0"/>
              </a:rPr>
              <a:t>Pay periods are two-week periods beginning Sunday at 7:00am.</a:t>
            </a:r>
          </a:p>
          <a:p>
            <a:pPr marL="285750" indent="-285750">
              <a:buFont typeface="Arial" panose="020B0604020202020204" pitchFamily="34" charset="0"/>
              <a:buChar char="•"/>
              <a:defRPr/>
            </a:pP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400" dirty="0">
                <a:solidFill>
                  <a:srgbClr val="002060"/>
                </a:solidFill>
                <a:latin typeface="Arial" panose="020B0604020202020204" pitchFamily="34" charset="0"/>
                <a:cs typeface="Arial" panose="020B0604020202020204" pitchFamily="34" charset="0"/>
              </a:rPr>
              <a:t>Pay day is every-other Thursday.</a:t>
            </a:r>
          </a:p>
          <a:p>
            <a:pPr marL="285750" indent="-285750">
              <a:buFont typeface="Arial" panose="020B0604020202020204" pitchFamily="34" charset="0"/>
              <a:buChar char="•"/>
              <a:defRPr/>
            </a:pP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400" dirty="0">
                <a:solidFill>
                  <a:srgbClr val="002060"/>
                </a:solidFill>
                <a:latin typeface="Arial" panose="020B0604020202020204" pitchFamily="34" charset="0"/>
                <a:cs typeface="Arial" panose="020B0604020202020204" pitchFamily="34" charset="0"/>
              </a:rPr>
              <a:t>Please sign up for direct deposit ASAP; it may take a few pay periods to process. Paychecks are mailed to those staff members who do not have direct deposit.</a:t>
            </a:r>
          </a:p>
          <a:p>
            <a:pPr marL="800100" lvl="1" indent="-342900">
              <a:buFont typeface="Wingdings" panose="05000000000000000000" pitchFamily="2" charset="2"/>
              <a:buChar char="Ø"/>
              <a:defRPr/>
            </a:pPr>
            <a:r>
              <a:rPr lang="en-US" sz="2400" dirty="0">
                <a:solidFill>
                  <a:srgbClr val="002060"/>
                </a:solidFill>
                <a:latin typeface="Arial" panose="020B0604020202020204" pitchFamily="34" charset="0"/>
                <a:cs typeface="Arial" panose="020B0604020202020204" pitchFamily="34" charset="0"/>
              </a:rPr>
              <a:t>Sign-up via Work Day, “Payment Elections”.</a:t>
            </a:r>
          </a:p>
          <a:p>
            <a:pPr marL="285750" indent="-285750">
              <a:buFont typeface="Arial" panose="020B0604020202020204" pitchFamily="34" charset="0"/>
              <a:buChar char="•"/>
              <a:defRPr/>
            </a:pPr>
            <a:endParaRPr lang="en-US" dirty="0">
              <a:solidFill>
                <a:srgbClr val="002060"/>
              </a:solidFill>
              <a:cs typeface="Arial" panose="020B0604020202020204" pitchFamily="34" charset="0"/>
            </a:endParaRPr>
          </a:p>
          <a:p>
            <a:pPr>
              <a:defRPr/>
            </a:pPr>
            <a:endParaRPr lang="en-US" sz="2000" dirty="0">
              <a:cs typeface="Arial" panose="020B0604020202020204" pitchFamily="34" charset="0"/>
            </a:endParaRPr>
          </a:p>
        </p:txBody>
      </p:sp>
      <p:sp>
        <p:nvSpPr>
          <p:cNvPr id="16" name="Rectangle 15"/>
          <p:cNvSpPr/>
          <p:nvPr/>
        </p:nvSpPr>
        <p:spPr>
          <a:xfrm>
            <a:off x="388074" y="646295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Tree>
    <p:extLst>
      <p:ext uri="{BB962C8B-B14F-4D97-AF65-F5344CB8AC3E}">
        <p14:creationId xmlns:p14="http://schemas.microsoft.com/office/powerpoint/2010/main" val="3039858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57</a:t>
            </a:fld>
            <a:endParaRPr lang="en-US" sz="1000">
              <a:solidFill>
                <a:srgbClr val="183E75"/>
              </a:solidFill>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Presentation title here | Month 2019</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140847794"/>
              </p:ext>
            </p:extLst>
          </p:nvPr>
        </p:nvGraphicFramePr>
        <p:xfrm>
          <a:off x="76200" y="1040200"/>
          <a:ext cx="8825669" cy="5641879"/>
        </p:xfrm>
        <a:graphic>
          <a:graphicData uri="http://schemas.openxmlformats.org/drawingml/2006/table">
            <a:tbl>
              <a:tblPr firstRow="1" firstCol="1" bandRow="1">
                <a:tableStyleId>{5C22544A-7EE6-4342-B048-85BDC9FD1C3A}</a:tableStyleId>
              </a:tblPr>
              <a:tblGrid>
                <a:gridCol w="3534109">
                  <a:extLst>
                    <a:ext uri="{9D8B030D-6E8A-4147-A177-3AD203B41FA5}">
                      <a16:colId xmlns:a16="http://schemas.microsoft.com/office/drawing/2014/main" val="20000"/>
                    </a:ext>
                  </a:extLst>
                </a:gridCol>
                <a:gridCol w="2413144">
                  <a:extLst>
                    <a:ext uri="{9D8B030D-6E8A-4147-A177-3AD203B41FA5}">
                      <a16:colId xmlns:a16="http://schemas.microsoft.com/office/drawing/2014/main" val="20001"/>
                    </a:ext>
                  </a:extLst>
                </a:gridCol>
                <a:gridCol w="2878416">
                  <a:extLst>
                    <a:ext uri="{9D8B030D-6E8A-4147-A177-3AD203B41FA5}">
                      <a16:colId xmlns:a16="http://schemas.microsoft.com/office/drawing/2014/main" val="20002"/>
                    </a:ext>
                  </a:extLst>
                </a:gridCol>
              </a:tblGrid>
              <a:tr h="725828">
                <a:tc>
                  <a:txBody>
                    <a:bodyPr/>
                    <a:lstStyle/>
                    <a:p>
                      <a:pPr marL="0" marR="0" eaLnBrk="0" fontAlgn="base" hangingPunct="0">
                        <a:lnSpc>
                          <a:spcPct val="115000"/>
                        </a:lnSpc>
                        <a:spcBef>
                          <a:spcPts val="0"/>
                        </a:spcBef>
                        <a:spcAft>
                          <a:spcPts val="0"/>
                        </a:spcAft>
                      </a:pPr>
                      <a:r>
                        <a:rPr lang="en-US" sz="2100">
                          <a:solidFill>
                            <a:srgbClr val="002060"/>
                          </a:solidFill>
                          <a:effectLst/>
                          <a:latin typeface="Arial" panose="020B0604020202020204" pitchFamily="34" charset="0"/>
                          <a:cs typeface="Arial" panose="020B0604020202020204" pitchFamily="34" charset="0"/>
                        </a:rPr>
                        <a:t>Employment Status</a:t>
                      </a:r>
                      <a:endParaRPr lang="en-US" sz="2100">
                        <a:solidFill>
                          <a:srgbClr val="002060"/>
                        </a:solidFill>
                        <a:effectLst/>
                        <a:latin typeface="Arial" panose="020B0604020202020204" pitchFamily="34" charset="0"/>
                        <a:ea typeface="Calibri"/>
                        <a:cs typeface="Arial" panose="020B0604020202020204" pitchFamily="34" charset="0"/>
                      </a:endParaRPr>
                    </a:p>
                  </a:txBody>
                  <a:tcPr marL="67959" marR="67959" marT="0" marB="0">
                    <a:solidFill>
                      <a:schemeClr val="bg1">
                        <a:lumMod val="85000"/>
                      </a:schemeClr>
                    </a:solidFill>
                  </a:tcPr>
                </a:tc>
                <a:tc>
                  <a:txBody>
                    <a:bodyPr/>
                    <a:lstStyle/>
                    <a:p>
                      <a:pPr marL="0" marR="0" eaLnBrk="0" fontAlgn="base" hangingPunct="0">
                        <a:lnSpc>
                          <a:spcPct val="115000"/>
                        </a:lnSpc>
                        <a:spcBef>
                          <a:spcPts val="0"/>
                        </a:spcBef>
                        <a:spcAft>
                          <a:spcPts val="0"/>
                        </a:spcAft>
                      </a:pPr>
                      <a:r>
                        <a:rPr lang="en-US" sz="2100">
                          <a:solidFill>
                            <a:srgbClr val="002060"/>
                          </a:solidFill>
                          <a:effectLst/>
                          <a:latin typeface="Arial" panose="020B0604020202020204" pitchFamily="34" charset="0"/>
                          <a:cs typeface="Arial" panose="020B0604020202020204" pitchFamily="34" charset="0"/>
                        </a:rPr>
                        <a:t>Hours Worked/</a:t>
                      </a:r>
                    </a:p>
                    <a:p>
                      <a:pPr marL="0" marR="0" eaLnBrk="0" fontAlgn="base" hangingPunct="0">
                        <a:lnSpc>
                          <a:spcPct val="115000"/>
                        </a:lnSpc>
                        <a:spcBef>
                          <a:spcPts val="0"/>
                        </a:spcBef>
                        <a:spcAft>
                          <a:spcPts val="0"/>
                        </a:spcAft>
                      </a:pPr>
                      <a:r>
                        <a:rPr lang="en-US" sz="2100" baseline="0">
                          <a:solidFill>
                            <a:srgbClr val="002060"/>
                          </a:solidFill>
                          <a:effectLst/>
                          <a:latin typeface="Arial" panose="020B0604020202020204" pitchFamily="34" charset="0"/>
                          <a:cs typeface="Arial" panose="020B0604020202020204" pitchFamily="34" charset="0"/>
                        </a:rPr>
                        <a:t>Per Pay Period</a:t>
                      </a:r>
                      <a:endParaRPr lang="en-US" sz="2000" baseline="0">
                        <a:solidFill>
                          <a:srgbClr val="002060"/>
                        </a:solidFill>
                        <a:effectLst/>
                        <a:latin typeface="Arial" panose="020B0604020202020204" pitchFamily="34" charset="0"/>
                        <a:cs typeface="Arial" panose="020B0604020202020204" pitchFamily="34" charset="0"/>
                      </a:endParaRPr>
                    </a:p>
                  </a:txBody>
                  <a:tcPr marL="67959" marR="67959" marT="0" marB="0">
                    <a:solidFill>
                      <a:schemeClr val="bg1">
                        <a:lumMod val="85000"/>
                      </a:schemeClr>
                    </a:solidFill>
                  </a:tcPr>
                </a:tc>
                <a:tc>
                  <a:txBody>
                    <a:bodyPr/>
                    <a:lstStyle/>
                    <a:p>
                      <a:pPr marL="0" marR="0" eaLnBrk="0" fontAlgn="base" hangingPunct="0">
                        <a:lnSpc>
                          <a:spcPct val="115000"/>
                        </a:lnSpc>
                        <a:spcBef>
                          <a:spcPts val="0"/>
                        </a:spcBef>
                        <a:spcAft>
                          <a:spcPts val="0"/>
                        </a:spcAft>
                      </a:pPr>
                      <a:r>
                        <a:rPr lang="en-US" sz="2100">
                          <a:effectLst/>
                          <a:latin typeface="Arial" panose="020B0604020202020204" pitchFamily="34" charset="0"/>
                          <a:cs typeface="Arial" panose="020B0604020202020204" pitchFamily="34" charset="0"/>
                        </a:rPr>
                        <a:t> </a:t>
                      </a:r>
                      <a:r>
                        <a:rPr lang="en-US" sz="2100">
                          <a:solidFill>
                            <a:srgbClr val="002060"/>
                          </a:solidFill>
                          <a:effectLst/>
                          <a:latin typeface="Arial" panose="020B0604020202020204" pitchFamily="34" charset="0"/>
                          <a:cs typeface="Arial" panose="020B0604020202020204" pitchFamily="34" charset="0"/>
                        </a:rPr>
                        <a:t>Benefits Eligibility</a:t>
                      </a:r>
                      <a:endParaRPr lang="en-US" sz="2100">
                        <a:solidFill>
                          <a:srgbClr val="002060"/>
                        </a:solidFill>
                        <a:effectLst/>
                        <a:latin typeface="Arial" panose="020B0604020202020204" pitchFamily="34" charset="0"/>
                        <a:ea typeface="Calibri"/>
                        <a:cs typeface="Arial" panose="020B0604020202020204" pitchFamily="34" charset="0"/>
                      </a:endParaRPr>
                    </a:p>
                  </a:txBody>
                  <a:tcPr marL="67959" marR="67959" marT="0" marB="0">
                    <a:solidFill>
                      <a:schemeClr val="bg1">
                        <a:lumMod val="85000"/>
                      </a:schemeClr>
                    </a:solidFill>
                  </a:tcPr>
                </a:tc>
                <a:extLst>
                  <a:ext uri="{0D108BD9-81ED-4DB2-BD59-A6C34878D82A}">
                    <a16:rowId xmlns:a16="http://schemas.microsoft.com/office/drawing/2014/main" val="10000"/>
                  </a:ext>
                </a:extLst>
              </a:tr>
              <a:tr h="473849">
                <a:tc>
                  <a:txBody>
                    <a:bodyPr/>
                    <a:lstStyle/>
                    <a:p>
                      <a:pPr marL="0" marR="0" eaLnBrk="0" fontAlgn="base" hangingPunct="0">
                        <a:lnSpc>
                          <a:spcPct val="115000"/>
                        </a:lnSpc>
                        <a:spcBef>
                          <a:spcPts val="0"/>
                        </a:spcBef>
                        <a:spcAft>
                          <a:spcPts val="0"/>
                        </a:spcAft>
                      </a:pPr>
                      <a:r>
                        <a:rPr lang="en-US" sz="1800">
                          <a:solidFill>
                            <a:srgbClr val="002060"/>
                          </a:solidFill>
                          <a:effectLst/>
                          <a:latin typeface="Arial" panose="020B0604020202020204" pitchFamily="34" charset="0"/>
                          <a:cs typeface="Arial" panose="020B0604020202020204" pitchFamily="34" charset="0"/>
                        </a:rPr>
                        <a:t> Regular Full Time (RFT)</a:t>
                      </a:r>
                      <a:endParaRPr lang="en-US" sz="1800">
                        <a:solidFill>
                          <a:srgbClr val="002060"/>
                        </a:solidFill>
                        <a:effectLst/>
                        <a:latin typeface="Arial" panose="020B0604020202020204" pitchFamily="34" charset="0"/>
                        <a:ea typeface="Calibri"/>
                        <a:cs typeface="Arial" panose="020B0604020202020204" pitchFamily="34" charset="0"/>
                      </a:endParaRPr>
                    </a:p>
                  </a:txBody>
                  <a:tcPr marL="67959" marR="67959" marT="0" marB="0">
                    <a:solidFill>
                      <a:schemeClr val="accent1">
                        <a:lumMod val="40000"/>
                        <a:lumOff val="60000"/>
                      </a:schemeClr>
                    </a:solidFill>
                  </a:tcPr>
                </a:tc>
                <a:tc>
                  <a:txBody>
                    <a:bodyPr/>
                    <a:lstStyle/>
                    <a:p>
                      <a:pPr marL="0" marR="0" eaLnBrk="0" fontAlgn="base" hangingPunct="0">
                        <a:lnSpc>
                          <a:spcPct val="115000"/>
                        </a:lnSpc>
                        <a:spcBef>
                          <a:spcPts val="0"/>
                        </a:spcBef>
                        <a:spcAft>
                          <a:spcPts val="0"/>
                        </a:spcAft>
                      </a:pPr>
                      <a:r>
                        <a:rPr lang="en-US" sz="1800" b="1">
                          <a:solidFill>
                            <a:srgbClr val="002060"/>
                          </a:solidFill>
                          <a:effectLst/>
                          <a:latin typeface="Arial" panose="020B0604020202020204" pitchFamily="34" charset="0"/>
                          <a:cs typeface="Arial" panose="020B0604020202020204" pitchFamily="34" charset="0"/>
                        </a:rPr>
                        <a:t>80 hours</a:t>
                      </a:r>
                      <a:endParaRPr lang="en-US" sz="1800" b="1">
                        <a:solidFill>
                          <a:srgbClr val="002060"/>
                        </a:solidFill>
                        <a:effectLst/>
                        <a:latin typeface="Arial" panose="020B0604020202020204" pitchFamily="34" charset="0"/>
                        <a:ea typeface="Calibri"/>
                        <a:cs typeface="Arial" panose="020B0604020202020204" pitchFamily="34" charset="0"/>
                      </a:endParaRPr>
                    </a:p>
                  </a:txBody>
                  <a:tcPr marL="67959" marR="67959" marT="0" marB="0">
                    <a:solidFill>
                      <a:schemeClr val="accent1">
                        <a:lumMod val="40000"/>
                        <a:lumOff val="60000"/>
                      </a:schemeClr>
                    </a:solidFill>
                  </a:tcPr>
                </a:tc>
                <a:tc>
                  <a:txBody>
                    <a:bodyPr/>
                    <a:lstStyle/>
                    <a:p>
                      <a:pPr marL="0" marR="0" eaLnBrk="0" fontAlgn="base" hangingPunct="0">
                        <a:lnSpc>
                          <a:spcPct val="115000"/>
                        </a:lnSpc>
                        <a:spcBef>
                          <a:spcPts val="0"/>
                        </a:spcBef>
                        <a:spcAft>
                          <a:spcPts val="0"/>
                        </a:spcAft>
                      </a:pPr>
                      <a:r>
                        <a:rPr lang="en-US" sz="1800">
                          <a:solidFill>
                            <a:srgbClr val="002060"/>
                          </a:solidFill>
                          <a:effectLst/>
                          <a:latin typeface="Arial" panose="020B0604020202020204" pitchFamily="34" charset="0"/>
                          <a:cs typeface="Arial" panose="020B0604020202020204" pitchFamily="34" charset="0"/>
                        </a:rPr>
                        <a:t>Eligible for all benefits</a:t>
                      </a:r>
                      <a:endParaRPr lang="en-US" sz="1800">
                        <a:solidFill>
                          <a:srgbClr val="002060"/>
                        </a:solidFill>
                        <a:effectLst/>
                        <a:latin typeface="Arial" panose="020B0604020202020204" pitchFamily="34" charset="0"/>
                        <a:ea typeface="Calibri"/>
                        <a:cs typeface="Arial" panose="020B0604020202020204" pitchFamily="34" charset="0"/>
                      </a:endParaRPr>
                    </a:p>
                  </a:txBody>
                  <a:tcPr marL="67959" marR="67959" marT="0" marB="0">
                    <a:solidFill>
                      <a:schemeClr val="accent1">
                        <a:lumMod val="40000"/>
                        <a:lumOff val="60000"/>
                      </a:schemeClr>
                    </a:solidFill>
                  </a:tcPr>
                </a:tc>
                <a:extLst>
                  <a:ext uri="{0D108BD9-81ED-4DB2-BD59-A6C34878D82A}">
                    <a16:rowId xmlns:a16="http://schemas.microsoft.com/office/drawing/2014/main" val="10001"/>
                  </a:ext>
                </a:extLst>
              </a:tr>
              <a:tr h="1006083">
                <a:tc>
                  <a:txBody>
                    <a:bodyPr/>
                    <a:lstStyle/>
                    <a:p>
                      <a:pPr marL="0" marR="0" eaLnBrk="0" fontAlgn="base" hangingPunct="0">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r>
                        <a:rPr lang="en-US" sz="1800">
                          <a:solidFill>
                            <a:srgbClr val="002060"/>
                          </a:solidFill>
                          <a:effectLst/>
                          <a:latin typeface="Arial" panose="020B0604020202020204" pitchFamily="34" charset="0"/>
                          <a:cs typeface="Arial" panose="020B0604020202020204" pitchFamily="34" charset="0"/>
                        </a:rPr>
                        <a:t>Special Part Time (SPT)</a:t>
                      </a:r>
                      <a:endParaRPr lang="en-US" sz="1800">
                        <a:solidFill>
                          <a:srgbClr val="002060"/>
                        </a:solidFill>
                        <a:effectLst/>
                        <a:latin typeface="Arial" panose="020B0604020202020204" pitchFamily="34" charset="0"/>
                        <a:ea typeface="Calibri"/>
                        <a:cs typeface="Arial" panose="020B0604020202020204" pitchFamily="34" charset="0"/>
                      </a:endParaRPr>
                    </a:p>
                  </a:txBody>
                  <a:tcPr marL="67959" marR="67959" marT="0" marB="0">
                    <a:solidFill>
                      <a:schemeClr val="accent1">
                        <a:lumMod val="40000"/>
                        <a:lumOff val="60000"/>
                      </a:schemeClr>
                    </a:solidFill>
                  </a:tcPr>
                </a:tc>
                <a:tc>
                  <a:txBody>
                    <a:bodyPr/>
                    <a:lstStyle/>
                    <a:p>
                      <a:pPr marL="0" marR="0" eaLnBrk="0" fontAlgn="base" hangingPunct="0">
                        <a:lnSpc>
                          <a:spcPct val="115000"/>
                        </a:lnSpc>
                        <a:spcBef>
                          <a:spcPts val="0"/>
                        </a:spcBef>
                        <a:spcAft>
                          <a:spcPts val="0"/>
                        </a:spcAft>
                      </a:pPr>
                      <a:r>
                        <a:rPr lang="en-US" sz="1800" b="1">
                          <a:solidFill>
                            <a:srgbClr val="002060"/>
                          </a:solidFill>
                          <a:effectLst/>
                          <a:latin typeface="Arial" panose="020B0604020202020204" pitchFamily="34" charset="0"/>
                          <a:cs typeface="Arial" panose="020B0604020202020204" pitchFamily="34" charset="0"/>
                        </a:rPr>
                        <a:t>72 hours</a:t>
                      </a:r>
                      <a:r>
                        <a:rPr lang="en-US" sz="1800" b="1" baseline="0">
                          <a:solidFill>
                            <a:srgbClr val="002060"/>
                          </a:solidFill>
                          <a:effectLst/>
                          <a:latin typeface="Arial" panose="020B0604020202020204" pitchFamily="34" charset="0"/>
                          <a:cs typeface="Arial" panose="020B0604020202020204" pitchFamily="34" charset="0"/>
                        </a:rPr>
                        <a:t> </a:t>
                      </a:r>
                    </a:p>
                    <a:p>
                      <a:pPr marL="0" marR="0" eaLnBrk="0" fontAlgn="base" hangingPunct="0">
                        <a:lnSpc>
                          <a:spcPct val="115000"/>
                        </a:lnSpc>
                        <a:spcBef>
                          <a:spcPts val="0"/>
                        </a:spcBef>
                        <a:spcAft>
                          <a:spcPts val="0"/>
                        </a:spcAft>
                      </a:pPr>
                      <a:r>
                        <a:rPr lang="en-US" sz="1800" b="1" baseline="0">
                          <a:solidFill>
                            <a:srgbClr val="002060"/>
                          </a:solidFill>
                          <a:effectLst/>
                          <a:latin typeface="Arial" panose="020B0604020202020204" pitchFamily="34" charset="0"/>
                          <a:cs typeface="Arial" panose="020B0604020202020204" pitchFamily="34" charset="0"/>
                        </a:rPr>
                        <a:t>(3 12 hour shifts </a:t>
                      </a:r>
                    </a:p>
                    <a:p>
                      <a:pPr marL="0" marR="0" eaLnBrk="0" fontAlgn="base" hangingPunct="0">
                        <a:lnSpc>
                          <a:spcPct val="115000"/>
                        </a:lnSpc>
                        <a:spcBef>
                          <a:spcPts val="0"/>
                        </a:spcBef>
                        <a:spcAft>
                          <a:spcPts val="0"/>
                        </a:spcAft>
                      </a:pPr>
                      <a:r>
                        <a:rPr lang="en-US" sz="1800" b="1" baseline="0">
                          <a:solidFill>
                            <a:srgbClr val="002060"/>
                          </a:solidFill>
                          <a:effectLst/>
                          <a:latin typeface="Arial" panose="020B0604020202020204" pitchFamily="34" charset="0"/>
                          <a:cs typeface="Arial" panose="020B0604020202020204" pitchFamily="34" charset="0"/>
                        </a:rPr>
                        <a:t>per week)</a:t>
                      </a:r>
                      <a:endParaRPr lang="en-US" sz="1800" b="1">
                        <a:solidFill>
                          <a:srgbClr val="002060"/>
                        </a:solidFill>
                        <a:effectLst/>
                        <a:latin typeface="Arial" panose="020B0604020202020204" pitchFamily="34" charset="0"/>
                        <a:ea typeface="Calibri"/>
                        <a:cs typeface="Arial" panose="020B0604020202020204" pitchFamily="34" charset="0"/>
                      </a:endParaRPr>
                    </a:p>
                  </a:txBody>
                  <a:tcPr marL="67959" marR="67959" marT="0" marB="0">
                    <a:solidFill>
                      <a:schemeClr val="accent1">
                        <a:lumMod val="40000"/>
                        <a:lumOff val="60000"/>
                      </a:schemeClr>
                    </a:solidFill>
                  </a:tcPr>
                </a:tc>
                <a:tc>
                  <a:txBody>
                    <a:bodyPr/>
                    <a:lstStyle/>
                    <a:p>
                      <a:pPr marL="0" marR="0" indent="0" algn="l" defTabSz="914400" rtl="0" eaLnBrk="0" fontAlgn="base" latinLnBrk="0" hangingPunct="0">
                        <a:lnSpc>
                          <a:spcPct val="115000"/>
                        </a:lnSpc>
                        <a:spcBef>
                          <a:spcPts val="0"/>
                        </a:spcBef>
                        <a:spcAft>
                          <a:spcPts val="0"/>
                        </a:spcAft>
                        <a:buClrTx/>
                        <a:buSzTx/>
                        <a:buFontTx/>
                        <a:buNone/>
                        <a:tabLst/>
                        <a:defRPr/>
                      </a:pPr>
                      <a:r>
                        <a:rPr lang="en-US" sz="1800">
                          <a:solidFill>
                            <a:srgbClr val="002060"/>
                          </a:solidFill>
                          <a:effectLst/>
                          <a:latin typeface="Arial" panose="020B0604020202020204" pitchFamily="34" charset="0"/>
                          <a:cs typeface="Arial" panose="020B0604020202020204" pitchFamily="34" charset="0"/>
                        </a:rPr>
                        <a:t>Eligible for all benefits</a:t>
                      </a:r>
                      <a:endParaRPr lang="en-US" sz="1800">
                        <a:solidFill>
                          <a:srgbClr val="002060"/>
                        </a:solidFill>
                        <a:effectLst/>
                        <a:latin typeface="Arial" panose="020B0604020202020204" pitchFamily="34" charset="0"/>
                        <a:ea typeface="Calibri"/>
                        <a:cs typeface="Arial" panose="020B0604020202020204" pitchFamily="34" charset="0"/>
                      </a:endParaRPr>
                    </a:p>
                    <a:p>
                      <a:pPr marL="0" marR="0" eaLnBrk="0" fontAlgn="base" hangingPunct="0">
                        <a:lnSpc>
                          <a:spcPct val="115000"/>
                        </a:lnSpc>
                        <a:spcBef>
                          <a:spcPts val="0"/>
                        </a:spcBef>
                        <a:spcAft>
                          <a:spcPts val="0"/>
                        </a:spcAft>
                      </a:pPr>
                      <a:endParaRPr lang="en-US" sz="1800">
                        <a:effectLst/>
                        <a:latin typeface="Arial" panose="020B0604020202020204" pitchFamily="34" charset="0"/>
                        <a:ea typeface="Calibri"/>
                        <a:cs typeface="Arial" panose="020B0604020202020204" pitchFamily="34" charset="0"/>
                      </a:endParaRPr>
                    </a:p>
                  </a:txBody>
                  <a:tcPr marL="67959" marR="67959" marT="0" marB="0">
                    <a:solidFill>
                      <a:schemeClr val="accent1">
                        <a:lumMod val="40000"/>
                        <a:lumOff val="60000"/>
                      </a:schemeClr>
                    </a:solidFill>
                  </a:tcPr>
                </a:tc>
                <a:extLst>
                  <a:ext uri="{0D108BD9-81ED-4DB2-BD59-A6C34878D82A}">
                    <a16:rowId xmlns:a16="http://schemas.microsoft.com/office/drawing/2014/main" val="10002"/>
                  </a:ext>
                </a:extLst>
              </a:tr>
              <a:tr h="2430036">
                <a:tc>
                  <a:txBody>
                    <a:bodyPr/>
                    <a:lstStyle/>
                    <a:p>
                      <a:pPr marL="0" marR="0" eaLnBrk="0" fontAlgn="base" hangingPunct="0">
                        <a:lnSpc>
                          <a:spcPct val="115000"/>
                        </a:lnSpc>
                        <a:spcBef>
                          <a:spcPts val="0"/>
                        </a:spcBef>
                        <a:spcAft>
                          <a:spcPts val="0"/>
                        </a:spcAft>
                      </a:pPr>
                      <a:r>
                        <a:rPr lang="en-US" sz="1800">
                          <a:solidFill>
                            <a:srgbClr val="002060"/>
                          </a:solidFill>
                          <a:effectLst/>
                          <a:latin typeface="Arial" panose="020B0604020202020204" pitchFamily="34" charset="0"/>
                          <a:ea typeface="Calibri"/>
                          <a:cs typeface="Arial" panose="020B0604020202020204" pitchFamily="34" charset="0"/>
                        </a:rPr>
                        <a:t> </a:t>
                      </a:r>
                      <a:r>
                        <a:rPr lang="en-US" sz="1800" b="1">
                          <a:solidFill>
                            <a:srgbClr val="002060"/>
                          </a:solidFill>
                          <a:effectLst/>
                          <a:latin typeface="Arial" panose="020B0604020202020204" pitchFamily="34" charset="0"/>
                          <a:ea typeface="Calibri"/>
                          <a:cs typeface="Arial" panose="020B0604020202020204" pitchFamily="34" charset="0"/>
                        </a:rPr>
                        <a:t>Part Time (PT)</a:t>
                      </a:r>
                    </a:p>
                  </a:txBody>
                  <a:tcPr marL="67959" marR="67959" marT="0" marB="0">
                    <a:solidFill>
                      <a:schemeClr val="accent1">
                        <a:lumMod val="40000"/>
                        <a:lumOff val="60000"/>
                      </a:schemeClr>
                    </a:solidFill>
                  </a:tcPr>
                </a:tc>
                <a:tc>
                  <a:txBody>
                    <a:bodyPr/>
                    <a:lstStyle/>
                    <a:p>
                      <a:pPr marL="0" marR="0" eaLnBrk="0" fontAlgn="base" hangingPunct="0">
                        <a:lnSpc>
                          <a:spcPct val="115000"/>
                        </a:lnSpc>
                        <a:spcBef>
                          <a:spcPts val="0"/>
                        </a:spcBef>
                        <a:spcAft>
                          <a:spcPts val="0"/>
                        </a:spcAft>
                      </a:pPr>
                      <a:r>
                        <a:rPr lang="en-US" sz="1800" b="1" baseline="0">
                          <a:solidFill>
                            <a:srgbClr val="002060"/>
                          </a:solidFill>
                          <a:effectLst/>
                          <a:latin typeface="Arial" panose="020B0604020202020204" pitchFamily="34" charset="0"/>
                          <a:ea typeface="Calibri"/>
                          <a:cs typeface="Arial" panose="020B0604020202020204" pitchFamily="34" charset="0"/>
                        </a:rPr>
                        <a:t>40+ hours</a:t>
                      </a:r>
                    </a:p>
                    <a:p>
                      <a:pPr marL="0" marR="0" eaLnBrk="0" fontAlgn="base" hangingPunct="0">
                        <a:lnSpc>
                          <a:spcPct val="115000"/>
                        </a:lnSpc>
                        <a:spcBef>
                          <a:spcPts val="0"/>
                        </a:spcBef>
                        <a:spcAft>
                          <a:spcPts val="0"/>
                        </a:spcAft>
                      </a:pPr>
                      <a:endParaRPr lang="en-US" sz="1800" b="1" baseline="0">
                        <a:solidFill>
                          <a:srgbClr val="002060"/>
                        </a:solidFill>
                        <a:effectLst/>
                        <a:latin typeface="Arial" panose="020B0604020202020204" pitchFamily="34" charset="0"/>
                        <a:ea typeface="Calibri"/>
                        <a:cs typeface="Arial" panose="020B0604020202020204" pitchFamily="34" charset="0"/>
                      </a:endParaRPr>
                    </a:p>
                    <a:p>
                      <a:pPr marL="0" marR="0" eaLnBrk="0" fontAlgn="base" hangingPunct="0">
                        <a:lnSpc>
                          <a:spcPct val="115000"/>
                        </a:lnSpc>
                        <a:spcBef>
                          <a:spcPts val="0"/>
                        </a:spcBef>
                        <a:spcAft>
                          <a:spcPts val="0"/>
                        </a:spcAft>
                      </a:pPr>
                      <a:endParaRPr lang="en-US" sz="1800" b="1" baseline="0">
                        <a:solidFill>
                          <a:srgbClr val="002060"/>
                        </a:solidFill>
                        <a:effectLst/>
                        <a:latin typeface="Arial" panose="020B0604020202020204" pitchFamily="34" charset="0"/>
                        <a:ea typeface="Calibri"/>
                        <a:cs typeface="Arial" panose="020B0604020202020204" pitchFamily="34" charset="0"/>
                      </a:endParaRPr>
                    </a:p>
                    <a:p>
                      <a:pPr marL="0" marR="0" eaLnBrk="0" fontAlgn="base" hangingPunct="0">
                        <a:lnSpc>
                          <a:spcPct val="115000"/>
                        </a:lnSpc>
                        <a:spcBef>
                          <a:spcPts val="0"/>
                        </a:spcBef>
                        <a:spcAft>
                          <a:spcPts val="0"/>
                        </a:spcAft>
                      </a:pPr>
                      <a:endParaRPr lang="en-US" sz="1800" b="1" baseline="0">
                        <a:solidFill>
                          <a:srgbClr val="002060"/>
                        </a:solidFill>
                        <a:effectLst/>
                        <a:latin typeface="Arial" panose="020B0604020202020204" pitchFamily="34" charset="0"/>
                        <a:ea typeface="Calibri"/>
                        <a:cs typeface="Arial" panose="020B0604020202020204" pitchFamily="34" charset="0"/>
                      </a:endParaRPr>
                    </a:p>
                    <a:p>
                      <a:pPr marL="0" marR="0" eaLnBrk="0" fontAlgn="base" hangingPunct="0">
                        <a:lnSpc>
                          <a:spcPct val="115000"/>
                        </a:lnSpc>
                        <a:spcBef>
                          <a:spcPts val="0"/>
                        </a:spcBef>
                        <a:spcAft>
                          <a:spcPts val="0"/>
                        </a:spcAft>
                      </a:pPr>
                      <a:endParaRPr lang="en-US" sz="1800" b="1" baseline="0">
                        <a:solidFill>
                          <a:srgbClr val="002060"/>
                        </a:solidFill>
                        <a:effectLst/>
                        <a:latin typeface="Arial" panose="020B0604020202020204" pitchFamily="34" charset="0"/>
                        <a:ea typeface="Calibri"/>
                        <a:cs typeface="Arial" panose="020B0604020202020204" pitchFamily="34" charset="0"/>
                      </a:endParaRPr>
                    </a:p>
                    <a:p>
                      <a:pPr marL="0" marR="0" eaLnBrk="0" fontAlgn="base" hangingPunct="0">
                        <a:lnSpc>
                          <a:spcPct val="115000"/>
                        </a:lnSpc>
                        <a:spcBef>
                          <a:spcPts val="0"/>
                        </a:spcBef>
                        <a:spcAft>
                          <a:spcPts val="0"/>
                        </a:spcAft>
                      </a:pPr>
                      <a:r>
                        <a:rPr lang="en-US" sz="1800" b="1" baseline="0">
                          <a:solidFill>
                            <a:srgbClr val="002060"/>
                          </a:solidFill>
                          <a:effectLst/>
                          <a:latin typeface="Arial" panose="020B0604020202020204" pitchFamily="34" charset="0"/>
                          <a:ea typeface="Calibri"/>
                          <a:cs typeface="Arial" panose="020B0604020202020204" pitchFamily="34" charset="0"/>
                        </a:rPr>
                        <a:t>32-40 hours</a:t>
                      </a:r>
                    </a:p>
                    <a:p>
                      <a:pPr marL="0" marR="0" eaLnBrk="0" fontAlgn="base" hangingPunct="0">
                        <a:lnSpc>
                          <a:spcPct val="115000"/>
                        </a:lnSpc>
                        <a:spcBef>
                          <a:spcPts val="0"/>
                        </a:spcBef>
                        <a:spcAft>
                          <a:spcPts val="0"/>
                        </a:spcAft>
                      </a:pPr>
                      <a:endParaRPr lang="en-US" sz="1800" b="1">
                        <a:solidFill>
                          <a:srgbClr val="002060"/>
                        </a:solidFill>
                        <a:effectLst/>
                        <a:latin typeface="Arial" panose="020B0604020202020204" pitchFamily="34" charset="0"/>
                        <a:ea typeface="Calibri"/>
                        <a:cs typeface="Arial" panose="020B0604020202020204" pitchFamily="34" charset="0"/>
                      </a:endParaRPr>
                    </a:p>
                  </a:txBody>
                  <a:tcPr marL="67959" marR="67959" marT="0" marB="0">
                    <a:solidFill>
                      <a:schemeClr val="accent1">
                        <a:lumMod val="40000"/>
                        <a:lumOff val="60000"/>
                      </a:schemeClr>
                    </a:solidFill>
                  </a:tcPr>
                </a:tc>
                <a:tc>
                  <a:txBody>
                    <a:bodyPr/>
                    <a:lstStyle/>
                    <a:p>
                      <a:pPr marL="0" marR="0" indent="0" eaLnBrk="0" fontAlgn="base" hangingPunct="0">
                        <a:lnSpc>
                          <a:spcPct val="115000"/>
                        </a:lnSpc>
                        <a:spcBef>
                          <a:spcPts val="0"/>
                        </a:spcBef>
                        <a:spcAft>
                          <a:spcPts val="0"/>
                        </a:spcAft>
                        <a:buFont typeface="Arial" panose="020B0604020202020204" pitchFamily="34" charset="0"/>
                        <a:buNone/>
                      </a:pPr>
                      <a:r>
                        <a:rPr lang="en-US" sz="1800" baseline="0" dirty="0">
                          <a:solidFill>
                            <a:srgbClr val="002060"/>
                          </a:solidFill>
                          <a:effectLst/>
                          <a:latin typeface="Arial" panose="020B0604020202020204" pitchFamily="34" charset="0"/>
                          <a:ea typeface="Calibri"/>
                          <a:cs typeface="Arial" panose="020B0604020202020204" pitchFamily="34" charset="0"/>
                        </a:rPr>
                        <a:t>Medical, Dental, Vision,  FSA plans, some Voluntary plans, and     pro-rated ET/EIB </a:t>
                      </a:r>
                    </a:p>
                    <a:p>
                      <a:pPr marL="0" marR="0" indent="0" eaLnBrk="0" fontAlgn="base" hangingPunct="0">
                        <a:lnSpc>
                          <a:spcPct val="115000"/>
                        </a:lnSpc>
                        <a:spcBef>
                          <a:spcPts val="0"/>
                        </a:spcBef>
                        <a:spcAft>
                          <a:spcPts val="0"/>
                        </a:spcAft>
                        <a:buFont typeface="Arial" panose="020B0604020202020204" pitchFamily="34" charset="0"/>
                        <a:buNone/>
                      </a:pPr>
                      <a:endParaRPr lang="en-US" sz="1800" baseline="0" dirty="0">
                        <a:solidFill>
                          <a:srgbClr val="002060"/>
                        </a:solidFill>
                        <a:effectLst/>
                        <a:latin typeface="Arial" panose="020B0604020202020204" pitchFamily="34" charset="0"/>
                        <a:ea typeface="Calibri"/>
                        <a:cs typeface="Arial" panose="020B0604020202020204" pitchFamily="34" charset="0"/>
                      </a:endParaRPr>
                    </a:p>
                    <a:p>
                      <a:pPr marL="0" marR="0" indent="0" eaLnBrk="0" fontAlgn="base" hangingPunct="0">
                        <a:lnSpc>
                          <a:spcPct val="115000"/>
                        </a:lnSpc>
                        <a:spcBef>
                          <a:spcPts val="0"/>
                        </a:spcBef>
                        <a:spcAft>
                          <a:spcPts val="0"/>
                        </a:spcAft>
                        <a:buFont typeface="Arial" panose="020B0604020202020204" pitchFamily="34" charset="0"/>
                        <a:buNone/>
                      </a:pPr>
                      <a:r>
                        <a:rPr lang="en-US" sz="1800" baseline="0" dirty="0">
                          <a:solidFill>
                            <a:srgbClr val="002060"/>
                          </a:solidFill>
                          <a:effectLst/>
                          <a:latin typeface="Arial" panose="020B0604020202020204" pitchFamily="34" charset="0"/>
                          <a:ea typeface="Calibri"/>
                          <a:cs typeface="Arial" panose="020B0604020202020204" pitchFamily="34" charset="0"/>
                        </a:rPr>
                        <a:t>Some voluntary benefits and pro-rated ET and EIB</a:t>
                      </a:r>
                      <a:endParaRPr lang="en-US" sz="1800" dirty="0">
                        <a:solidFill>
                          <a:srgbClr val="002060"/>
                        </a:solidFill>
                        <a:effectLst/>
                        <a:latin typeface="Arial" panose="020B0604020202020204" pitchFamily="34" charset="0"/>
                        <a:ea typeface="Calibri"/>
                        <a:cs typeface="Arial" panose="020B0604020202020204" pitchFamily="34" charset="0"/>
                      </a:endParaRPr>
                    </a:p>
                  </a:txBody>
                  <a:tcPr marL="67959" marR="67959" marT="0" marB="0">
                    <a:solidFill>
                      <a:schemeClr val="accent1">
                        <a:lumMod val="40000"/>
                        <a:lumOff val="60000"/>
                      </a:schemeClr>
                    </a:solidFill>
                  </a:tcPr>
                </a:tc>
                <a:extLst>
                  <a:ext uri="{0D108BD9-81ED-4DB2-BD59-A6C34878D82A}">
                    <a16:rowId xmlns:a16="http://schemas.microsoft.com/office/drawing/2014/main" val="10003"/>
                  </a:ext>
                </a:extLst>
              </a:tr>
              <a:tr h="1006083">
                <a:tc>
                  <a:txBody>
                    <a:bodyPr/>
                    <a:lstStyle/>
                    <a:p>
                      <a:pPr marL="0" marR="0" eaLnBrk="0" fontAlgn="base" hangingPunct="0">
                        <a:lnSpc>
                          <a:spcPct val="115000"/>
                        </a:lnSpc>
                        <a:spcBef>
                          <a:spcPts val="0"/>
                        </a:spcBef>
                        <a:spcAft>
                          <a:spcPts val="0"/>
                        </a:spcAft>
                      </a:pPr>
                      <a:r>
                        <a:rPr lang="en-US" sz="1800" b="1">
                          <a:solidFill>
                            <a:srgbClr val="002060"/>
                          </a:solidFill>
                          <a:effectLst/>
                          <a:latin typeface="Arial" panose="020B0604020202020204" pitchFamily="34" charset="0"/>
                          <a:ea typeface="Calibri"/>
                          <a:cs typeface="Arial" panose="020B0604020202020204" pitchFamily="34" charset="0"/>
                        </a:rPr>
                        <a:t>Per Diem (CALL) and </a:t>
                      </a:r>
                    </a:p>
                    <a:p>
                      <a:pPr marL="0" marR="0" eaLnBrk="0" fontAlgn="base" hangingPunct="0">
                        <a:lnSpc>
                          <a:spcPct val="115000"/>
                        </a:lnSpc>
                        <a:spcBef>
                          <a:spcPts val="0"/>
                        </a:spcBef>
                        <a:spcAft>
                          <a:spcPts val="0"/>
                        </a:spcAft>
                      </a:pPr>
                      <a:r>
                        <a:rPr lang="en-US" sz="1800" b="1">
                          <a:solidFill>
                            <a:srgbClr val="002060"/>
                          </a:solidFill>
                          <a:effectLst/>
                          <a:latin typeface="Arial" panose="020B0604020202020204" pitchFamily="34" charset="0"/>
                          <a:ea typeface="Calibri"/>
                          <a:cs typeface="Arial" panose="020B0604020202020204" pitchFamily="34" charset="0"/>
                        </a:rPr>
                        <a:t>Part</a:t>
                      </a:r>
                      <a:r>
                        <a:rPr lang="en-US" sz="1800" b="1" baseline="0">
                          <a:solidFill>
                            <a:srgbClr val="002060"/>
                          </a:solidFill>
                          <a:effectLst/>
                          <a:latin typeface="Arial" panose="020B0604020202020204" pitchFamily="34" charset="0"/>
                          <a:ea typeface="Calibri"/>
                          <a:cs typeface="Arial" panose="020B0604020202020204" pitchFamily="34" charset="0"/>
                        </a:rPr>
                        <a:t> Time (</a:t>
                      </a:r>
                      <a:r>
                        <a:rPr lang="en-US" sz="1800" b="1">
                          <a:solidFill>
                            <a:srgbClr val="002060"/>
                          </a:solidFill>
                          <a:effectLst/>
                          <a:latin typeface="Arial" panose="020B0604020202020204" pitchFamily="34" charset="0"/>
                          <a:ea typeface="Calibri"/>
                          <a:cs typeface="Arial" panose="020B0604020202020204" pitchFamily="34" charset="0"/>
                        </a:rPr>
                        <a:t>less than</a:t>
                      </a:r>
                      <a:r>
                        <a:rPr lang="en-US" sz="1800" b="1" baseline="0">
                          <a:solidFill>
                            <a:srgbClr val="002060"/>
                          </a:solidFill>
                          <a:effectLst/>
                          <a:latin typeface="Arial" panose="020B0604020202020204" pitchFamily="34" charset="0"/>
                          <a:ea typeface="Calibri"/>
                          <a:cs typeface="Arial" panose="020B0604020202020204" pitchFamily="34" charset="0"/>
                        </a:rPr>
                        <a:t> 32 hrs.)</a:t>
                      </a:r>
                      <a:endParaRPr lang="en-US" sz="1800" b="1">
                        <a:solidFill>
                          <a:srgbClr val="002060"/>
                        </a:solidFill>
                        <a:effectLst/>
                        <a:latin typeface="Arial" panose="020B0604020202020204" pitchFamily="34" charset="0"/>
                        <a:ea typeface="Calibri"/>
                        <a:cs typeface="Arial" panose="020B0604020202020204" pitchFamily="34" charset="0"/>
                      </a:endParaRPr>
                    </a:p>
                  </a:txBody>
                  <a:tcPr marL="67959" marR="67959" marT="0" marB="0">
                    <a:solidFill>
                      <a:schemeClr val="accent1">
                        <a:lumMod val="40000"/>
                        <a:lumOff val="60000"/>
                      </a:schemeClr>
                    </a:solidFill>
                  </a:tcPr>
                </a:tc>
                <a:tc>
                  <a:txBody>
                    <a:bodyPr/>
                    <a:lstStyle/>
                    <a:p>
                      <a:pPr marL="0" marR="0" eaLnBrk="0" fontAlgn="base" hangingPunct="0">
                        <a:lnSpc>
                          <a:spcPct val="115000"/>
                        </a:lnSpc>
                        <a:spcBef>
                          <a:spcPts val="0"/>
                        </a:spcBef>
                        <a:spcAft>
                          <a:spcPts val="0"/>
                        </a:spcAft>
                      </a:pPr>
                      <a:r>
                        <a:rPr lang="en-US" sz="1800" b="1">
                          <a:solidFill>
                            <a:srgbClr val="002060"/>
                          </a:solidFill>
                          <a:effectLst/>
                          <a:latin typeface="Arial" panose="020B0604020202020204" pitchFamily="34" charset="0"/>
                          <a:ea typeface="Calibri"/>
                          <a:cs typeface="Arial" panose="020B0604020202020204" pitchFamily="34" charset="0"/>
                        </a:rPr>
                        <a:t>Schedule varies</a:t>
                      </a:r>
                    </a:p>
                  </a:txBody>
                  <a:tcPr marL="67959" marR="67959" marT="0" marB="0">
                    <a:solidFill>
                      <a:schemeClr val="accent1">
                        <a:lumMod val="40000"/>
                        <a:lumOff val="60000"/>
                      </a:schemeClr>
                    </a:solidFill>
                  </a:tcPr>
                </a:tc>
                <a:tc>
                  <a:txBody>
                    <a:bodyPr/>
                    <a:lstStyle/>
                    <a:p>
                      <a:pPr marL="0" marR="0" lvl="3" indent="0" algn="l" defTabSz="914400" rtl="0" eaLnBrk="0" fontAlgn="base" latinLnBrk="0" hangingPunct="0">
                        <a:lnSpc>
                          <a:spcPct val="115000"/>
                        </a:lnSpc>
                        <a:spcBef>
                          <a:spcPts val="0"/>
                        </a:spcBef>
                        <a:spcAft>
                          <a:spcPts val="0"/>
                        </a:spcAft>
                        <a:buClrTx/>
                        <a:buSzTx/>
                        <a:buFontTx/>
                        <a:buNone/>
                        <a:tabLst/>
                        <a:defRPr/>
                      </a:pPr>
                      <a:r>
                        <a:rPr lang="en-US" sz="1800" dirty="0">
                          <a:solidFill>
                            <a:srgbClr val="002060"/>
                          </a:solidFill>
                          <a:latin typeface="Arial" panose="020B0604020202020204" pitchFamily="34" charset="0"/>
                          <a:cs typeface="Arial" panose="020B0604020202020204" pitchFamily="34" charset="0"/>
                        </a:rPr>
                        <a:t>Accrue MA Earned Sick Time (MEST)</a:t>
                      </a:r>
                    </a:p>
                    <a:p>
                      <a:pPr marL="0" marR="0" eaLnBrk="0" fontAlgn="base" hangingPunct="0">
                        <a:lnSpc>
                          <a:spcPct val="115000"/>
                        </a:lnSpc>
                        <a:spcBef>
                          <a:spcPts val="0"/>
                        </a:spcBef>
                        <a:spcAft>
                          <a:spcPts val="0"/>
                        </a:spcAft>
                      </a:pPr>
                      <a:endParaRPr lang="en-US" sz="1800" dirty="0">
                        <a:effectLst/>
                        <a:latin typeface="Arial" panose="020B0604020202020204" pitchFamily="34" charset="0"/>
                        <a:ea typeface="Calibri"/>
                        <a:cs typeface="Arial" panose="020B0604020202020204" pitchFamily="34" charset="0"/>
                      </a:endParaRPr>
                    </a:p>
                  </a:txBody>
                  <a:tcPr marL="67959" marR="67959" marT="0" marB="0">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
        <p:nvSpPr>
          <p:cNvPr id="15" name="Rectangle 2"/>
          <p:cNvSpPr>
            <a:spLocks noGrp="1" noChangeArrowheads="1"/>
          </p:cNvSpPr>
          <p:nvPr>
            <p:ph type="title"/>
          </p:nvPr>
        </p:nvSpPr>
        <p:spPr>
          <a:xfrm>
            <a:off x="0" y="130327"/>
            <a:ext cx="7551738" cy="762000"/>
          </a:xfrm>
        </p:spPr>
        <p:txBody>
          <a:bodyPr>
            <a:noAutofit/>
          </a:bodyPr>
          <a:lstStyle/>
          <a:p>
            <a:r>
              <a:rPr lang="en-US" altLang="en-US" sz="4000" b="1" dirty="0">
                <a:solidFill>
                  <a:srgbClr val="002060"/>
                </a:solidFill>
                <a:latin typeface="Arial" panose="020B0604020202020204" pitchFamily="34" charset="0"/>
                <a:cs typeface="Arial" panose="020B0604020202020204" pitchFamily="34" charset="0"/>
              </a:rPr>
              <a:t>Human Resources: </a:t>
            </a:r>
            <a:br>
              <a:rPr lang="en-US" altLang="en-US" sz="4000" b="1" dirty="0">
                <a:solidFill>
                  <a:srgbClr val="002060"/>
                </a:solidFill>
                <a:latin typeface="Arial" panose="020B0604020202020204" pitchFamily="34" charset="0"/>
                <a:cs typeface="Arial" panose="020B0604020202020204" pitchFamily="34" charset="0"/>
              </a:rPr>
            </a:br>
            <a:r>
              <a:rPr lang="en-US" altLang="en-US" sz="4000" b="1" dirty="0">
                <a:solidFill>
                  <a:srgbClr val="002060"/>
                </a:solidFill>
                <a:latin typeface="Arial" panose="020B0604020202020204" pitchFamily="34" charset="0"/>
                <a:cs typeface="Arial" panose="020B0604020202020204" pitchFamily="34" charset="0"/>
              </a:rPr>
              <a:t>Benefits Eligibility</a:t>
            </a:r>
            <a:endParaRPr lang="en-US" altLang="en-US"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8587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58</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405418"/>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Rectangle 12"/>
          <p:cNvSpPr/>
          <p:nvPr/>
        </p:nvSpPr>
        <p:spPr>
          <a:xfrm>
            <a:off x="0" y="21191"/>
            <a:ext cx="4859022" cy="1200329"/>
          </a:xfrm>
          <a:prstGeom prst="rect">
            <a:avLst/>
          </a:prstGeom>
        </p:spPr>
        <p:txBody>
          <a:bodyPr wrap="none">
            <a:spAutoFit/>
          </a:bodyPr>
          <a:lstStyle/>
          <a:p>
            <a:r>
              <a:rPr lang="en-US" altLang="en-US" sz="4000" b="1" dirty="0">
                <a:solidFill>
                  <a:srgbClr val="002060"/>
                </a:solidFill>
                <a:latin typeface="Arial" panose="020B0604020202020204" pitchFamily="34" charset="0"/>
                <a:cs typeface="Arial" panose="020B0604020202020204" pitchFamily="34" charset="0"/>
              </a:rPr>
              <a:t>Human Resources:</a:t>
            </a:r>
          </a:p>
          <a:p>
            <a:r>
              <a:rPr lang="en-US" altLang="en-US" sz="3200" b="1" dirty="0">
                <a:solidFill>
                  <a:schemeClr val="accent5">
                    <a:lumMod val="75000"/>
                  </a:schemeClr>
                </a:solidFill>
                <a:latin typeface="Arial" panose="020B0604020202020204" pitchFamily="34" charset="0"/>
                <a:cs typeface="Arial" panose="020B0604020202020204" pitchFamily="34" charset="0"/>
              </a:rPr>
              <a:t>Summary of Benefits </a:t>
            </a:r>
            <a:endParaRPr lang="en-US" sz="3200" dirty="0">
              <a:solidFill>
                <a:schemeClr val="accent5">
                  <a:lumMod val="75000"/>
                </a:schemeClr>
              </a:solidFill>
            </a:endParaRPr>
          </a:p>
        </p:txBody>
      </p:sp>
      <p:pic>
        <p:nvPicPr>
          <p:cNvPr id="5" name="Picture 4">
            <a:extLst>
              <a:ext uri="{FF2B5EF4-FFF2-40B4-BE49-F238E27FC236}">
                <a16:creationId xmlns:a16="http://schemas.microsoft.com/office/drawing/2014/main" id="{3739F472-8332-40AF-BAEA-9CEDFC94422A}"/>
              </a:ext>
            </a:extLst>
          </p:cNvPr>
          <p:cNvPicPr>
            <a:picLocks noChangeAspect="1"/>
          </p:cNvPicPr>
          <p:nvPr/>
        </p:nvPicPr>
        <p:blipFill>
          <a:blip r:embed="rId4"/>
          <a:stretch>
            <a:fillRect/>
          </a:stretch>
        </p:blipFill>
        <p:spPr>
          <a:xfrm>
            <a:off x="680936" y="1193156"/>
            <a:ext cx="7645941" cy="5212261"/>
          </a:xfrm>
          <a:prstGeom prst="rect">
            <a:avLst/>
          </a:prstGeom>
        </p:spPr>
      </p:pic>
    </p:spTree>
    <p:extLst>
      <p:ext uri="{BB962C8B-B14F-4D97-AF65-F5344CB8AC3E}">
        <p14:creationId xmlns:p14="http://schemas.microsoft.com/office/powerpoint/2010/main" val="2816688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59</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405418"/>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3" name="Rectangle 12"/>
          <p:cNvSpPr/>
          <p:nvPr/>
        </p:nvSpPr>
        <p:spPr>
          <a:xfrm>
            <a:off x="0" y="21191"/>
            <a:ext cx="6393673" cy="1200329"/>
          </a:xfrm>
          <a:prstGeom prst="rect">
            <a:avLst/>
          </a:prstGeom>
        </p:spPr>
        <p:txBody>
          <a:bodyPr wrap="none">
            <a:spAutoFit/>
          </a:bodyPr>
          <a:lstStyle/>
          <a:p>
            <a:r>
              <a:rPr lang="en-US" altLang="en-US" sz="4000" b="1" dirty="0">
                <a:solidFill>
                  <a:srgbClr val="002060"/>
                </a:solidFill>
                <a:latin typeface="Arial" panose="020B0604020202020204" pitchFamily="34" charset="0"/>
                <a:cs typeface="Arial" panose="020B0604020202020204" pitchFamily="34" charset="0"/>
              </a:rPr>
              <a:t>Human Resources:</a:t>
            </a:r>
          </a:p>
          <a:p>
            <a:r>
              <a:rPr lang="en-US" altLang="en-US" sz="3200" b="1" dirty="0">
                <a:solidFill>
                  <a:schemeClr val="accent5">
                    <a:lumMod val="75000"/>
                  </a:schemeClr>
                </a:solidFill>
                <a:latin typeface="Arial" panose="020B0604020202020204" pitchFamily="34" charset="0"/>
                <a:cs typeface="Arial" panose="020B0604020202020204" pitchFamily="34" charset="0"/>
              </a:rPr>
              <a:t>Welcome to your BILH Benefits </a:t>
            </a:r>
            <a:endParaRPr lang="en-US" sz="3200" dirty="0">
              <a:solidFill>
                <a:schemeClr val="accent5">
                  <a:lumMod val="75000"/>
                </a:schemeClr>
              </a:solidFill>
            </a:endParaRPr>
          </a:p>
        </p:txBody>
      </p:sp>
      <p:sp>
        <p:nvSpPr>
          <p:cNvPr id="18" name="Content Placeholder 1">
            <a:extLst>
              <a:ext uri="{FF2B5EF4-FFF2-40B4-BE49-F238E27FC236}">
                <a16:creationId xmlns:a16="http://schemas.microsoft.com/office/drawing/2014/main" id="{F4D642D2-DF90-4146-BE9E-3F4A80AA9B1F}"/>
              </a:ext>
            </a:extLst>
          </p:cNvPr>
          <p:cNvSpPr txBox="1">
            <a:spLocks/>
          </p:cNvSpPr>
          <p:nvPr/>
        </p:nvSpPr>
        <p:spPr>
          <a:xfrm>
            <a:off x="692150" y="1294116"/>
            <a:ext cx="7595816" cy="3401709"/>
          </a:xfrm>
          <a:prstGeom prst="rect">
            <a:avLst/>
          </a:prstGeom>
        </p:spPr>
        <p:txBody>
          <a:bodyPr/>
          <a:lstStyle>
            <a:lvl1pPr marL="0" indent="0" algn="l" defTabSz="914400" rtl="0" eaLnBrk="1" latinLnBrk="0" hangingPunct="1">
              <a:lnSpc>
                <a:spcPts val="168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180000" indent="-216000" algn="l" defTabSz="914400" rtl="0" eaLnBrk="1" latinLnBrk="0" hangingPunct="1">
              <a:lnSpc>
                <a:spcPts val="168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2pPr>
            <a:lvl3pPr marL="180000" indent="-216000"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3pPr>
            <a:lvl4pPr marL="395288" indent="-179388"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4pPr>
            <a:lvl5pPr marL="576000" indent="-179388"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latin typeface="Arial" panose="020B0604020202020204" pitchFamily="34" charset="0"/>
                <a:cs typeface="Arial" panose="020B0604020202020204" pitchFamily="34" charset="0"/>
              </a:rPr>
              <a:t>Look for your Benefits Welcome email! </a:t>
            </a:r>
          </a:p>
          <a:p>
            <a:endParaRPr lang="en-GB" sz="1800" b="1"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Once you have accessed your BILH email account, look for an email from BILH Benefits titled “</a:t>
            </a:r>
            <a:r>
              <a:rPr lang="en-GB" sz="1800" b="1" i="1" dirty="0">
                <a:solidFill>
                  <a:schemeClr val="accent1"/>
                </a:solidFill>
                <a:latin typeface="Arial" panose="020B0604020202020204" pitchFamily="34" charset="0"/>
                <a:cs typeface="Arial" panose="020B0604020202020204" pitchFamily="34" charset="0"/>
              </a:rPr>
              <a:t>New Employee Benefits Information &amp; Instructions</a:t>
            </a:r>
            <a:r>
              <a:rPr lang="en-GB" sz="1800" dirty="0">
                <a:latin typeface="Arial" panose="020B0604020202020204" pitchFamily="34" charset="0"/>
                <a:cs typeface="Arial" panose="020B0604020202020204" pitchFamily="34" charset="0"/>
              </a:rPr>
              <a:t>.”  This email will include important information including:</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The BILH New Hire Benefits Guide with a detailed overview of your benefit options</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Instructions to join the live virtual benefits orientation (through 1/17/25)</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Instructions to help you </a:t>
            </a:r>
            <a:r>
              <a:rPr lang="en-GB" sz="1800" dirty="0" err="1">
                <a:latin typeface="Arial" panose="020B0604020202020204" pitchFamily="34" charset="0"/>
                <a:cs typeface="Arial" panose="020B0604020202020204" pitchFamily="34" charset="0"/>
              </a:rPr>
              <a:t>enroll</a:t>
            </a:r>
            <a:r>
              <a:rPr lang="en-GB" sz="1800" dirty="0">
                <a:latin typeface="Arial" panose="020B0604020202020204" pitchFamily="34" charset="0"/>
                <a:cs typeface="Arial" panose="020B0604020202020204" pitchFamily="34" charset="0"/>
              </a:rPr>
              <a:t> in benefits online through </a:t>
            </a:r>
            <a:r>
              <a:rPr lang="en-GB" sz="1800" i="1" dirty="0">
                <a:latin typeface="Arial" panose="020B0604020202020204" pitchFamily="34" charset="0"/>
                <a:cs typeface="Arial" panose="020B0604020202020204" pitchFamily="34" charset="0"/>
              </a:rPr>
              <a:t>Workday</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Where to go for help and support with your benefits </a:t>
            </a:r>
            <a:r>
              <a:rPr lang="en-GB" sz="1800" dirty="0" err="1">
                <a:latin typeface="Arial" panose="020B0604020202020204" pitchFamily="34" charset="0"/>
                <a:cs typeface="Arial" panose="020B0604020202020204" pitchFamily="34" charset="0"/>
              </a:rPr>
              <a:t>enrollment</a:t>
            </a:r>
            <a:endParaRPr lang="en-GB" sz="1800" dirty="0">
              <a:latin typeface="Arial" panose="020B0604020202020204" pitchFamily="34" charset="0"/>
              <a:cs typeface="Arial" panose="020B0604020202020204" pitchFamily="34" charset="0"/>
            </a:endParaRPr>
          </a:p>
        </p:txBody>
      </p:sp>
      <p:sp>
        <p:nvSpPr>
          <p:cNvPr id="19" name="Rectangle 18"/>
          <p:cNvSpPr/>
          <p:nvPr/>
        </p:nvSpPr>
        <p:spPr>
          <a:xfrm>
            <a:off x="844550" y="4710737"/>
            <a:ext cx="7867650" cy="1231106"/>
          </a:xfrm>
          <a:prstGeom prst="rect">
            <a:avLst/>
          </a:prstGeom>
        </p:spPr>
        <p:txBody>
          <a:bodyPr wrap="square">
            <a:spAutoFit/>
          </a:bodyPr>
          <a:lstStyle/>
          <a:p>
            <a:r>
              <a:rPr lang="en-GB" b="1" dirty="0">
                <a:solidFill>
                  <a:srgbClr val="002060"/>
                </a:solidFill>
                <a:latin typeface="Arial" panose="020B0604020202020204" pitchFamily="34" charset="0"/>
                <a:cs typeface="Arial" panose="020B0604020202020204" pitchFamily="34" charset="0"/>
              </a:rPr>
              <a:t>How to Contact Benefits</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Call the HR Benefits Helpline at </a:t>
            </a:r>
            <a:r>
              <a:rPr lang="en-GB" b="1" dirty="0">
                <a:solidFill>
                  <a:srgbClr val="002060"/>
                </a:solidFill>
                <a:latin typeface="Arial" panose="020B0604020202020204" pitchFamily="34" charset="0"/>
                <a:cs typeface="Arial" panose="020B0604020202020204" pitchFamily="34" charset="0"/>
              </a:rPr>
              <a:t>617-667-5000</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Submit a </a:t>
            </a:r>
            <a:r>
              <a:rPr lang="en-GB" b="1" dirty="0">
                <a:solidFill>
                  <a:srgbClr val="002060"/>
                </a:solidFill>
                <a:latin typeface="Arial" panose="020B0604020202020204" pitchFamily="34" charset="0"/>
                <a:cs typeface="Arial" panose="020B0604020202020204" pitchFamily="34" charset="0"/>
              </a:rPr>
              <a:t>Help Case </a:t>
            </a:r>
            <a:r>
              <a:rPr lang="en-GB" dirty="0">
                <a:solidFill>
                  <a:srgbClr val="002060"/>
                </a:solidFill>
                <a:latin typeface="Arial" panose="020B0604020202020204" pitchFamily="34" charset="0"/>
                <a:cs typeface="Arial" panose="020B0604020202020204" pitchFamily="34" charset="0"/>
              </a:rPr>
              <a:t>through </a:t>
            </a:r>
            <a:r>
              <a:rPr lang="en-GB" i="1" dirty="0">
                <a:solidFill>
                  <a:srgbClr val="002060"/>
                </a:solidFill>
                <a:latin typeface="Arial" panose="020B0604020202020204" pitchFamily="34" charset="0"/>
                <a:cs typeface="Arial" panose="020B0604020202020204" pitchFamily="34" charset="0"/>
              </a:rPr>
              <a:t>Workday</a:t>
            </a:r>
            <a:r>
              <a:rPr lang="en-GB" dirty="0">
                <a:solidFill>
                  <a:srgbClr val="002060"/>
                </a:solidFill>
                <a:latin typeface="Arial" panose="020B0604020202020204" pitchFamily="34" charset="0"/>
                <a:cs typeface="Arial" panose="020B0604020202020204" pitchFamily="34" charset="0"/>
              </a:rPr>
              <a:t>, our online payroll and benefits system </a:t>
            </a:r>
          </a:p>
        </p:txBody>
      </p:sp>
      <p:sp>
        <p:nvSpPr>
          <p:cNvPr id="20" name="5-Point Star 19"/>
          <p:cNvSpPr/>
          <p:nvPr/>
        </p:nvSpPr>
        <p:spPr>
          <a:xfrm>
            <a:off x="431800" y="4643276"/>
            <a:ext cx="501650" cy="68119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505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6</a:t>
            </a:fld>
            <a:endParaRPr lang="en-US" sz="1000">
              <a:solidFill>
                <a:srgbClr val="183E75"/>
              </a:solidFill>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431799" y="331603"/>
            <a:ext cx="3761543" cy="646331"/>
          </a:xfrm>
          <a:prstGeom prst="rect">
            <a:avLst/>
          </a:prstGeom>
        </p:spPr>
        <p:txBody>
          <a:bodyPr wrap="none">
            <a:spAutoFit/>
          </a:bodyPr>
          <a:lstStyle/>
          <a:p>
            <a:r>
              <a:rPr lang="en-US" altLang="en-US" sz="3600" b="1">
                <a:solidFill>
                  <a:srgbClr val="002060"/>
                </a:solidFill>
              </a:rPr>
              <a:t>Orientation Packet</a:t>
            </a:r>
            <a:endParaRPr lang="en-US" sz="3600" b="1">
              <a:solidFill>
                <a:srgbClr val="002060"/>
              </a:solidFill>
            </a:endParaRPr>
          </a:p>
        </p:txBody>
      </p:sp>
      <p:pic>
        <p:nvPicPr>
          <p:cNvPr id="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9782" y="1179952"/>
            <a:ext cx="7391400" cy="506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a:xfrm>
            <a:off x="762000" y="2286000"/>
            <a:ext cx="3958856" cy="2955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19100" indent="-419100">
              <a:lnSpc>
                <a:spcPct val="80000"/>
              </a:lnSpc>
              <a:buClr>
                <a:schemeClr val="bg1"/>
              </a:buClr>
              <a:tabLst>
                <a:tab pos="287338" algn="l"/>
              </a:tabLst>
              <a:defRPr/>
            </a:pPr>
            <a:r>
              <a:rPr lang="en-US" altLang="en-US" sz="1600" dirty="0">
                <a:solidFill>
                  <a:schemeClr val="bg1"/>
                </a:solidFill>
              </a:rPr>
              <a:t>-</a:t>
            </a:r>
            <a:r>
              <a:rPr lang="en-US" altLang="en-US" sz="1600" dirty="0">
                <a:solidFill>
                  <a:srgbClr val="00B050"/>
                </a:solidFill>
                <a:latin typeface="Arial" panose="020B0604020202020204" pitchFamily="34" charset="0"/>
                <a:cs typeface="Arial" panose="020B0604020202020204" pitchFamily="34" charset="0"/>
              </a:rPr>
              <a:t>Topic Outline/Acknowledgement</a:t>
            </a:r>
          </a:p>
          <a:p>
            <a:pPr marL="419100" indent="-419100">
              <a:lnSpc>
                <a:spcPct val="80000"/>
              </a:lnSpc>
              <a:buClr>
                <a:schemeClr val="bg1"/>
              </a:buClr>
              <a:tabLst>
                <a:tab pos="287338" algn="l"/>
              </a:tabLst>
              <a:defRPr/>
            </a:pPr>
            <a:r>
              <a:rPr lang="en-US" altLang="en-US" sz="1600" dirty="0">
                <a:solidFill>
                  <a:schemeClr val="bg1"/>
                </a:solidFill>
                <a:latin typeface="Arial" panose="020B0604020202020204" pitchFamily="34" charset="0"/>
                <a:cs typeface="Arial" panose="020B0604020202020204" pitchFamily="34" charset="0"/>
              </a:rPr>
              <a:t>-2025 Summary of Benefits</a:t>
            </a:r>
          </a:p>
          <a:p>
            <a:pPr marL="419100" indent="-419100">
              <a:lnSpc>
                <a:spcPct val="80000"/>
              </a:lnSpc>
              <a:buClr>
                <a:schemeClr val="bg1"/>
              </a:buClr>
              <a:tabLst>
                <a:tab pos="287338" algn="l"/>
              </a:tabLst>
              <a:defRPr/>
            </a:pPr>
            <a:r>
              <a:rPr lang="en-US" altLang="en-US" sz="1600" dirty="0">
                <a:solidFill>
                  <a:schemeClr val="bg1"/>
                </a:solidFill>
                <a:latin typeface="Arial" panose="020B0604020202020204" pitchFamily="34" charset="0"/>
                <a:cs typeface="Arial" panose="020B0604020202020204" pitchFamily="34" charset="0"/>
              </a:rPr>
              <a:t>-How to Elect Benefits in Workday</a:t>
            </a:r>
          </a:p>
          <a:p>
            <a:pPr marL="419100" indent="-419100">
              <a:lnSpc>
                <a:spcPct val="80000"/>
              </a:lnSpc>
              <a:buClr>
                <a:schemeClr val="bg1"/>
              </a:buClr>
              <a:tabLst>
                <a:tab pos="287338" algn="l"/>
              </a:tabLst>
              <a:defRPr/>
            </a:pPr>
            <a:r>
              <a:rPr lang="en-US" altLang="en-US" sz="1600" dirty="0">
                <a:solidFill>
                  <a:schemeClr val="bg1"/>
                </a:solidFill>
                <a:latin typeface="Arial" panose="020B0604020202020204" pitchFamily="34" charset="0"/>
                <a:cs typeface="Arial" panose="020B0604020202020204" pitchFamily="34" charset="0"/>
              </a:rPr>
              <a:t>-Workday New Hire Onboarding Tips</a:t>
            </a:r>
          </a:p>
          <a:p>
            <a:pPr marL="419100" indent="-419100">
              <a:lnSpc>
                <a:spcPct val="80000"/>
              </a:lnSpc>
              <a:buClr>
                <a:schemeClr val="bg1"/>
              </a:buClr>
              <a:tabLst>
                <a:tab pos="287338" algn="l"/>
              </a:tabLst>
              <a:defRPr/>
            </a:pPr>
            <a:r>
              <a:rPr lang="en-US" altLang="en-US" sz="1600" dirty="0">
                <a:solidFill>
                  <a:schemeClr val="bg1"/>
                </a:solidFill>
                <a:latin typeface="Arial" panose="020B0604020202020204" pitchFamily="34" charset="0"/>
                <a:cs typeface="Arial" panose="020B0604020202020204" pitchFamily="34" charset="0"/>
              </a:rPr>
              <a:t>-KGA Employee Assistance Program</a:t>
            </a:r>
          </a:p>
          <a:p>
            <a:pPr marL="419100" indent="-419100">
              <a:lnSpc>
                <a:spcPct val="80000"/>
              </a:lnSpc>
              <a:buClr>
                <a:schemeClr val="bg1"/>
              </a:buClr>
              <a:tabLst>
                <a:tab pos="287338" algn="l"/>
              </a:tabLst>
              <a:defRPr/>
            </a:pPr>
            <a:r>
              <a:rPr lang="en-US" altLang="en-US" sz="1600" dirty="0">
                <a:solidFill>
                  <a:schemeClr val="bg1"/>
                </a:solidFill>
                <a:latin typeface="Arial" panose="020B0604020202020204" pitchFamily="34" charset="0"/>
                <a:cs typeface="Arial" panose="020B0604020202020204" pitchFamily="34" charset="0"/>
              </a:rPr>
              <a:t>- G.R.E.A.T. Service Excellence </a:t>
            </a:r>
          </a:p>
          <a:p>
            <a:pPr marL="419100" indent="-419100">
              <a:lnSpc>
                <a:spcPct val="80000"/>
              </a:lnSpc>
              <a:buClr>
                <a:schemeClr val="bg1"/>
              </a:buClr>
              <a:tabLst>
                <a:tab pos="287338" algn="l"/>
              </a:tabLst>
              <a:defRPr/>
            </a:pPr>
            <a:r>
              <a:rPr lang="en-US" altLang="en-US" sz="1600" dirty="0">
                <a:solidFill>
                  <a:schemeClr val="bg1"/>
                </a:solidFill>
                <a:latin typeface="Arial" panose="020B0604020202020204" pitchFamily="34" charset="0"/>
                <a:cs typeface="Arial" panose="020B0604020202020204" pitchFamily="34" charset="0"/>
              </a:rPr>
              <a:t>-</a:t>
            </a:r>
            <a:r>
              <a:rPr lang="en-US" altLang="en-US" sz="1600" dirty="0" err="1">
                <a:solidFill>
                  <a:schemeClr val="bg1"/>
                </a:solidFill>
                <a:latin typeface="Arial" panose="020B0604020202020204" pitchFamily="34" charset="0"/>
                <a:cs typeface="Arial" panose="020B0604020202020204" pitchFamily="34" charset="0"/>
              </a:rPr>
              <a:t>WeCare</a:t>
            </a:r>
            <a:r>
              <a:rPr lang="en-US" altLang="en-US" sz="1600" dirty="0">
                <a:solidFill>
                  <a:schemeClr val="bg1"/>
                </a:solidFill>
                <a:latin typeface="Arial" panose="020B0604020202020204" pitchFamily="34" charset="0"/>
                <a:cs typeface="Arial" panose="020B0604020202020204" pitchFamily="34" charset="0"/>
              </a:rPr>
              <a:t> Values</a:t>
            </a:r>
          </a:p>
          <a:p>
            <a:pPr marL="419100" indent="-419100">
              <a:lnSpc>
                <a:spcPct val="80000"/>
              </a:lnSpc>
              <a:buClr>
                <a:schemeClr val="bg1"/>
              </a:buClr>
              <a:tabLst>
                <a:tab pos="287338" algn="l"/>
              </a:tabLst>
              <a:defRPr/>
            </a:pPr>
            <a:endParaRPr lang="en-US" altLang="en-US" sz="1600" dirty="0">
              <a:solidFill>
                <a:schemeClr val="bg1"/>
              </a:solidFill>
            </a:endParaRPr>
          </a:p>
          <a:p>
            <a:pPr marL="419100" indent="-419100">
              <a:lnSpc>
                <a:spcPct val="80000"/>
              </a:lnSpc>
              <a:tabLst>
                <a:tab pos="287338" algn="l"/>
              </a:tabLst>
              <a:defRPr/>
            </a:pPr>
            <a:endParaRPr lang="en-US" altLang="en-US" dirty="0"/>
          </a:p>
          <a:p>
            <a:pPr marL="0" indent="0">
              <a:lnSpc>
                <a:spcPct val="80000"/>
              </a:lnSpc>
              <a:buFont typeface="Times" pitchFamily="18" charset="0"/>
              <a:buNone/>
              <a:tabLst>
                <a:tab pos="287338" algn="l"/>
              </a:tabLst>
              <a:defRPr/>
            </a:pPr>
            <a:endParaRPr lang="en-US" altLang="en-US" dirty="0"/>
          </a:p>
          <a:p>
            <a:pPr marL="419100" indent="-419100">
              <a:lnSpc>
                <a:spcPct val="80000"/>
              </a:lnSpc>
              <a:buFontTx/>
              <a:buNone/>
              <a:tabLst>
                <a:tab pos="287338" algn="l"/>
              </a:tabLst>
              <a:defRPr/>
            </a:pPr>
            <a:endParaRPr lang="en-US" altLang="en-US" dirty="0"/>
          </a:p>
        </p:txBody>
      </p:sp>
      <p:sp>
        <p:nvSpPr>
          <p:cNvPr id="17" name="Rectangle 3"/>
          <p:cNvSpPr txBox="1">
            <a:spLocks noChangeArrowheads="1"/>
          </p:cNvSpPr>
          <p:nvPr/>
        </p:nvSpPr>
        <p:spPr bwMode="auto">
          <a:xfrm>
            <a:off x="4610100" y="2109788"/>
            <a:ext cx="3695700" cy="2693987"/>
          </a:xfrm>
          <a:prstGeom prst="rect">
            <a:avLst/>
          </a:prstGeom>
          <a:noFill/>
          <a:ln>
            <a:noFill/>
          </a:ln>
        </p:spPr>
        <p:txBody>
          <a:bodyPr/>
          <a:lstStyle>
            <a:lvl1pPr marL="228600" indent="-228600" algn="l" rtl="0" eaLnBrk="0" fontAlgn="base" hangingPunct="0">
              <a:spcBef>
                <a:spcPct val="20000"/>
              </a:spcBef>
              <a:spcAft>
                <a:spcPct val="0"/>
              </a:spcAft>
              <a:buClr>
                <a:schemeClr val="tx2"/>
              </a:buClr>
              <a:buFont typeface="Times" pitchFamily="18" charset="0"/>
              <a:buChar char="•"/>
              <a:defRPr>
                <a:solidFill>
                  <a:schemeClr val="tx1"/>
                </a:solidFill>
                <a:latin typeface="+mn-lt"/>
                <a:ea typeface="ＭＳ Ｐゴシック" pitchFamily="34" charset="-128"/>
                <a:cs typeface="ＭＳ Ｐゴシック"/>
              </a:defRPr>
            </a:lvl1pPr>
            <a:lvl2pPr marL="742950" indent="-285750" algn="l" rtl="0" eaLnBrk="0" fontAlgn="base" hangingPunct="0">
              <a:spcBef>
                <a:spcPct val="20000"/>
              </a:spcBef>
              <a:spcAft>
                <a:spcPct val="0"/>
              </a:spcAft>
              <a:buClr>
                <a:srgbClr val="0D1D6A"/>
              </a:buClr>
              <a:buFont typeface="Times" pitchFamily="18" charset="0"/>
              <a:buChar char="•"/>
              <a:defRPr sz="1600">
                <a:solidFill>
                  <a:schemeClr val="tx1"/>
                </a:solidFill>
                <a:latin typeface="+mn-lt"/>
                <a:ea typeface="ＭＳ Ｐゴシック" pitchFamily="34" charset="-128"/>
                <a:cs typeface="ＭＳ Ｐゴシック"/>
              </a:defRPr>
            </a:lvl2pPr>
            <a:lvl3pPr marL="1143000" indent="-228600" algn="l" rtl="0" eaLnBrk="0" fontAlgn="base" hangingPunct="0">
              <a:spcBef>
                <a:spcPct val="20000"/>
              </a:spcBef>
              <a:spcAft>
                <a:spcPct val="0"/>
              </a:spcAft>
              <a:buChar char="•"/>
              <a:defRPr sz="1400">
                <a:solidFill>
                  <a:schemeClr val="tx1"/>
                </a:solidFill>
                <a:latin typeface="+mn-lt"/>
                <a:ea typeface="ＭＳ Ｐゴシック" pitchFamily="34" charset="-128"/>
                <a:cs typeface="ＭＳ Ｐゴシック"/>
              </a:defRPr>
            </a:lvl3pPr>
            <a:lvl4pPr marL="1600200" indent="-228600" algn="l" rtl="0" eaLnBrk="0" fontAlgn="base" hangingPunct="0">
              <a:spcBef>
                <a:spcPct val="20000"/>
              </a:spcBef>
              <a:spcAft>
                <a:spcPct val="0"/>
              </a:spcAft>
              <a:buChar char="–"/>
              <a:defRPr sz="1200">
                <a:solidFill>
                  <a:schemeClr val="tx1"/>
                </a:solidFill>
                <a:latin typeface="+mn-lt"/>
                <a:ea typeface="ＭＳ Ｐゴシック" pitchFamily="34" charset="-128"/>
                <a:cs typeface="ＭＳ Ｐゴシック"/>
              </a:defRPr>
            </a:lvl4pPr>
            <a:lvl5pPr marL="2057400" indent="-228600" algn="l" rtl="0" eaLnBrk="0" fontAlgn="base" hangingPunct="0">
              <a:spcBef>
                <a:spcPct val="20000"/>
              </a:spcBef>
              <a:spcAft>
                <a:spcPct val="0"/>
              </a:spcAft>
              <a:buChar char="»"/>
              <a:defRPr sz="1000">
                <a:solidFill>
                  <a:schemeClr val="tx1"/>
                </a:solidFill>
                <a:latin typeface="+mn-lt"/>
                <a:ea typeface="ＭＳ Ｐゴシック" pitchFamily="34" charset="-128"/>
                <a:cs typeface="ＭＳ Ｐゴシック"/>
              </a:defRPr>
            </a:lvl5pPr>
            <a:lvl6pPr marL="2514600" indent="-228600" algn="l" rtl="0" eaLnBrk="1" fontAlgn="base" hangingPunct="1">
              <a:spcBef>
                <a:spcPct val="20000"/>
              </a:spcBef>
              <a:spcAft>
                <a:spcPct val="0"/>
              </a:spcAft>
              <a:buChar char="»"/>
              <a:defRPr sz="1000">
                <a:solidFill>
                  <a:schemeClr val="tx1"/>
                </a:solidFill>
                <a:latin typeface="+mn-lt"/>
                <a:ea typeface="+mn-ea"/>
              </a:defRPr>
            </a:lvl6pPr>
            <a:lvl7pPr marL="2971800" indent="-228600" algn="l" rtl="0" eaLnBrk="1" fontAlgn="base" hangingPunct="1">
              <a:spcBef>
                <a:spcPct val="20000"/>
              </a:spcBef>
              <a:spcAft>
                <a:spcPct val="0"/>
              </a:spcAft>
              <a:buChar char="»"/>
              <a:defRPr sz="1000">
                <a:solidFill>
                  <a:schemeClr val="tx1"/>
                </a:solidFill>
                <a:latin typeface="+mn-lt"/>
                <a:ea typeface="+mn-ea"/>
              </a:defRPr>
            </a:lvl7pPr>
            <a:lvl8pPr marL="3429000" indent="-228600" algn="l" rtl="0" eaLnBrk="1" fontAlgn="base" hangingPunct="1">
              <a:spcBef>
                <a:spcPct val="20000"/>
              </a:spcBef>
              <a:spcAft>
                <a:spcPct val="0"/>
              </a:spcAft>
              <a:buChar char="»"/>
              <a:defRPr sz="1000">
                <a:solidFill>
                  <a:schemeClr val="tx1"/>
                </a:solidFill>
                <a:latin typeface="+mn-lt"/>
                <a:ea typeface="+mn-ea"/>
              </a:defRPr>
            </a:lvl8pPr>
            <a:lvl9pPr marL="3886200" indent="-228600" algn="l" rtl="0" eaLnBrk="1" fontAlgn="base" hangingPunct="1">
              <a:spcBef>
                <a:spcPct val="20000"/>
              </a:spcBef>
              <a:spcAft>
                <a:spcPct val="0"/>
              </a:spcAft>
              <a:buChar char="»"/>
              <a:defRPr sz="1000">
                <a:solidFill>
                  <a:schemeClr val="tx1"/>
                </a:solidFill>
                <a:latin typeface="+mn-lt"/>
                <a:ea typeface="+mn-ea"/>
              </a:defRPr>
            </a:lvl9pPr>
          </a:lstStyle>
          <a:p>
            <a:pPr marL="0" indent="0" eaLnBrk="1" hangingPunct="1">
              <a:lnSpc>
                <a:spcPct val="80000"/>
              </a:lnSpc>
              <a:buClr>
                <a:schemeClr val="bg1"/>
              </a:buClr>
              <a:buFont typeface="Times" pitchFamily="18" charset="0"/>
              <a:buNone/>
              <a:tabLst>
                <a:tab pos="287338" algn="l"/>
              </a:tabLst>
              <a:defRPr/>
            </a:pPr>
            <a:endParaRPr lang="en-US" altLang="en-US" sz="1600" kern="0" dirty="0">
              <a:solidFill>
                <a:schemeClr val="bg1"/>
              </a:solidFill>
              <a:ea typeface="MS PGothic" pitchFamily="34" charset="-128"/>
            </a:endParaRPr>
          </a:p>
          <a:p>
            <a:pPr marL="0" indent="0" eaLnBrk="1" hangingPunct="1">
              <a:lnSpc>
                <a:spcPct val="80000"/>
              </a:lnSpc>
              <a:buClr>
                <a:schemeClr val="bg1"/>
              </a:buClr>
              <a:buFont typeface="Times" pitchFamily="18" charset="0"/>
              <a:buNone/>
              <a:tabLst>
                <a:tab pos="287338" algn="l"/>
              </a:tabLst>
              <a:defRPr/>
            </a:pPr>
            <a:r>
              <a:rPr lang="en-US" altLang="en-US" sz="1600" kern="0" dirty="0">
                <a:solidFill>
                  <a:schemeClr val="bg1"/>
                </a:solidFill>
                <a:ea typeface="MS PGothic" pitchFamily="34" charset="-128"/>
              </a:rPr>
              <a:t>-</a:t>
            </a:r>
            <a:r>
              <a:rPr lang="en-US" altLang="en-US" sz="1600" kern="0" dirty="0">
                <a:solidFill>
                  <a:schemeClr val="bg1"/>
                </a:solidFill>
                <a:latin typeface="Arial" panose="020B0604020202020204" pitchFamily="34" charset="0"/>
                <a:ea typeface="MS PGothic" pitchFamily="34" charset="-128"/>
                <a:cs typeface="Arial" panose="020B0604020202020204" pitchFamily="34" charset="0"/>
              </a:rPr>
              <a:t>Orientation Day Presentation Slides</a:t>
            </a:r>
          </a:p>
          <a:p>
            <a:pPr marL="0" indent="0" eaLnBrk="1" hangingPunct="1">
              <a:lnSpc>
                <a:spcPct val="80000"/>
              </a:lnSpc>
              <a:buClr>
                <a:schemeClr val="bg1"/>
              </a:buClr>
              <a:buFont typeface="Times" pitchFamily="18" charset="0"/>
              <a:buNone/>
              <a:tabLst>
                <a:tab pos="287338" algn="l"/>
              </a:tabLst>
              <a:defRPr/>
            </a:pPr>
            <a:r>
              <a:rPr lang="en-US" altLang="en-US" sz="1600" kern="0" dirty="0">
                <a:solidFill>
                  <a:schemeClr val="bg1"/>
                </a:solidFill>
                <a:latin typeface="Arial" panose="020B0604020202020204" pitchFamily="34" charset="0"/>
                <a:ea typeface="MS PGothic" pitchFamily="34" charset="-128"/>
                <a:cs typeface="Arial" panose="020B0604020202020204" pitchFamily="34" charset="0"/>
              </a:rPr>
              <a:t>-</a:t>
            </a:r>
            <a:r>
              <a:rPr lang="en-US" altLang="en-US" sz="1600" kern="0" dirty="0">
                <a:solidFill>
                  <a:srgbClr val="00B050"/>
                </a:solidFill>
                <a:latin typeface="Arial" panose="020B0604020202020204" pitchFamily="34" charset="0"/>
                <a:ea typeface="MS PGothic" pitchFamily="34" charset="-128"/>
                <a:cs typeface="Arial" panose="020B0604020202020204" pitchFamily="34" charset="0"/>
              </a:rPr>
              <a:t>Orientation Learning Assessment</a:t>
            </a:r>
          </a:p>
          <a:p>
            <a:pPr marL="0" indent="0" eaLnBrk="1" hangingPunct="1">
              <a:lnSpc>
                <a:spcPct val="80000"/>
              </a:lnSpc>
              <a:buClr>
                <a:schemeClr val="bg1"/>
              </a:buClr>
              <a:buFont typeface="Times" pitchFamily="18" charset="0"/>
              <a:buNone/>
              <a:tabLst>
                <a:tab pos="287338" algn="l"/>
              </a:tabLst>
              <a:defRPr/>
            </a:pPr>
            <a:r>
              <a:rPr lang="en-US" altLang="en-US" sz="1600" kern="0" dirty="0">
                <a:solidFill>
                  <a:srgbClr val="00B050"/>
                </a:solidFill>
                <a:latin typeface="Arial" panose="020B0604020202020204" pitchFamily="34" charset="0"/>
                <a:ea typeface="MS PGothic" pitchFamily="34" charset="-128"/>
                <a:cs typeface="Arial" panose="020B0604020202020204" pitchFamily="34" charset="0"/>
              </a:rPr>
              <a:t>-Orientation Evaluation</a:t>
            </a:r>
          </a:p>
          <a:p>
            <a:pPr marL="0" indent="0" eaLnBrk="1" hangingPunct="1">
              <a:lnSpc>
                <a:spcPct val="80000"/>
              </a:lnSpc>
              <a:buClr>
                <a:schemeClr val="bg1"/>
              </a:buClr>
              <a:buFont typeface="Times" pitchFamily="18" charset="0"/>
              <a:buNone/>
              <a:tabLst>
                <a:tab pos="287338" algn="l"/>
              </a:tabLst>
              <a:defRPr/>
            </a:pPr>
            <a:r>
              <a:rPr lang="en-US" altLang="en-US" sz="1600" kern="0" dirty="0">
                <a:solidFill>
                  <a:schemeClr val="bg1"/>
                </a:solidFill>
                <a:latin typeface="Arial" panose="020B0604020202020204" pitchFamily="34" charset="0"/>
                <a:ea typeface="MS PGothic" pitchFamily="34" charset="-128"/>
                <a:cs typeface="Arial" panose="020B0604020202020204" pitchFamily="34" charset="0"/>
              </a:rPr>
              <a:t>-Ergonomics Tips Handout</a:t>
            </a:r>
            <a:endParaRPr lang="en-US" altLang="en-US" sz="1600" kern="0" dirty="0">
              <a:solidFill>
                <a:srgbClr val="00B050"/>
              </a:solidFill>
              <a:latin typeface="Arial" panose="020B0604020202020204" pitchFamily="34" charset="0"/>
              <a:ea typeface="MS PGothic" pitchFamily="34" charset="-128"/>
              <a:cs typeface="Arial" panose="020B0604020202020204" pitchFamily="34" charset="0"/>
            </a:endParaRPr>
          </a:p>
          <a:p>
            <a:pPr marL="0" indent="0" eaLnBrk="1" hangingPunct="1">
              <a:lnSpc>
                <a:spcPct val="80000"/>
              </a:lnSpc>
              <a:buClr>
                <a:schemeClr val="bg1"/>
              </a:buClr>
              <a:buFont typeface="Times" pitchFamily="18" charset="0"/>
              <a:buNone/>
              <a:tabLst>
                <a:tab pos="287338" algn="l"/>
              </a:tabLst>
              <a:defRPr/>
            </a:pPr>
            <a:r>
              <a:rPr lang="en-US" altLang="en-US" sz="1600" kern="0" dirty="0">
                <a:solidFill>
                  <a:schemeClr val="bg1"/>
                </a:solidFill>
                <a:latin typeface="Arial" panose="020B0604020202020204" pitchFamily="34" charset="0"/>
                <a:ea typeface="MS PGothic" pitchFamily="34" charset="-128"/>
                <a:cs typeface="Arial" panose="020B0604020202020204" pitchFamily="34" charset="0"/>
              </a:rPr>
              <a:t>-How to Access </a:t>
            </a:r>
            <a:r>
              <a:rPr lang="en-US" altLang="en-US" sz="1600" kern="0" dirty="0" err="1">
                <a:solidFill>
                  <a:schemeClr val="bg1"/>
                </a:solidFill>
                <a:latin typeface="Arial" panose="020B0604020202020204" pitchFamily="34" charset="0"/>
                <a:ea typeface="MS PGothic" pitchFamily="34" charset="-128"/>
                <a:cs typeface="Arial" panose="020B0604020202020204" pitchFamily="34" charset="0"/>
              </a:rPr>
              <a:t>Healthstream</a:t>
            </a:r>
            <a:endParaRPr lang="en-US" altLang="en-US" sz="1600" kern="0" dirty="0">
              <a:solidFill>
                <a:schemeClr val="bg1"/>
              </a:solidFill>
              <a:latin typeface="Arial" panose="020B0604020202020204" pitchFamily="34" charset="0"/>
              <a:ea typeface="MS PGothic" pitchFamily="34" charset="-128"/>
              <a:cs typeface="Arial" panose="020B0604020202020204" pitchFamily="34" charset="0"/>
            </a:endParaRPr>
          </a:p>
          <a:p>
            <a:pPr marL="0" indent="0" eaLnBrk="1" hangingPunct="1">
              <a:lnSpc>
                <a:spcPct val="80000"/>
              </a:lnSpc>
              <a:buClr>
                <a:schemeClr val="bg1"/>
              </a:buClr>
              <a:buFont typeface="Times" pitchFamily="18" charset="0"/>
              <a:buNone/>
              <a:tabLst>
                <a:tab pos="287338" algn="l"/>
              </a:tabLst>
              <a:defRPr/>
            </a:pPr>
            <a:r>
              <a:rPr lang="en-US" altLang="en-US" sz="1600" kern="0" dirty="0">
                <a:solidFill>
                  <a:schemeClr val="bg1"/>
                </a:solidFill>
                <a:latin typeface="Arial" panose="020B0604020202020204" pitchFamily="34" charset="0"/>
                <a:ea typeface="MS PGothic" pitchFamily="34" charset="-128"/>
                <a:cs typeface="Arial" panose="020B0604020202020204" pitchFamily="34" charset="0"/>
              </a:rPr>
              <a:t>-All Policies</a:t>
            </a:r>
          </a:p>
          <a:p>
            <a:pPr marL="0" indent="0" eaLnBrk="1" hangingPunct="1">
              <a:lnSpc>
                <a:spcPct val="80000"/>
              </a:lnSpc>
              <a:buClr>
                <a:schemeClr val="bg1"/>
              </a:buClr>
              <a:buFont typeface="Times" pitchFamily="18" charset="0"/>
              <a:buNone/>
              <a:tabLst>
                <a:tab pos="287338" algn="l"/>
              </a:tabLst>
              <a:defRPr/>
            </a:pPr>
            <a:endParaRPr lang="en-US" altLang="en-US" sz="1800" kern="0" dirty="0">
              <a:ea typeface="MS PGothic" pitchFamily="34" charset="-128"/>
            </a:endParaRPr>
          </a:p>
          <a:p>
            <a:pPr marL="0" indent="0" eaLnBrk="1" hangingPunct="1">
              <a:lnSpc>
                <a:spcPct val="80000"/>
              </a:lnSpc>
              <a:buFont typeface="Times" pitchFamily="18" charset="0"/>
              <a:buNone/>
              <a:tabLst>
                <a:tab pos="287338" algn="l"/>
              </a:tabLst>
              <a:defRPr/>
            </a:pPr>
            <a:endParaRPr lang="en-US" altLang="en-US" sz="1800" kern="0" dirty="0">
              <a:ea typeface="MS PGothic" pitchFamily="34" charset="-128"/>
            </a:endParaRPr>
          </a:p>
          <a:p>
            <a:pPr marL="419100" indent="-419100" eaLnBrk="1" hangingPunct="1">
              <a:lnSpc>
                <a:spcPct val="80000"/>
              </a:lnSpc>
              <a:buFontTx/>
              <a:buNone/>
              <a:tabLst>
                <a:tab pos="287338" algn="l"/>
              </a:tabLst>
              <a:defRPr/>
            </a:pPr>
            <a:r>
              <a:rPr lang="en-US" altLang="en-US" sz="1800" kern="0" dirty="0">
                <a:ea typeface="MS PGothic" pitchFamily="34" charset="-128"/>
              </a:rPr>
              <a:t>         </a:t>
            </a:r>
          </a:p>
        </p:txBody>
      </p:sp>
    </p:spTree>
    <p:extLst>
      <p:ext uri="{BB962C8B-B14F-4D97-AF65-F5344CB8AC3E}">
        <p14:creationId xmlns:p14="http://schemas.microsoft.com/office/powerpoint/2010/main" val="11792987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60</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17" name="Rectangle 16"/>
          <p:cNvSpPr/>
          <p:nvPr/>
        </p:nvSpPr>
        <p:spPr>
          <a:xfrm>
            <a:off x="388074" y="646295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2" name="Rectangle 1"/>
          <p:cNvSpPr/>
          <p:nvPr/>
        </p:nvSpPr>
        <p:spPr>
          <a:xfrm>
            <a:off x="0" y="16818"/>
            <a:ext cx="5651219" cy="1200329"/>
          </a:xfrm>
          <a:prstGeom prst="rect">
            <a:avLst/>
          </a:prstGeom>
        </p:spPr>
        <p:txBody>
          <a:bodyPr wrap="square">
            <a:spAutoFit/>
          </a:bodyPr>
          <a:lstStyle/>
          <a:p>
            <a:r>
              <a:rPr lang="en-US" altLang="en-US" sz="3600" b="1">
                <a:solidFill>
                  <a:srgbClr val="002060"/>
                </a:solidFill>
                <a:latin typeface="Arial" panose="020B0604020202020204" pitchFamily="34" charset="0"/>
                <a:cs typeface="Arial" panose="020B0604020202020204" pitchFamily="34" charset="0"/>
              </a:rPr>
              <a:t>Human Resources: </a:t>
            </a:r>
            <a:br>
              <a:rPr lang="en-US" altLang="en-US" sz="3600" b="1">
                <a:solidFill>
                  <a:srgbClr val="002060"/>
                </a:solidFill>
                <a:latin typeface="Arial" panose="020B0604020202020204" pitchFamily="34" charset="0"/>
                <a:cs typeface="Arial" panose="020B0604020202020204" pitchFamily="34" charset="0"/>
              </a:rPr>
            </a:br>
            <a:r>
              <a:rPr lang="en-US" altLang="en-US" sz="3600" b="1">
                <a:solidFill>
                  <a:srgbClr val="002060"/>
                </a:solidFill>
                <a:latin typeface="Arial" panose="020B0604020202020204" pitchFamily="34" charset="0"/>
                <a:cs typeface="Arial" panose="020B0604020202020204" pitchFamily="34" charset="0"/>
              </a:rPr>
              <a:t>Signing Up for Benefits</a:t>
            </a:r>
            <a:endParaRPr lang="en-US" sz="3600"/>
          </a:p>
        </p:txBody>
      </p:sp>
      <p:sp>
        <p:nvSpPr>
          <p:cNvPr id="4" name="Rectangle 3"/>
          <p:cNvSpPr/>
          <p:nvPr/>
        </p:nvSpPr>
        <p:spPr>
          <a:xfrm>
            <a:off x="536508" y="5532855"/>
            <a:ext cx="8365360" cy="830997"/>
          </a:xfrm>
          <a:prstGeom prst="rect">
            <a:avLst/>
          </a:prstGeom>
        </p:spPr>
        <p:txBody>
          <a:bodyPr wrap="square">
            <a:spAutoFit/>
          </a:bodyPr>
          <a:lstStyle/>
          <a:p>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70C0"/>
                </a:solidFill>
                <a:latin typeface="Arial" panose="020B0604020202020204" pitchFamily="34" charset="0"/>
                <a:cs typeface="Arial" panose="020B0604020202020204" pitchFamily="34" charset="0"/>
              </a:rPr>
              <a:t>*</a:t>
            </a:r>
            <a:r>
              <a:rPr lang="en-US" sz="2000" i="1" dirty="0">
                <a:solidFill>
                  <a:srgbClr val="0070C0"/>
                </a:solidFill>
                <a:latin typeface="Arial" panose="020B0604020202020204" pitchFamily="34" charset="0"/>
                <a:cs typeface="Arial" panose="020B0604020202020204" pitchFamily="34" charset="0"/>
              </a:rPr>
              <a:t>Refer to Handout: “How to Elect Benefits in Workday”</a:t>
            </a:r>
          </a:p>
        </p:txBody>
      </p:sp>
      <p:sp>
        <p:nvSpPr>
          <p:cNvPr id="9" name="Content Placeholder 1">
            <a:extLst>
              <a:ext uri="{FF2B5EF4-FFF2-40B4-BE49-F238E27FC236}">
                <a16:creationId xmlns:a16="http://schemas.microsoft.com/office/drawing/2014/main" id="{F4D642D2-DF90-4146-BE9E-3F4A80AA9B1F}"/>
              </a:ext>
            </a:extLst>
          </p:cNvPr>
          <p:cNvSpPr txBox="1">
            <a:spLocks/>
          </p:cNvSpPr>
          <p:nvPr/>
        </p:nvSpPr>
        <p:spPr>
          <a:xfrm>
            <a:off x="782759" y="1429662"/>
            <a:ext cx="7668514" cy="1389826"/>
          </a:xfrm>
          <a:prstGeom prst="rect">
            <a:avLst/>
          </a:prstGeom>
        </p:spPr>
        <p:txBody>
          <a:bodyPr vert="horz" lIns="0" tIns="0" rIns="0" bIns="0" rtlCol="0" anchor="t" anchorCtr="0">
            <a:noAutofit/>
          </a:bodyPr>
          <a:lstStyle>
            <a:lvl1pPr marL="0" indent="0" algn="l" defTabSz="914400" rtl="0" eaLnBrk="1" latinLnBrk="0" hangingPunct="1">
              <a:lnSpc>
                <a:spcPts val="1920"/>
              </a:lnSpc>
              <a:spcBef>
                <a:spcPts val="0"/>
              </a:spcBef>
              <a:spcAft>
                <a:spcPts val="0"/>
              </a:spcAft>
              <a:buFont typeface="Arial" panose="020B0604020202020204" pitchFamily="34" charset="0"/>
              <a:buNone/>
              <a:defRPr sz="1600" kern="1200">
                <a:solidFill>
                  <a:schemeClr val="tx2"/>
                </a:solidFill>
                <a:latin typeface="+mn-lt"/>
                <a:ea typeface="+mn-ea"/>
                <a:cs typeface="+mn-cs"/>
              </a:defRPr>
            </a:lvl1pPr>
            <a:lvl2pPr marL="180000" indent="-216000" algn="l" defTabSz="914400" rtl="0" eaLnBrk="1" latinLnBrk="0" hangingPunct="1">
              <a:lnSpc>
                <a:spcPts val="1920"/>
              </a:lnSpc>
              <a:spcBef>
                <a:spcPts val="0"/>
              </a:spcBef>
              <a:spcAft>
                <a:spcPts val="0"/>
              </a:spcAft>
              <a:buFont typeface="Arial" panose="020B0604020202020204" pitchFamily="34" charset="0"/>
              <a:buChar char="•"/>
              <a:defRPr sz="1600" kern="1200">
                <a:solidFill>
                  <a:schemeClr val="tx2"/>
                </a:solidFill>
                <a:latin typeface="+mn-lt"/>
                <a:ea typeface="+mn-ea"/>
                <a:cs typeface="+mn-cs"/>
              </a:defRPr>
            </a:lvl2pPr>
            <a:lvl3pPr marL="180000" indent="-216000" algn="l" defTabSz="914400" rtl="0" eaLnBrk="1" latinLnBrk="0" hangingPunct="1">
              <a:lnSpc>
                <a:spcPts val="1920"/>
              </a:lnSpc>
              <a:spcBef>
                <a:spcPts val="0"/>
              </a:spcBef>
              <a:spcAft>
                <a:spcPts val="0"/>
              </a:spcAft>
              <a:buFont typeface="Symbol" panose="05050102010706020507" pitchFamily="18" charset="2"/>
              <a:buChar char="-"/>
              <a:defRPr sz="1600" kern="1200">
                <a:solidFill>
                  <a:schemeClr val="tx2"/>
                </a:solidFill>
                <a:latin typeface="+mn-lt"/>
                <a:ea typeface="+mn-ea"/>
                <a:cs typeface="+mn-cs"/>
              </a:defRPr>
            </a:lvl3pPr>
            <a:lvl4pPr marL="395288" indent="-179388" algn="l" defTabSz="914400" rtl="0" eaLnBrk="1" latinLnBrk="0" hangingPunct="1">
              <a:lnSpc>
                <a:spcPts val="1920"/>
              </a:lnSpc>
              <a:spcBef>
                <a:spcPts val="0"/>
              </a:spcBef>
              <a:spcAft>
                <a:spcPts val="0"/>
              </a:spcAft>
              <a:buFont typeface="Symbol" panose="05050102010706020507" pitchFamily="18" charset="2"/>
              <a:buChar char="-"/>
              <a:defRPr sz="1600" kern="1200">
                <a:solidFill>
                  <a:schemeClr val="tx2"/>
                </a:solidFill>
                <a:latin typeface="+mn-lt"/>
                <a:ea typeface="+mn-ea"/>
                <a:cs typeface="+mn-cs"/>
              </a:defRPr>
            </a:lvl4pPr>
            <a:lvl5pPr marL="576000" indent="-179388" algn="l" defTabSz="914400" rtl="0" eaLnBrk="1" latinLnBrk="0" hangingPunct="1">
              <a:lnSpc>
                <a:spcPts val="1920"/>
              </a:lnSpc>
              <a:spcBef>
                <a:spcPts val="0"/>
              </a:spcBef>
              <a:spcAft>
                <a:spcPts val="0"/>
              </a:spcAft>
              <a:buFont typeface="Symbol" panose="05050102010706020507" pitchFamily="18"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t>Benefits are effective </a:t>
            </a:r>
            <a:r>
              <a:rPr lang="en-GB" sz="2400" dirty="0"/>
              <a:t>on your </a:t>
            </a:r>
            <a:r>
              <a:rPr lang="en-US" sz="2400" b="1" dirty="0">
                <a:latin typeface="Arial" panose="020B0604020202020204" pitchFamily="34" charset="0"/>
                <a:cs typeface="Arial" panose="020B0604020202020204" pitchFamily="34" charset="0"/>
              </a:rPr>
              <a:t>1</a:t>
            </a:r>
            <a:r>
              <a:rPr lang="en-US" sz="2400" b="1" baseline="30000" dirty="0">
                <a:latin typeface="Arial" panose="020B0604020202020204" pitchFamily="34" charset="0"/>
                <a:cs typeface="Arial" panose="020B0604020202020204" pitchFamily="34" charset="0"/>
              </a:rPr>
              <a:t>st</a:t>
            </a:r>
            <a:r>
              <a:rPr lang="en-US" sz="2400" b="1" dirty="0">
                <a:latin typeface="Arial" panose="020B0604020202020204" pitchFamily="34" charset="0"/>
                <a:cs typeface="Arial" panose="020B0604020202020204" pitchFamily="34" charset="0"/>
              </a:rPr>
              <a:t> day of employment</a:t>
            </a:r>
            <a:endParaRPr lang="en-GB" sz="2400" dirty="0"/>
          </a:p>
        </p:txBody>
      </p:sp>
      <p:sp>
        <p:nvSpPr>
          <p:cNvPr id="10" name="Rounded Rectangle 9"/>
          <p:cNvSpPr/>
          <p:nvPr/>
        </p:nvSpPr>
        <p:spPr>
          <a:xfrm>
            <a:off x="597624" y="1913107"/>
            <a:ext cx="7278253" cy="1011460"/>
          </a:xfrm>
          <a:prstGeom prst="round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dirty="0"/>
              <a:t>You have </a:t>
            </a:r>
            <a:r>
              <a:rPr lang="en-US" sz="2000" b="1" dirty="0"/>
              <a:t>30 days </a:t>
            </a:r>
            <a:r>
              <a:rPr lang="en-US" sz="2000" dirty="0"/>
              <a:t>from your first day of employment to enroll in benefits via </a:t>
            </a:r>
            <a:r>
              <a:rPr lang="en-US" sz="2000" i="1" dirty="0"/>
              <a:t>Workday*</a:t>
            </a:r>
          </a:p>
        </p:txBody>
      </p:sp>
      <p:sp>
        <p:nvSpPr>
          <p:cNvPr id="3" name="Rectangle 2"/>
          <p:cNvSpPr/>
          <p:nvPr/>
        </p:nvSpPr>
        <p:spPr>
          <a:xfrm>
            <a:off x="431800" y="3002834"/>
            <a:ext cx="7893050" cy="2923877"/>
          </a:xfrm>
          <a:prstGeom prst="rect">
            <a:avLst/>
          </a:prstGeom>
        </p:spPr>
        <p:txBody>
          <a:bodyPr wrap="square">
            <a:spAutoFit/>
          </a:bodyPr>
          <a:lstStyle/>
          <a:p>
            <a:r>
              <a:rPr lang="en-GB" sz="2400" b="1" dirty="0">
                <a:solidFill>
                  <a:srgbClr val="002060"/>
                </a:solidFill>
              </a:rPr>
              <a:t>When else can I make benefit changes? </a:t>
            </a:r>
          </a:p>
          <a:p>
            <a:r>
              <a:rPr lang="en-GB" sz="2000" dirty="0">
                <a:solidFill>
                  <a:srgbClr val="002060"/>
                </a:solidFill>
              </a:rPr>
              <a:t>Outside of your 30-day new hire </a:t>
            </a:r>
            <a:r>
              <a:rPr lang="en-GB" sz="2000" dirty="0" err="1">
                <a:solidFill>
                  <a:srgbClr val="002060"/>
                </a:solidFill>
              </a:rPr>
              <a:t>enrollment</a:t>
            </a:r>
            <a:r>
              <a:rPr lang="en-GB" sz="2000" dirty="0">
                <a:solidFill>
                  <a:srgbClr val="002060"/>
                </a:solidFill>
              </a:rPr>
              <a:t> window, you may only submit changes to your benefits </a:t>
            </a:r>
            <a:r>
              <a:rPr lang="en-GB" sz="2000" b="1" i="1" dirty="0">
                <a:solidFill>
                  <a:srgbClr val="002060"/>
                </a:solidFill>
              </a:rPr>
              <a:t>if</a:t>
            </a:r>
            <a:r>
              <a:rPr lang="en-GB" sz="2000" dirty="0">
                <a:solidFill>
                  <a:srgbClr val="002060"/>
                </a:solidFill>
              </a:rPr>
              <a:t>: </a:t>
            </a:r>
          </a:p>
          <a:p>
            <a:pPr marL="285750" indent="-285750">
              <a:buFont typeface="Wingdings" panose="05000000000000000000" pitchFamily="2" charset="2"/>
              <a:buChar char="ü"/>
            </a:pPr>
            <a:r>
              <a:rPr lang="en-GB" sz="2000" dirty="0">
                <a:solidFill>
                  <a:srgbClr val="002060"/>
                </a:solidFill>
              </a:rPr>
              <a:t>You have an </a:t>
            </a:r>
            <a:r>
              <a:rPr lang="en-GB" sz="2000" b="1" dirty="0">
                <a:solidFill>
                  <a:srgbClr val="002060"/>
                </a:solidFill>
              </a:rPr>
              <a:t>internal job change </a:t>
            </a:r>
            <a:r>
              <a:rPr lang="en-GB" sz="2000" dirty="0">
                <a:solidFill>
                  <a:srgbClr val="002060"/>
                </a:solidFill>
              </a:rPr>
              <a:t>which impacts your benefits eligibility </a:t>
            </a:r>
          </a:p>
          <a:p>
            <a:pPr marL="285750" indent="-285750">
              <a:buFont typeface="Wingdings" panose="05000000000000000000" pitchFamily="2" charset="2"/>
              <a:buChar char="ü"/>
            </a:pPr>
            <a:r>
              <a:rPr lang="en-GB" sz="2000" dirty="0">
                <a:solidFill>
                  <a:srgbClr val="002060"/>
                </a:solidFill>
              </a:rPr>
              <a:t>During </a:t>
            </a:r>
            <a:r>
              <a:rPr lang="en-GB" sz="2000" b="1" dirty="0">
                <a:solidFill>
                  <a:srgbClr val="002060"/>
                </a:solidFill>
              </a:rPr>
              <a:t>Annual Open </a:t>
            </a:r>
            <a:r>
              <a:rPr lang="en-GB" sz="2000" b="1" dirty="0" err="1">
                <a:solidFill>
                  <a:srgbClr val="002060"/>
                </a:solidFill>
              </a:rPr>
              <a:t>Enrollment</a:t>
            </a:r>
            <a:r>
              <a:rPr lang="en-GB" sz="2000" dirty="0">
                <a:solidFill>
                  <a:srgbClr val="002060"/>
                </a:solidFill>
              </a:rPr>
              <a:t>, which occurs every Fall for benefits effective in January of the following year </a:t>
            </a:r>
            <a:endParaRPr lang="en-GB" sz="2000" b="1" dirty="0">
              <a:solidFill>
                <a:srgbClr val="002060"/>
              </a:solidFill>
            </a:endParaRPr>
          </a:p>
          <a:p>
            <a:pPr marL="285750" indent="-285750">
              <a:buFont typeface="Wingdings" panose="05000000000000000000" pitchFamily="2" charset="2"/>
              <a:buChar char="ü"/>
            </a:pPr>
            <a:r>
              <a:rPr lang="en-GB" sz="2000" dirty="0">
                <a:solidFill>
                  <a:srgbClr val="002060"/>
                </a:solidFill>
              </a:rPr>
              <a:t>If you have a </a:t>
            </a:r>
            <a:r>
              <a:rPr lang="en-GB" sz="2000" b="1" dirty="0">
                <a:solidFill>
                  <a:srgbClr val="002060"/>
                </a:solidFill>
              </a:rPr>
              <a:t>Qualifying Life Event </a:t>
            </a:r>
            <a:r>
              <a:rPr lang="en-GB" sz="2000" dirty="0">
                <a:solidFill>
                  <a:srgbClr val="002060"/>
                </a:solidFill>
              </a:rPr>
              <a:t>such as a marriage, divorce, birth/adoption of a child, or a gain or loss of benefits coverage on another plan</a:t>
            </a:r>
            <a:endParaRPr lang="en-GB" sz="2000" b="1" dirty="0">
              <a:solidFill>
                <a:srgbClr val="002060"/>
              </a:solidFill>
            </a:endParaRPr>
          </a:p>
        </p:txBody>
      </p:sp>
    </p:spTree>
    <p:extLst>
      <p:ext uri="{BB962C8B-B14F-4D97-AF65-F5344CB8AC3E}">
        <p14:creationId xmlns:p14="http://schemas.microsoft.com/office/powerpoint/2010/main" val="1345327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61</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17" name="Rectangle 16"/>
          <p:cNvSpPr/>
          <p:nvPr/>
        </p:nvSpPr>
        <p:spPr>
          <a:xfrm>
            <a:off x="388074" y="646295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2" name="Rectangle 1"/>
          <p:cNvSpPr/>
          <p:nvPr/>
        </p:nvSpPr>
        <p:spPr>
          <a:xfrm>
            <a:off x="0" y="16818"/>
            <a:ext cx="6924675" cy="1200329"/>
          </a:xfrm>
          <a:prstGeom prst="rect">
            <a:avLst/>
          </a:prstGeom>
        </p:spPr>
        <p:txBody>
          <a:bodyPr wrap="square">
            <a:spAutoFit/>
          </a:bodyPr>
          <a:lstStyle/>
          <a:p>
            <a:r>
              <a:rPr lang="en-US" altLang="en-US" sz="3600" b="1" dirty="0">
                <a:solidFill>
                  <a:srgbClr val="002060"/>
                </a:solidFill>
                <a:latin typeface="Arial" panose="020B0604020202020204" pitchFamily="34" charset="0"/>
                <a:cs typeface="Arial" panose="020B0604020202020204" pitchFamily="34" charset="0"/>
              </a:rPr>
              <a:t>Human Resources: </a:t>
            </a:r>
            <a:br>
              <a:rPr lang="en-US" altLang="en-US" sz="3600" b="1" dirty="0">
                <a:solidFill>
                  <a:srgbClr val="002060"/>
                </a:solidFill>
                <a:latin typeface="Arial" panose="020B0604020202020204" pitchFamily="34" charset="0"/>
                <a:cs typeface="Arial" panose="020B0604020202020204" pitchFamily="34" charset="0"/>
              </a:rPr>
            </a:br>
            <a:r>
              <a:rPr lang="en-US" altLang="en-US" sz="3600" b="1" dirty="0">
                <a:solidFill>
                  <a:srgbClr val="002060"/>
                </a:solidFill>
                <a:latin typeface="Arial" panose="020B0604020202020204" pitchFamily="34" charset="0"/>
                <a:cs typeface="Arial" panose="020B0604020202020204" pitchFamily="34" charset="0"/>
              </a:rPr>
              <a:t>Learn About Your Benefits</a:t>
            </a:r>
            <a:endParaRPr lang="en-US" sz="3600" dirty="0"/>
          </a:p>
        </p:txBody>
      </p:sp>
      <p:sp>
        <p:nvSpPr>
          <p:cNvPr id="9" name="Text Placeholder 22">
            <a:extLst>
              <a:ext uri="{FF2B5EF4-FFF2-40B4-BE49-F238E27FC236}">
                <a16:creationId xmlns:a16="http://schemas.microsoft.com/office/drawing/2014/main" id="{67151105-CC2A-4B12-941B-CC23CF2BE170}"/>
              </a:ext>
            </a:extLst>
          </p:cNvPr>
          <p:cNvSpPr txBox="1">
            <a:spLocks/>
          </p:cNvSpPr>
          <p:nvPr/>
        </p:nvSpPr>
        <p:spPr>
          <a:xfrm>
            <a:off x="602025" y="1237930"/>
            <a:ext cx="7948588" cy="219107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GB" sz="2100" b="1" i="0" u="none" strike="noStrike" kern="1200" cap="none" spc="0" normalizeH="0" baseline="0" noProof="0" dirty="0">
                <a:ln>
                  <a:noFill/>
                </a:ln>
                <a:solidFill>
                  <a:srgbClr val="009EDF"/>
                </a:solidFill>
                <a:effectLst/>
                <a:uLnTx/>
                <a:uFillTx/>
                <a:latin typeface="Arial"/>
                <a:ea typeface="+mn-ea"/>
                <a:cs typeface="+mn-cs"/>
              </a:rPr>
              <a:t>Attend a Bi-Weekly Virtual Benefits Session (ends 1/17/25)! </a:t>
            </a:r>
          </a:p>
          <a:p>
            <a:r>
              <a:rPr kumimoji="0" lang="en-GB" sz="1700" b="1" i="0" u="none" strike="noStrike" kern="1200" cap="none" spc="0" normalizeH="0" baseline="0" noProof="0" dirty="0">
                <a:ln>
                  <a:noFill/>
                </a:ln>
                <a:solidFill>
                  <a:srgbClr val="183E75"/>
                </a:solidFill>
                <a:effectLst/>
                <a:uLnTx/>
                <a:uFillTx/>
                <a:latin typeface="Arial"/>
                <a:ea typeface="+mn-ea"/>
                <a:cs typeface="+mn-cs"/>
              </a:rPr>
              <a:t>Every 1st and 3rd Friday of the month from 12pm-1:30pm, </a:t>
            </a:r>
            <a:r>
              <a:rPr kumimoji="0" lang="en-GB" sz="1700" b="0" i="0" u="none" strike="noStrike" kern="1200" cap="none" spc="0" normalizeH="0" baseline="0" noProof="0" dirty="0">
                <a:ln>
                  <a:noFill/>
                </a:ln>
                <a:solidFill>
                  <a:srgbClr val="183E75"/>
                </a:solidFill>
                <a:effectLst/>
                <a:uLnTx/>
                <a:uFillTx/>
                <a:latin typeface="Arial"/>
                <a:ea typeface="+mn-ea"/>
                <a:cs typeface="+mn-cs"/>
              </a:rPr>
              <a:t>the benefits department hosts a virtual benefits orientation where you can learn about your benefits and get your questions answered by a benefits representative. A link and call-in options to the virtual session is included in your benefits welcome email. </a:t>
            </a:r>
          </a:p>
          <a:p>
            <a:r>
              <a:rPr lang="en-GB" sz="1700" dirty="0">
                <a:solidFill>
                  <a:schemeClr val="tx2"/>
                </a:solidFill>
              </a:rPr>
              <a:t>You are welcome to join any Friday session within your first 30 days! </a:t>
            </a:r>
          </a:p>
          <a:p>
            <a:pPr marL="0" indent="0" algn="ctr">
              <a:buNone/>
            </a:pPr>
            <a:r>
              <a:rPr lang="en-US" sz="2000" b="1" dirty="0">
                <a:solidFill>
                  <a:srgbClr val="0070C0"/>
                </a:solidFill>
                <a:hlinkClick r:id="rId3"/>
              </a:rPr>
              <a:t>https://zoom.us/j/91747099425#success</a:t>
            </a:r>
            <a:endParaRPr lang="en-US" sz="2000" b="1" dirty="0">
              <a:solidFill>
                <a:srgbClr val="0070C0"/>
              </a:solidFill>
            </a:endParaRPr>
          </a:p>
          <a:p>
            <a:endParaRPr lang="en-GB" sz="2000" dirty="0">
              <a:solidFill>
                <a:schemeClr val="tx2"/>
              </a:solidFill>
            </a:endParaRPr>
          </a:p>
        </p:txBody>
      </p:sp>
      <p:sp>
        <p:nvSpPr>
          <p:cNvPr id="10" name="Content Placeholder 1">
            <a:extLst>
              <a:ext uri="{FF2B5EF4-FFF2-40B4-BE49-F238E27FC236}">
                <a16:creationId xmlns:a16="http://schemas.microsoft.com/office/drawing/2014/main" id="{F4D642D2-DF90-4146-BE9E-3F4A80AA9B1F}"/>
              </a:ext>
            </a:extLst>
          </p:cNvPr>
          <p:cNvSpPr txBox="1">
            <a:spLocks/>
          </p:cNvSpPr>
          <p:nvPr/>
        </p:nvSpPr>
        <p:spPr>
          <a:xfrm>
            <a:off x="651115" y="3390730"/>
            <a:ext cx="6726975" cy="1146522"/>
          </a:xfrm>
          <a:prstGeom prst="rect">
            <a:avLst/>
          </a:prstGeom>
        </p:spPr>
        <p:txBody>
          <a:bodyPr/>
          <a:lstStyle>
            <a:lvl1pPr marL="0" indent="0" algn="l" defTabSz="914400" rtl="0" eaLnBrk="1" latinLnBrk="0" hangingPunct="1">
              <a:lnSpc>
                <a:spcPts val="168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180000" indent="-216000" algn="l" defTabSz="914400" rtl="0" eaLnBrk="1" latinLnBrk="0" hangingPunct="1">
              <a:lnSpc>
                <a:spcPts val="1680"/>
              </a:lnSpc>
              <a:spcBef>
                <a:spcPts val="0"/>
              </a:spcBef>
              <a:spcAft>
                <a:spcPts val="1200"/>
              </a:spcAft>
              <a:buFont typeface="Arial" panose="020B0604020202020204" pitchFamily="34" charset="0"/>
              <a:buChar char="•"/>
              <a:defRPr sz="1400" kern="1200">
                <a:solidFill>
                  <a:schemeClr val="tx2"/>
                </a:solidFill>
                <a:latin typeface="+mn-lt"/>
                <a:ea typeface="+mn-ea"/>
                <a:cs typeface="+mn-cs"/>
              </a:defRPr>
            </a:lvl2pPr>
            <a:lvl3pPr marL="180000" indent="-216000"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3pPr>
            <a:lvl4pPr marL="395288" indent="-179388"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4pPr>
            <a:lvl5pPr marL="576000" indent="-179388" algn="l" defTabSz="914400" rtl="0" eaLnBrk="1" latinLnBrk="0" hangingPunct="1">
              <a:lnSpc>
                <a:spcPts val="1680"/>
              </a:lnSpc>
              <a:spcBef>
                <a:spcPts val="0"/>
              </a:spcBef>
              <a:spcAft>
                <a:spcPts val="1200"/>
              </a:spcAft>
              <a:buFont typeface="Symbol" panose="050501020107060205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t>Visit BILH Benefits Central</a:t>
            </a:r>
          </a:p>
          <a:p>
            <a:r>
              <a:rPr lang="en-GB" sz="1600" dirty="0"/>
              <a:t>Visit </a:t>
            </a:r>
            <a:r>
              <a:rPr lang="en-GB" sz="1600" b="1" dirty="0" err="1">
                <a:solidFill>
                  <a:schemeClr val="accent5">
                    <a:lumMod val="75000"/>
                  </a:schemeClr>
                </a:solidFill>
              </a:rPr>
              <a:t>flimp.live</a:t>
            </a:r>
            <a:r>
              <a:rPr lang="en-GB" sz="1600" b="1" dirty="0">
                <a:solidFill>
                  <a:schemeClr val="accent5">
                    <a:lumMod val="75000"/>
                  </a:schemeClr>
                </a:solidFill>
              </a:rPr>
              <a:t>/BILH-benefits</a:t>
            </a:r>
            <a:r>
              <a:rPr lang="en-GB" sz="1600" b="1" dirty="0">
                <a:solidFill>
                  <a:schemeClr val="accent3"/>
                </a:solidFill>
              </a:rPr>
              <a:t> </a:t>
            </a:r>
            <a:r>
              <a:rPr lang="en-GB" sz="1600" dirty="0"/>
              <a:t>to browse through your BILH benefit plan details, review plan summaries, view </a:t>
            </a:r>
            <a:r>
              <a:rPr lang="en-GB" sz="1600" dirty="0" err="1"/>
              <a:t>enrollment</a:t>
            </a:r>
            <a:r>
              <a:rPr lang="en-GB" sz="1600" dirty="0"/>
              <a:t> instructions, and more!</a:t>
            </a:r>
            <a:endParaRPr lang="en-GB" sz="1600" i="1" dirty="0"/>
          </a:p>
        </p:txBody>
      </p:sp>
      <p:pic>
        <p:nvPicPr>
          <p:cNvPr id="13" name="Picture 12"/>
          <p:cNvPicPr>
            <a:picLocks noChangeAspect="1"/>
          </p:cNvPicPr>
          <p:nvPr/>
        </p:nvPicPr>
        <p:blipFill>
          <a:blip r:embed="rId4"/>
          <a:stretch>
            <a:fillRect/>
          </a:stretch>
        </p:blipFill>
        <p:spPr>
          <a:xfrm>
            <a:off x="651115" y="4412115"/>
            <a:ext cx="7464396" cy="1838338"/>
          </a:xfrm>
          <a:prstGeom prst="rect">
            <a:avLst/>
          </a:prstGeom>
        </p:spPr>
      </p:pic>
    </p:spTree>
    <p:extLst>
      <p:ext uri="{BB962C8B-B14F-4D97-AF65-F5344CB8AC3E}">
        <p14:creationId xmlns:p14="http://schemas.microsoft.com/office/powerpoint/2010/main" val="360779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62</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2"/>
          <p:cNvSpPr>
            <a:spLocks noGrp="1" noChangeArrowheads="1"/>
          </p:cNvSpPr>
          <p:nvPr>
            <p:ph type="title"/>
          </p:nvPr>
        </p:nvSpPr>
        <p:spPr>
          <a:xfrm>
            <a:off x="0" y="71146"/>
            <a:ext cx="8305800" cy="688975"/>
          </a:xfrm>
        </p:spPr>
        <p:txBody>
          <a:bodyPr/>
          <a:lstStyle/>
          <a:p>
            <a:pPr eaLnBrk="1" hangingPunct="1"/>
            <a:r>
              <a:rPr lang="en-US" altLang="en-US" sz="3600" b="1">
                <a:solidFill>
                  <a:srgbClr val="002060"/>
                </a:solidFill>
                <a:latin typeface="Arial" panose="020B0604020202020204" pitchFamily="34" charset="0"/>
                <a:cs typeface="Arial" panose="020B0604020202020204" pitchFamily="34" charset="0"/>
              </a:rPr>
              <a:t>Paid Time Off Program</a:t>
            </a:r>
          </a:p>
        </p:txBody>
      </p:sp>
      <p:sp>
        <p:nvSpPr>
          <p:cNvPr id="15" name="Rectangle 14"/>
          <p:cNvSpPr/>
          <p:nvPr/>
        </p:nvSpPr>
        <p:spPr>
          <a:xfrm>
            <a:off x="388074" y="6462951"/>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6" name="Rectangle 15"/>
          <p:cNvSpPr/>
          <p:nvPr/>
        </p:nvSpPr>
        <p:spPr>
          <a:xfrm>
            <a:off x="146788" y="4363260"/>
            <a:ext cx="8945562" cy="2431435"/>
          </a:xfrm>
          <a:prstGeom prst="rect">
            <a:avLst/>
          </a:prstGeom>
        </p:spPr>
        <p:txBody>
          <a:bodyPr>
            <a:spAutoFit/>
          </a:bodyPr>
          <a:lstStyle/>
          <a:p>
            <a:pPr marL="342900" indent="-342900">
              <a:buFont typeface="Arial" panose="020B0604020202020204" pitchFamily="34" charset="0"/>
              <a:buChar char="•"/>
              <a:defRPr/>
            </a:pPr>
            <a:r>
              <a:rPr lang="en-US" altLang="en-US" sz="2000">
                <a:solidFill>
                  <a:srgbClr val="002060"/>
                </a:solidFill>
                <a:latin typeface="Arial" panose="020B0604020202020204" pitchFamily="34" charset="0"/>
                <a:cs typeface="Arial" panose="020B0604020202020204" pitchFamily="34" charset="0"/>
              </a:rPr>
              <a:t>Accrual starts at date of hire.</a:t>
            </a:r>
          </a:p>
          <a:p>
            <a:pPr>
              <a:defRPr/>
            </a:pPr>
            <a:endParaRPr lang="en-US" altLang="en-US" sz="2400">
              <a:solidFill>
                <a:srgbClr val="002060"/>
              </a:solidFill>
              <a:latin typeface="Arial" panose="020B0604020202020204" pitchFamily="34" charset="0"/>
              <a:cs typeface="Arial" panose="020B0604020202020204" pitchFamily="34" charset="0"/>
            </a:endParaRPr>
          </a:p>
          <a:p>
            <a:pPr marL="342900" lvl="1" indent="-342900">
              <a:buFont typeface="Arial" panose="020B0604020202020204" pitchFamily="34" charset="0"/>
              <a:buChar char="•"/>
              <a:defRPr/>
            </a:pPr>
            <a:r>
              <a:rPr lang="en-US" altLang="en-US" sz="2000">
                <a:solidFill>
                  <a:srgbClr val="002060"/>
                </a:solidFill>
                <a:latin typeface="Arial" panose="020B0604020202020204" pitchFamily="34" charset="0"/>
                <a:cs typeface="Arial" panose="020B0604020202020204" pitchFamily="34" charset="0"/>
              </a:rPr>
              <a:t>Eligibility for use of ET/EIB after completion of three months of employment. Per Diem staff have use of 40 hours of MA Earned Sick Time from day one. </a:t>
            </a:r>
            <a:r>
              <a:rPr lang="en-US" altLang="en-US" sz="2000" i="1">
                <a:solidFill>
                  <a:srgbClr val="002060"/>
                </a:solidFill>
                <a:latin typeface="Arial" panose="020B0604020202020204" pitchFamily="34" charset="0"/>
                <a:cs typeface="Arial" panose="020B0604020202020204" pitchFamily="34" charset="0"/>
              </a:rPr>
              <a:t>Remember though, this is 40 hours to use per calendar year</a:t>
            </a:r>
            <a:r>
              <a:rPr lang="en-US" altLang="en-US" sz="2400" i="1">
                <a:solidFill>
                  <a:srgbClr val="002060"/>
                </a:solidFill>
                <a:latin typeface="Arial" panose="020B0604020202020204" pitchFamily="34" charset="0"/>
                <a:cs typeface="Arial" panose="020B0604020202020204" pitchFamily="34" charset="0"/>
              </a:rPr>
              <a:t>.</a:t>
            </a:r>
            <a:endParaRPr lang="en-US" altLang="en-US" sz="2400">
              <a:solidFill>
                <a:srgbClr val="002060"/>
              </a:solidFill>
              <a:latin typeface="Arial" panose="020B0604020202020204" pitchFamily="34" charset="0"/>
              <a:cs typeface="Arial" panose="020B0604020202020204" pitchFamily="34" charset="0"/>
            </a:endParaRPr>
          </a:p>
          <a:p>
            <a:pPr>
              <a:defRPr/>
            </a:pPr>
            <a:endParaRPr lang="en-US" sz="2400">
              <a:latin typeface="Arial" panose="020B0604020202020204" pitchFamily="34" charset="0"/>
              <a:cs typeface="Arial" panose="020B0604020202020204" pitchFamily="34" charset="0"/>
            </a:endParaRPr>
          </a:p>
        </p:txBody>
      </p:sp>
      <p:sp>
        <p:nvSpPr>
          <p:cNvPr id="17" name="Rounded Rectangle 16"/>
          <p:cNvSpPr/>
          <p:nvPr/>
        </p:nvSpPr>
        <p:spPr>
          <a:xfrm>
            <a:off x="648586" y="1194928"/>
            <a:ext cx="2667000" cy="1219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002060"/>
                </a:solidFill>
                <a:latin typeface="Arial" panose="020B0604020202020204" pitchFamily="34" charset="0"/>
                <a:cs typeface="Arial" panose="020B0604020202020204" pitchFamily="34" charset="0"/>
              </a:rPr>
              <a:t>32 hours or more per pay period</a:t>
            </a:r>
          </a:p>
        </p:txBody>
      </p:sp>
      <p:cxnSp>
        <p:nvCxnSpPr>
          <p:cNvPr id="18" name="Straight Connector 17"/>
          <p:cNvCxnSpPr/>
          <p:nvPr/>
        </p:nvCxnSpPr>
        <p:spPr>
          <a:xfrm>
            <a:off x="1986516" y="2414128"/>
            <a:ext cx="0" cy="390525"/>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715386" y="2804653"/>
            <a:ext cx="266700" cy="295275"/>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86516" y="2804652"/>
            <a:ext cx="342014" cy="29791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75437" y="3102566"/>
            <a:ext cx="1944429" cy="116112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002060"/>
                </a:solidFill>
                <a:latin typeface="Arial" panose="020B0604020202020204" pitchFamily="34" charset="0"/>
                <a:cs typeface="Arial" panose="020B0604020202020204" pitchFamily="34" charset="0"/>
              </a:rPr>
              <a:t>Earned Time (ET)</a:t>
            </a:r>
          </a:p>
        </p:txBody>
      </p:sp>
      <p:sp>
        <p:nvSpPr>
          <p:cNvPr id="22" name="Rounded Rectangle 21"/>
          <p:cNvSpPr/>
          <p:nvPr/>
        </p:nvSpPr>
        <p:spPr>
          <a:xfrm>
            <a:off x="2253215" y="3043793"/>
            <a:ext cx="1915633" cy="11990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002060"/>
                </a:solidFill>
                <a:latin typeface="Arial" panose="020B0604020202020204" pitchFamily="34" charset="0"/>
                <a:cs typeface="Arial" panose="020B0604020202020204" pitchFamily="34" charset="0"/>
              </a:rPr>
              <a:t>Extended Illness Bank (EIB)</a:t>
            </a:r>
          </a:p>
        </p:txBody>
      </p:sp>
      <p:sp>
        <p:nvSpPr>
          <p:cNvPr id="23" name="Rounded Rectangle 22"/>
          <p:cNvSpPr/>
          <p:nvPr/>
        </p:nvSpPr>
        <p:spPr>
          <a:xfrm>
            <a:off x="5231771" y="1194928"/>
            <a:ext cx="2819400" cy="126206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002060"/>
                </a:solidFill>
                <a:latin typeface="Arial" panose="020B0604020202020204" pitchFamily="34" charset="0"/>
                <a:cs typeface="Arial" panose="020B0604020202020204" pitchFamily="34" charset="0"/>
              </a:rPr>
              <a:t>Less than 32 hours per pay period</a:t>
            </a:r>
          </a:p>
        </p:txBody>
      </p:sp>
      <p:sp>
        <p:nvSpPr>
          <p:cNvPr id="24" name="Rounded Rectangle 23"/>
          <p:cNvSpPr/>
          <p:nvPr/>
        </p:nvSpPr>
        <p:spPr>
          <a:xfrm>
            <a:off x="5231771" y="2804652"/>
            <a:ext cx="2819400" cy="137636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002060"/>
                </a:solidFill>
                <a:latin typeface="Arial" panose="020B0604020202020204" pitchFamily="34" charset="0"/>
                <a:cs typeface="Arial" panose="020B0604020202020204" pitchFamily="34" charset="0"/>
              </a:rPr>
              <a:t>MA Earned Sick Time (MEST)</a:t>
            </a:r>
          </a:p>
        </p:txBody>
      </p:sp>
      <p:cxnSp>
        <p:nvCxnSpPr>
          <p:cNvPr id="25" name="Straight Connector 24"/>
          <p:cNvCxnSpPr>
            <a:endCxn id="24" idx="0"/>
          </p:cNvCxnSpPr>
          <p:nvPr/>
        </p:nvCxnSpPr>
        <p:spPr>
          <a:xfrm>
            <a:off x="6640585" y="2480360"/>
            <a:ext cx="886" cy="32429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858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63</a:t>
            </a:fld>
            <a:endParaRPr lang="en-US" sz="1000">
              <a:solidFill>
                <a:srgbClr val="183E75"/>
              </a:solidFill>
              <a:latin typeface="Arial" charset="0"/>
              <a:ea typeface="Arial" charset="0"/>
              <a:cs typeface="Arial"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405418"/>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cxnSp>
        <p:nvCxnSpPr>
          <p:cNvPr id="15" name="Straight Connector 14"/>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bwMode="auto">
          <a:xfrm>
            <a:off x="-76200" y="22225"/>
            <a:ext cx="53625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algn="ctr" eaLnBrk="1" hangingPunct="1">
              <a:spcBef>
                <a:spcPct val="0"/>
              </a:spcBef>
              <a:buClrTx/>
              <a:buFontTx/>
              <a:buNone/>
            </a:pPr>
            <a:r>
              <a:rPr lang="en-US" altLang="en-US" sz="3600" b="1">
                <a:solidFill>
                  <a:srgbClr val="002060"/>
                </a:solidFill>
                <a:cs typeface="Arial" pitchFamily="34" charset="0"/>
              </a:rPr>
              <a:t>Paid Time Off Program</a:t>
            </a:r>
          </a:p>
        </p:txBody>
      </p:sp>
      <p:sp>
        <p:nvSpPr>
          <p:cNvPr id="17" name="Rectangle 3"/>
          <p:cNvSpPr>
            <a:spLocks noGrp="1" noChangeArrowheads="1"/>
          </p:cNvSpPr>
          <p:nvPr>
            <p:ph idx="1"/>
          </p:nvPr>
        </p:nvSpPr>
        <p:spPr>
          <a:xfrm>
            <a:off x="0" y="1193156"/>
            <a:ext cx="8305800" cy="2362200"/>
          </a:xfrm>
        </p:spPr>
        <p:txBody>
          <a:bodyPr>
            <a:normAutofit fontScale="92500" lnSpcReduction="10000"/>
          </a:bodyPr>
          <a:lstStyle/>
          <a:p>
            <a:pPr marL="228600" lvl="1" indent="0">
              <a:spcBef>
                <a:spcPts val="0"/>
              </a:spcBef>
              <a:buClr>
                <a:schemeClr val="tx2"/>
              </a:buClr>
              <a:buFont typeface="Times" charset="0"/>
              <a:buNone/>
              <a:defRPr/>
            </a:pPr>
            <a:r>
              <a:rPr lang="en-US" altLang="en-US" sz="2800" b="1">
                <a:solidFill>
                  <a:srgbClr val="002060"/>
                </a:solidFill>
                <a:cs typeface="Arial" panose="020B0604020202020204" pitchFamily="34" charset="0"/>
              </a:rPr>
              <a:t>  </a:t>
            </a:r>
            <a:r>
              <a:rPr lang="en-US" altLang="en-US" sz="2600" b="1">
                <a:solidFill>
                  <a:srgbClr val="002060"/>
                </a:solidFill>
                <a:cs typeface="Arial" panose="020B0604020202020204" pitchFamily="34" charset="0"/>
              </a:rPr>
              <a:t>Earned Time (ET)</a:t>
            </a:r>
          </a:p>
          <a:p>
            <a:pPr marL="228600" lvl="1" indent="0">
              <a:spcBef>
                <a:spcPts val="0"/>
              </a:spcBef>
              <a:buClr>
                <a:schemeClr val="tx2"/>
              </a:buClr>
              <a:buFont typeface="Times" charset="0"/>
              <a:buNone/>
              <a:defRPr/>
            </a:pPr>
            <a:endParaRPr lang="en-US" altLang="en-US" sz="2600">
              <a:solidFill>
                <a:srgbClr val="002060"/>
              </a:solidFill>
              <a:cs typeface="Arial" panose="020B0604020202020204" pitchFamily="34" charset="0"/>
            </a:endParaRPr>
          </a:p>
          <a:p>
            <a:pPr marL="571500" indent="-342900">
              <a:spcBef>
                <a:spcPts val="0"/>
              </a:spcBef>
              <a:buFont typeface="Arial" panose="020B0604020202020204" pitchFamily="34" charset="0"/>
              <a:buChar char="•"/>
              <a:defRPr/>
            </a:pPr>
            <a:r>
              <a:rPr lang="en-US" altLang="en-US" sz="2400">
                <a:solidFill>
                  <a:srgbClr val="002060"/>
                </a:solidFill>
                <a:latin typeface="Arial" panose="020B0604020202020204" pitchFamily="34" charset="0"/>
                <a:cs typeface="Arial" panose="020B0604020202020204" pitchFamily="34" charset="0"/>
              </a:rPr>
              <a:t>Accrual rate based on your position, employment type, and length of service: (FT: between 216-272 hours per year,    PT: between 128-190 hrs per year). </a:t>
            </a:r>
          </a:p>
          <a:p>
            <a:pPr marL="571500">
              <a:spcBef>
                <a:spcPts val="0"/>
              </a:spcBef>
              <a:buFont typeface="Times" charset="0"/>
              <a:buChar char="•"/>
              <a:defRPr/>
            </a:pPr>
            <a:endParaRPr lang="en-US" altLang="en-US" sz="2400">
              <a:solidFill>
                <a:srgbClr val="002060"/>
              </a:solidFill>
              <a:latin typeface="Arial" panose="020B0604020202020204" pitchFamily="34" charset="0"/>
              <a:cs typeface="Arial" panose="020B0604020202020204" pitchFamily="34" charset="0"/>
            </a:endParaRPr>
          </a:p>
          <a:p>
            <a:pPr marL="571500">
              <a:spcBef>
                <a:spcPts val="0"/>
              </a:spcBef>
              <a:buFont typeface="Times" charset="0"/>
              <a:buChar char="•"/>
              <a:defRPr/>
            </a:pPr>
            <a:r>
              <a:rPr lang="en-US" altLang="en-US" sz="2400">
                <a:solidFill>
                  <a:srgbClr val="002060"/>
                </a:solidFill>
                <a:latin typeface="Arial" panose="020B0604020202020204" pitchFamily="34" charset="0"/>
                <a:cs typeface="Arial" panose="020B0604020202020204" pitchFamily="34" charset="0"/>
              </a:rPr>
              <a:t>Use for: vacation, sick, personal, holidays and reasons designated by MA EST law.</a:t>
            </a:r>
          </a:p>
          <a:p>
            <a:pPr indent="0">
              <a:spcBef>
                <a:spcPts val="0"/>
              </a:spcBef>
              <a:buFont typeface="Times" charset="0"/>
              <a:buNone/>
              <a:defRPr/>
            </a:pPr>
            <a:endParaRPr lang="en-US" altLang="en-US" sz="1600"/>
          </a:p>
        </p:txBody>
      </p:sp>
      <p:sp>
        <p:nvSpPr>
          <p:cNvPr id="18" name="Rectangle 17"/>
          <p:cNvSpPr/>
          <p:nvPr/>
        </p:nvSpPr>
        <p:spPr>
          <a:xfrm>
            <a:off x="285750" y="3485491"/>
            <a:ext cx="8229600" cy="3016210"/>
          </a:xfrm>
          <a:prstGeom prst="rect">
            <a:avLst/>
          </a:prstGeom>
        </p:spPr>
        <p:txBody>
          <a:bodyPr>
            <a:spAutoFit/>
          </a:bodyPr>
          <a:lstStyle/>
          <a:p>
            <a:pPr marL="228600" lvl="1">
              <a:spcBef>
                <a:spcPts val="0"/>
              </a:spcBef>
              <a:buClr>
                <a:schemeClr val="tx2"/>
              </a:buClr>
              <a:defRPr/>
            </a:pPr>
            <a:r>
              <a:rPr lang="en-US" altLang="en-US" sz="2400" b="1">
                <a:solidFill>
                  <a:srgbClr val="002060"/>
                </a:solidFill>
                <a:cs typeface="Arial" panose="020B0604020202020204" pitchFamily="34" charset="0"/>
              </a:rPr>
              <a:t>Extended Illness Bank (EI)</a:t>
            </a:r>
          </a:p>
          <a:p>
            <a:pPr marL="571500" lvl="1" indent="-342900">
              <a:spcBef>
                <a:spcPts val="0"/>
              </a:spcBef>
              <a:buFont typeface="Arial" panose="020B0604020202020204" pitchFamily="34" charset="0"/>
              <a:buChar char="•"/>
              <a:defRPr/>
            </a:pPr>
            <a:endParaRPr lang="en-US" altLang="en-US" sz="1200">
              <a:solidFill>
                <a:srgbClr val="002060"/>
              </a:solidFill>
              <a:cs typeface="Arial" panose="020B0604020202020204" pitchFamily="34" charset="0"/>
            </a:endParaRPr>
          </a:p>
          <a:p>
            <a:pPr marL="571500" lvl="1" indent="-342900">
              <a:spcBef>
                <a:spcPts val="0"/>
              </a:spcBef>
              <a:buFont typeface="Arial" panose="020B0604020202020204" pitchFamily="34" charset="0"/>
              <a:buChar char="•"/>
              <a:defRPr/>
            </a:pPr>
            <a:r>
              <a:rPr lang="en-US" altLang="en-US" sz="2200">
                <a:solidFill>
                  <a:srgbClr val="002060"/>
                </a:solidFill>
                <a:latin typeface="Arial" panose="020B0604020202020204" pitchFamily="34" charset="0"/>
                <a:cs typeface="Arial" panose="020B0604020202020204" pitchFamily="34" charset="0"/>
              </a:rPr>
              <a:t>Use as </a:t>
            </a:r>
            <a:r>
              <a:rPr lang="en-US" altLang="en-US" sz="2200" i="1">
                <a:solidFill>
                  <a:srgbClr val="002060"/>
                </a:solidFill>
                <a:latin typeface="Arial" panose="020B0604020202020204" pitchFamily="34" charset="0"/>
                <a:cs typeface="Arial" panose="020B0604020202020204" pitchFamily="34" charset="0"/>
              </a:rPr>
              <a:t>“Insurance Policy” </a:t>
            </a:r>
            <a:r>
              <a:rPr lang="en-US" altLang="en-US" sz="2200">
                <a:solidFill>
                  <a:srgbClr val="002060"/>
                </a:solidFill>
                <a:latin typeface="Arial" panose="020B0604020202020204" pitchFamily="34" charset="0"/>
                <a:cs typeface="Arial" panose="020B0604020202020204" pitchFamily="34" charset="0"/>
              </a:rPr>
              <a:t>for income protection due to personal illness/injury. Eligible for use following first 3 days of an illness. (Unused balance not paid at loss of benefit status or end of employment). </a:t>
            </a:r>
          </a:p>
          <a:p>
            <a:pPr marL="571500" lvl="1" indent="-342900">
              <a:spcBef>
                <a:spcPts val="0"/>
              </a:spcBef>
              <a:buFont typeface="Arial" panose="020B0604020202020204" pitchFamily="34" charset="0"/>
              <a:buChar char="•"/>
              <a:defRPr/>
            </a:pPr>
            <a:endParaRPr lang="en-US" altLang="en-US" sz="2200">
              <a:solidFill>
                <a:srgbClr val="002060"/>
              </a:solidFill>
              <a:latin typeface="Arial" panose="020B0604020202020204" pitchFamily="34" charset="0"/>
              <a:cs typeface="Arial" panose="020B0604020202020204" pitchFamily="34" charset="0"/>
            </a:endParaRPr>
          </a:p>
          <a:p>
            <a:pPr marL="571500" lvl="1" indent="-342900">
              <a:spcBef>
                <a:spcPts val="0"/>
              </a:spcBef>
              <a:buFont typeface="Arial" panose="020B0604020202020204" pitchFamily="34" charset="0"/>
              <a:buChar char="•"/>
              <a:defRPr/>
            </a:pPr>
            <a:r>
              <a:rPr lang="en-US" altLang="en-US" sz="2200">
                <a:solidFill>
                  <a:srgbClr val="002060"/>
                </a:solidFill>
                <a:latin typeface="Arial" panose="020B0604020202020204" pitchFamily="34" charset="0"/>
                <a:cs typeface="Arial" panose="020B0604020202020204" pitchFamily="34" charset="0"/>
              </a:rPr>
              <a:t>Full time accrual rate allows up to 72 hours per year      (Part Time accrual is prorated).</a:t>
            </a:r>
          </a:p>
        </p:txBody>
      </p:sp>
    </p:spTree>
    <p:extLst>
      <p:ext uri="{BB962C8B-B14F-4D97-AF65-F5344CB8AC3E}">
        <p14:creationId xmlns:p14="http://schemas.microsoft.com/office/powerpoint/2010/main" val="3039858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64</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5" name="Rectangle 14"/>
          <p:cNvSpPr/>
          <p:nvPr/>
        </p:nvSpPr>
        <p:spPr>
          <a:xfrm>
            <a:off x="388074" y="6405418"/>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6" name="Rectangle 2"/>
          <p:cNvSpPr>
            <a:spLocks noGrp="1" noChangeArrowheads="1"/>
          </p:cNvSpPr>
          <p:nvPr>
            <p:ph type="title"/>
          </p:nvPr>
        </p:nvSpPr>
        <p:spPr>
          <a:xfrm>
            <a:off x="0" y="0"/>
            <a:ext cx="9144000" cy="688975"/>
          </a:xfrm>
        </p:spPr>
        <p:txBody>
          <a:bodyPr/>
          <a:lstStyle/>
          <a:p>
            <a:pPr eaLnBrk="1" hangingPunct="1"/>
            <a:r>
              <a:rPr lang="en-US" altLang="en-US" sz="3600" b="1">
                <a:solidFill>
                  <a:srgbClr val="002060"/>
                </a:solidFill>
                <a:latin typeface="Arial" panose="020B0604020202020204" pitchFamily="34" charset="0"/>
                <a:cs typeface="Arial" panose="020B0604020202020204" pitchFamily="34" charset="0"/>
              </a:rPr>
              <a:t>Paid Time Off Program</a:t>
            </a:r>
          </a:p>
        </p:txBody>
      </p:sp>
      <p:sp>
        <p:nvSpPr>
          <p:cNvPr id="17" name="Rectangle 3"/>
          <p:cNvSpPr>
            <a:spLocks noGrp="1" noChangeArrowheads="1"/>
          </p:cNvSpPr>
          <p:nvPr>
            <p:ph idx="1"/>
          </p:nvPr>
        </p:nvSpPr>
        <p:spPr>
          <a:xfrm>
            <a:off x="133350" y="1171630"/>
            <a:ext cx="8694738" cy="5029200"/>
          </a:xfrm>
        </p:spPr>
        <p:txBody>
          <a:bodyPr>
            <a:normAutofit/>
          </a:bodyPr>
          <a:lstStyle/>
          <a:p>
            <a:pPr marL="228600" lvl="1" indent="0">
              <a:spcBef>
                <a:spcPts val="0"/>
              </a:spcBef>
              <a:buClr>
                <a:schemeClr val="tx2"/>
              </a:buClr>
              <a:buFont typeface="Times" charset="0"/>
              <a:buNone/>
              <a:defRPr/>
            </a:pPr>
            <a:r>
              <a:rPr lang="en-US" altLang="en-US" sz="2400" b="1">
                <a:solidFill>
                  <a:srgbClr val="002060"/>
                </a:solidFill>
                <a:latin typeface="Arial" panose="020B0604020202020204" pitchFamily="34" charset="0"/>
                <a:cs typeface="Arial" panose="020B0604020202020204" pitchFamily="34" charset="0"/>
              </a:rPr>
              <a:t>MA Earned Sick Time (MEST) </a:t>
            </a:r>
            <a:r>
              <a:rPr lang="en-US" altLang="en-US" sz="2400">
                <a:solidFill>
                  <a:srgbClr val="002060"/>
                </a:solidFill>
                <a:latin typeface="Arial" panose="020B0604020202020204" pitchFamily="34" charset="0"/>
                <a:cs typeface="Arial" panose="020B0604020202020204" pitchFamily="34" charset="0"/>
              </a:rPr>
              <a:t>– is a plan for the accrual of time for employees who are in positions less than 32 hours per pay period. </a:t>
            </a:r>
          </a:p>
          <a:p>
            <a:pPr marL="228600" lvl="1" indent="0">
              <a:spcBef>
                <a:spcPts val="0"/>
              </a:spcBef>
              <a:buClr>
                <a:schemeClr val="tx2"/>
              </a:buClr>
              <a:buFont typeface="Times" charset="0"/>
              <a:buNone/>
              <a:defRPr/>
            </a:pPr>
            <a:endParaRPr lang="en-US" altLang="en-US" sz="2400">
              <a:solidFill>
                <a:srgbClr val="002060"/>
              </a:solidFill>
              <a:latin typeface="Arial" panose="020B0604020202020204" pitchFamily="34" charset="0"/>
              <a:cs typeface="Arial" panose="020B0604020202020204" pitchFamily="34" charset="0"/>
            </a:endParaRPr>
          </a:p>
          <a:p>
            <a:pPr marL="571500" lvl="1" indent="-342900">
              <a:spcBef>
                <a:spcPts val="0"/>
              </a:spcBef>
              <a:buClr>
                <a:schemeClr val="tx1"/>
              </a:buClr>
              <a:buFont typeface="Arial" panose="020B0604020202020204" pitchFamily="34" charset="0"/>
              <a:buChar char="•"/>
              <a:defRPr/>
            </a:pPr>
            <a:r>
              <a:rPr lang="en-US" altLang="en-US" sz="2400">
                <a:solidFill>
                  <a:srgbClr val="002060"/>
                </a:solidFill>
                <a:latin typeface="Arial" panose="020B0604020202020204" pitchFamily="34" charset="0"/>
                <a:cs typeface="Arial" panose="020B0604020202020204" pitchFamily="34" charset="0"/>
              </a:rPr>
              <a:t>Employees will receive the annual maximum accrual of 40 hours in a lump sum on an annual basis. </a:t>
            </a:r>
          </a:p>
          <a:p>
            <a:pPr marL="228600" lvl="1" indent="0">
              <a:spcBef>
                <a:spcPts val="0"/>
              </a:spcBef>
              <a:buClr>
                <a:schemeClr val="tx2"/>
              </a:buClr>
              <a:buFont typeface="Times" charset="0"/>
              <a:buNone/>
              <a:defRPr/>
            </a:pPr>
            <a:endParaRPr lang="en-US" altLang="en-US" sz="2400">
              <a:solidFill>
                <a:srgbClr val="002060"/>
              </a:solidFill>
              <a:latin typeface="Arial" panose="020B0604020202020204" pitchFamily="34" charset="0"/>
              <a:cs typeface="Arial" panose="020B0604020202020204" pitchFamily="34" charset="0"/>
            </a:endParaRPr>
          </a:p>
          <a:p>
            <a:pPr marL="571500">
              <a:spcBef>
                <a:spcPts val="0"/>
              </a:spcBef>
              <a:buFont typeface="Times" charset="0"/>
              <a:buChar char="•"/>
              <a:defRPr/>
            </a:pPr>
            <a:r>
              <a:rPr lang="en-US" altLang="en-US" sz="2400">
                <a:solidFill>
                  <a:srgbClr val="002060"/>
                </a:solidFill>
                <a:latin typeface="Arial" panose="020B0604020202020204" pitchFamily="34" charset="0"/>
                <a:cs typeface="Arial" panose="020B0604020202020204" pitchFamily="34" charset="0"/>
              </a:rPr>
              <a:t>Paid for time off reasons designated by the MA Earned Sick Time Law. Allows employee to take time off without penalty and to accrue paid time off for use due to specific permissible reasons identified in the law. </a:t>
            </a:r>
          </a:p>
          <a:p>
            <a:pPr marL="571500">
              <a:spcBef>
                <a:spcPts val="0"/>
              </a:spcBef>
              <a:buFont typeface="Times" charset="0"/>
              <a:buChar char="•"/>
              <a:defRPr/>
            </a:pPr>
            <a:endParaRPr lang="en-US" altLang="en-US" sz="2400">
              <a:solidFill>
                <a:srgbClr val="002060"/>
              </a:solidFill>
              <a:latin typeface="Arial" panose="020B0604020202020204" pitchFamily="34" charset="0"/>
              <a:cs typeface="Arial" panose="020B0604020202020204" pitchFamily="34" charset="0"/>
            </a:endParaRPr>
          </a:p>
          <a:p>
            <a:pPr marL="571500">
              <a:spcBef>
                <a:spcPts val="0"/>
              </a:spcBef>
              <a:buFont typeface="Times" charset="0"/>
              <a:buChar char="•"/>
              <a:defRPr/>
            </a:pPr>
            <a:r>
              <a:rPr lang="en-US" altLang="en-US" sz="2400">
                <a:solidFill>
                  <a:srgbClr val="002060"/>
                </a:solidFill>
                <a:latin typeface="Arial" panose="020B0604020202020204" pitchFamily="34" charset="0"/>
                <a:cs typeface="Arial" panose="020B0604020202020204" pitchFamily="34" charset="0"/>
              </a:rPr>
              <a:t>Refer to S.O.P. # 951-110 for details.</a:t>
            </a:r>
          </a:p>
          <a:p>
            <a:pPr indent="0">
              <a:spcBef>
                <a:spcPts val="0"/>
              </a:spcBef>
              <a:buFont typeface="Times" charset="0"/>
              <a:buNone/>
              <a:defRPr/>
            </a:pPr>
            <a:endParaRPr lang="en-US" altLang="en-US" sz="2400"/>
          </a:p>
        </p:txBody>
      </p:sp>
    </p:spTree>
    <p:extLst>
      <p:ext uri="{BB962C8B-B14F-4D97-AF65-F5344CB8AC3E}">
        <p14:creationId xmlns:p14="http://schemas.microsoft.com/office/powerpoint/2010/main" val="30398587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65</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5" name="Rectangle 14"/>
          <p:cNvSpPr/>
          <p:nvPr/>
        </p:nvSpPr>
        <p:spPr>
          <a:xfrm>
            <a:off x="388074" y="6405418"/>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6" name="Rectangle 2"/>
          <p:cNvSpPr>
            <a:spLocks noGrp="1" noChangeArrowheads="1"/>
          </p:cNvSpPr>
          <p:nvPr>
            <p:ph type="title"/>
          </p:nvPr>
        </p:nvSpPr>
        <p:spPr>
          <a:xfrm>
            <a:off x="0" y="0"/>
            <a:ext cx="9144000" cy="688975"/>
          </a:xfrm>
        </p:spPr>
        <p:txBody>
          <a:bodyPr/>
          <a:lstStyle/>
          <a:p>
            <a:pPr eaLnBrk="1" hangingPunct="1"/>
            <a:r>
              <a:rPr lang="en-US" altLang="en-US" sz="3600" b="1">
                <a:solidFill>
                  <a:srgbClr val="002060"/>
                </a:solidFill>
                <a:latin typeface="Arial" panose="020B0604020202020204" pitchFamily="34" charset="0"/>
                <a:cs typeface="Arial" panose="020B0604020202020204" pitchFamily="34" charset="0"/>
              </a:rPr>
              <a:t>MA Paid Family Leave</a:t>
            </a:r>
          </a:p>
        </p:txBody>
      </p:sp>
      <p:sp>
        <p:nvSpPr>
          <p:cNvPr id="4" name="Rectangle 3"/>
          <p:cNvSpPr/>
          <p:nvPr/>
        </p:nvSpPr>
        <p:spPr>
          <a:xfrm>
            <a:off x="146788" y="1223933"/>
            <a:ext cx="8637773" cy="769441"/>
          </a:xfrm>
          <a:prstGeom prst="rect">
            <a:avLst/>
          </a:prstGeom>
        </p:spPr>
        <p:txBody>
          <a:bodyPr wrap="square">
            <a:spAutoFit/>
          </a:bodyPr>
          <a:lstStyle/>
          <a:p>
            <a:r>
              <a:rPr lang="en-US" sz="2200">
                <a:solidFill>
                  <a:srgbClr val="002060"/>
                </a:solidFill>
                <a:latin typeface="Arial" panose="020B0604020202020204" pitchFamily="34" charset="0"/>
                <a:cs typeface="Arial" panose="020B0604020202020204" pitchFamily="34" charset="0"/>
              </a:rPr>
              <a:t>Massachusetts passed the </a:t>
            </a:r>
            <a:r>
              <a:rPr lang="en-US" sz="2200" b="1">
                <a:solidFill>
                  <a:srgbClr val="002060"/>
                </a:solidFill>
                <a:latin typeface="Arial" panose="020B0604020202020204" pitchFamily="34" charset="0"/>
                <a:cs typeface="Arial" panose="020B0604020202020204" pitchFamily="34" charset="0"/>
              </a:rPr>
              <a:t>Paid Family and Medical Leave (PFML) law in 2021 </a:t>
            </a:r>
            <a:r>
              <a:rPr lang="en-US" sz="2200">
                <a:solidFill>
                  <a:srgbClr val="002060"/>
                </a:solidFill>
                <a:latin typeface="Arial" panose="020B0604020202020204" pitchFamily="34" charset="0"/>
                <a:cs typeface="Arial" panose="020B0604020202020204" pitchFamily="34" charset="0"/>
              </a:rPr>
              <a:t>for the benefit of Massachusetts employees.</a:t>
            </a:r>
            <a:r>
              <a:rPr lang="en-US" sz="2200" i="1">
                <a:latin typeface="Arial" panose="020B0604020202020204" pitchFamily="34" charset="0"/>
                <a:cs typeface="Arial" panose="020B0604020202020204" pitchFamily="34" charset="0"/>
              </a:rPr>
              <a:t>  </a:t>
            </a:r>
            <a:r>
              <a:rPr lang="en-US" sz="2200" i="1">
                <a:solidFill>
                  <a:srgbClr val="002060"/>
                </a:solidFill>
                <a:latin typeface="Arial" panose="020B0604020202020204" pitchFamily="34" charset="0"/>
                <a:cs typeface="Arial" panose="020B0604020202020204" pitchFamily="34" charset="0"/>
              </a:rPr>
              <a:t> </a:t>
            </a:r>
            <a:endParaRPr lang="en-US" sz="220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41496" y="1961239"/>
            <a:ext cx="9207795" cy="3416320"/>
          </a:xfrm>
          <a:prstGeom prst="rect">
            <a:avLst/>
          </a:prstGeom>
        </p:spPr>
        <p:txBody>
          <a:bodyPr wrap="square">
            <a:spAutoFit/>
          </a:bodyPr>
          <a:lstStyle/>
          <a:p>
            <a:pPr lvl="0"/>
            <a:r>
              <a:rPr lang="en-US">
                <a:solidFill>
                  <a:srgbClr val="002060"/>
                </a:solidFill>
                <a:latin typeface="Arial" panose="020B0604020202020204" pitchFamily="34" charset="0"/>
                <a:cs typeface="Arial" panose="020B0604020202020204" pitchFamily="34" charset="0"/>
              </a:rPr>
              <a:t>Employees may be eligible for the following types of leave below under the PFML law.  Such leave cannot exceed a combined total of 26 weeks in a benefit year.</a:t>
            </a:r>
          </a:p>
          <a:p>
            <a:pPr lvl="0"/>
            <a:endParaRPr lang="en-US">
              <a:solidFill>
                <a:srgbClr val="002060"/>
              </a:solidFill>
              <a:latin typeface="Arial" panose="020B0604020202020204" pitchFamily="34" charset="0"/>
              <a:cs typeface="Arial" panose="020B0604020202020204" pitchFamily="34" charset="0"/>
            </a:endParaRPr>
          </a:p>
          <a:p>
            <a:r>
              <a:rPr lang="en-US" b="1">
                <a:solidFill>
                  <a:srgbClr val="002060"/>
                </a:solidFill>
                <a:latin typeface="Arial" panose="020B0604020202020204" pitchFamily="34" charset="0"/>
                <a:cs typeface="Arial" panose="020B0604020202020204" pitchFamily="34" charset="0"/>
              </a:rPr>
              <a:t>Paid leave up to:</a:t>
            </a:r>
            <a:endParaRPr lang="en-US">
              <a:solidFill>
                <a:srgbClr val="002060"/>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12 weeks in a benefit year for the birth, adoption, or foster care placement of a child</a:t>
            </a:r>
          </a:p>
          <a:p>
            <a:pPr marL="285750" lvl="0" indent="-28575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12 weeks in a benefit year for certain reasons arising out of a family member on active duty or being notified of a call to active duty in the Armed Forces</a:t>
            </a:r>
          </a:p>
          <a:p>
            <a:pPr marL="285750" lvl="0" indent="-28575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20 weeks in a benefit year for the employee’s own serious health condition </a:t>
            </a:r>
          </a:p>
          <a:p>
            <a:pPr marL="285750" lvl="0" indent="-28575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26 weeks in a benefit year to care for a family member who is a covered service member undergoing medical treatment or otherwise addressing consequences of a serious health condition relating to the family member’s military service</a:t>
            </a:r>
          </a:p>
          <a:p>
            <a:pPr marL="285750" lvl="0" indent="-28575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12 weeks in a benefit year to care for a family member with a serious health condition </a:t>
            </a:r>
          </a:p>
        </p:txBody>
      </p:sp>
    </p:spTree>
    <p:extLst>
      <p:ext uri="{BB962C8B-B14F-4D97-AF65-F5344CB8AC3E}">
        <p14:creationId xmlns:p14="http://schemas.microsoft.com/office/powerpoint/2010/main" val="10361118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66</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2"/>
          <p:cNvSpPr>
            <a:spLocks noGrp="1" noChangeArrowheads="1"/>
          </p:cNvSpPr>
          <p:nvPr>
            <p:ph type="title"/>
          </p:nvPr>
        </p:nvSpPr>
        <p:spPr>
          <a:xfrm>
            <a:off x="0" y="0"/>
            <a:ext cx="9144000" cy="762000"/>
          </a:xfrm>
        </p:spPr>
        <p:txBody>
          <a:bodyPr/>
          <a:lstStyle/>
          <a:p>
            <a:pPr eaLnBrk="1" hangingPunct="1"/>
            <a:r>
              <a:rPr lang="en-US" altLang="en-US" sz="3600" b="1">
                <a:solidFill>
                  <a:srgbClr val="002060"/>
                </a:solidFill>
                <a:latin typeface="Arial" panose="020B0604020202020204" pitchFamily="34" charset="0"/>
                <a:cs typeface="Arial" panose="020B0604020202020204" pitchFamily="34" charset="0"/>
              </a:rPr>
              <a:t>Retirement Benefits</a:t>
            </a:r>
          </a:p>
        </p:txBody>
      </p:sp>
      <p:sp>
        <p:nvSpPr>
          <p:cNvPr id="15" name="Content Placeholder 1"/>
          <p:cNvSpPr>
            <a:spLocks noGrp="1"/>
          </p:cNvSpPr>
          <p:nvPr>
            <p:ph idx="1"/>
          </p:nvPr>
        </p:nvSpPr>
        <p:spPr>
          <a:xfrm>
            <a:off x="190500" y="1286835"/>
            <a:ext cx="8867775" cy="4448175"/>
          </a:xfrm>
        </p:spPr>
        <p:txBody>
          <a:bodyPr>
            <a:normAutofit fontScale="92500" lnSpcReduction="10000"/>
          </a:bodyPr>
          <a:lstStyle/>
          <a:p>
            <a:r>
              <a:rPr lang="en-US" altLang="en-US" sz="2400">
                <a:solidFill>
                  <a:srgbClr val="002060"/>
                </a:solidFill>
                <a:latin typeface="Arial" panose="020B0604020202020204" pitchFamily="34" charset="0"/>
                <a:cs typeface="Arial" panose="020B0604020202020204" pitchFamily="34" charset="0"/>
              </a:rPr>
              <a:t>All employees are eligible to contribute to a </a:t>
            </a:r>
            <a:r>
              <a:rPr lang="en-US" altLang="en-US" sz="2400" b="1">
                <a:solidFill>
                  <a:srgbClr val="002060"/>
                </a:solidFill>
                <a:latin typeface="Arial" panose="020B0604020202020204" pitchFamily="34" charset="0"/>
                <a:cs typeface="Arial" panose="020B0604020202020204" pitchFamily="34" charset="0"/>
              </a:rPr>
              <a:t>403b</a:t>
            </a:r>
            <a:r>
              <a:rPr lang="en-US" altLang="en-US" sz="2400">
                <a:solidFill>
                  <a:srgbClr val="002060"/>
                </a:solidFill>
                <a:latin typeface="Arial" panose="020B0604020202020204" pitchFamily="34" charset="0"/>
                <a:cs typeface="Arial" panose="020B0604020202020204" pitchFamily="34" charset="0"/>
              </a:rPr>
              <a:t> tax deferred retirement savings account.</a:t>
            </a:r>
          </a:p>
          <a:p>
            <a:pPr>
              <a:lnSpc>
                <a:spcPct val="150000"/>
              </a:lnSpc>
            </a:pPr>
            <a:r>
              <a:rPr lang="en-US" altLang="en-US" sz="2400">
                <a:solidFill>
                  <a:srgbClr val="002060"/>
                </a:solidFill>
                <a:latin typeface="Arial" panose="020B0604020202020204" pitchFamily="34" charset="0"/>
                <a:cs typeface="Arial" panose="020B0604020202020204" pitchFamily="34" charset="0"/>
              </a:rPr>
              <a:t>Hospital 3% core contribution after:</a:t>
            </a:r>
          </a:p>
          <a:p>
            <a:pPr lvl="1">
              <a:buFont typeface="Wingdings" pitchFamily="2" charset="2"/>
              <a:buChar char="Ø"/>
            </a:pPr>
            <a:r>
              <a:rPr lang="en-US" altLang="en-US">
                <a:solidFill>
                  <a:srgbClr val="002060"/>
                </a:solidFill>
                <a:latin typeface="Arial" panose="020B0604020202020204" pitchFamily="34" charset="0"/>
                <a:cs typeface="Arial" panose="020B0604020202020204" pitchFamily="34" charset="0"/>
              </a:rPr>
              <a:t>1 year employment and 1000 hours paid </a:t>
            </a:r>
          </a:p>
          <a:p>
            <a:pPr>
              <a:lnSpc>
                <a:spcPct val="150000"/>
              </a:lnSpc>
            </a:pPr>
            <a:r>
              <a:rPr lang="en-US" altLang="en-US" sz="2400">
                <a:solidFill>
                  <a:srgbClr val="002060"/>
                </a:solidFill>
                <a:latin typeface="Arial" panose="020B0604020202020204" pitchFamily="34" charset="0"/>
                <a:cs typeface="Arial" panose="020B0604020202020204" pitchFamily="34" charset="0"/>
              </a:rPr>
              <a:t>The plan is administered by Fidelity Investments.</a:t>
            </a:r>
          </a:p>
          <a:p>
            <a:pPr>
              <a:lnSpc>
                <a:spcPct val="150000"/>
              </a:lnSpc>
            </a:pPr>
            <a:r>
              <a:rPr lang="en-US" altLang="en-US" sz="2400">
                <a:solidFill>
                  <a:srgbClr val="002060"/>
                </a:solidFill>
                <a:latin typeface="Arial" panose="020B0604020202020204" pitchFamily="34" charset="0"/>
                <a:cs typeface="Arial" panose="020B0604020202020204" pitchFamily="34" charset="0"/>
              </a:rPr>
              <a:t>Numerous investment options are offered. </a:t>
            </a:r>
          </a:p>
          <a:p>
            <a:pPr>
              <a:lnSpc>
                <a:spcPct val="150000"/>
              </a:lnSpc>
            </a:pPr>
            <a:r>
              <a:rPr lang="en-US" altLang="en-US" sz="2400">
                <a:solidFill>
                  <a:srgbClr val="002060"/>
                </a:solidFill>
                <a:latin typeface="Arial" panose="020B0604020202020204" pitchFamily="34" charset="0"/>
                <a:cs typeface="Arial" panose="020B0604020202020204" pitchFamily="34" charset="0"/>
              </a:rPr>
              <a:t>Rollovers from other 403b plans allowed.</a:t>
            </a:r>
          </a:p>
          <a:p>
            <a:pPr>
              <a:lnSpc>
                <a:spcPct val="150000"/>
              </a:lnSpc>
            </a:pPr>
            <a:r>
              <a:rPr lang="en-US" altLang="en-US" sz="2400">
                <a:solidFill>
                  <a:srgbClr val="002060"/>
                </a:solidFill>
                <a:latin typeface="Arial" panose="020B0604020202020204" pitchFamily="34" charset="0"/>
                <a:cs typeface="Arial" panose="020B0604020202020204" pitchFamily="34" charset="0"/>
              </a:rPr>
              <a:t> </a:t>
            </a:r>
            <a:r>
              <a:rPr lang="en-US" altLang="en-US" sz="2400" b="1">
                <a:solidFill>
                  <a:srgbClr val="002060"/>
                </a:solidFill>
                <a:latin typeface="Arial" panose="020B0604020202020204" pitchFamily="34" charset="0"/>
                <a:cs typeface="Arial" panose="020B0604020202020204" pitchFamily="34" charset="0"/>
              </a:rPr>
              <a:t>To enroll:</a:t>
            </a:r>
          </a:p>
          <a:p>
            <a:pPr lvl="1">
              <a:lnSpc>
                <a:spcPct val="150000"/>
              </a:lnSpc>
              <a:buFont typeface="Wingdings" panose="05000000000000000000" pitchFamily="2" charset="2"/>
              <a:buChar char="Ø"/>
            </a:pPr>
            <a:r>
              <a:rPr lang="en-US" altLang="en-US" sz="2000">
                <a:solidFill>
                  <a:srgbClr val="002060"/>
                </a:solidFill>
                <a:latin typeface="Arial" panose="020B0604020202020204" pitchFamily="34" charset="0"/>
                <a:cs typeface="Arial" panose="020B0604020202020204" pitchFamily="34" charset="0"/>
              </a:rPr>
              <a:t>1-800-343-0860. Plan # 65402</a:t>
            </a:r>
          </a:p>
          <a:p>
            <a:pPr>
              <a:lnSpc>
                <a:spcPct val="150000"/>
              </a:lnSpc>
            </a:pPr>
            <a:endParaRPr lang="en-US" altLang="en-US" sz="2400">
              <a:solidFill>
                <a:srgbClr val="002060"/>
              </a:solidFill>
              <a:latin typeface="Arial" panose="020B0604020202020204" pitchFamily="34" charset="0"/>
              <a:cs typeface="Arial" panose="020B0604020202020204" pitchFamily="34" charset="0"/>
            </a:endParaRPr>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648" y="4887884"/>
            <a:ext cx="2676292" cy="116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388074" y="6405418"/>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Tree>
    <p:extLst>
      <p:ext uri="{BB962C8B-B14F-4D97-AF65-F5344CB8AC3E}">
        <p14:creationId xmlns:p14="http://schemas.microsoft.com/office/powerpoint/2010/main" val="30398587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67</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405418"/>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15" name="Rectangle 2"/>
          <p:cNvSpPr>
            <a:spLocks noGrp="1" noChangeArrowheads="1"/>
          </p:cNvSpPr>
          <p:nvPr>
            <p:ph type="title"/>
          </p:nvPr>
        </p:nvSpPr>
        <p:spPr>
          <a:xfrm>
            <a:off x="3175" y="17463"/>
            <a:ext cx="6421438" cy="960471"/>
          </a:xfrm>
        </p:spPr>
        <p:txBody>
          <a:bodyPr>
            <a:normAutofit/>
          </a:bodyPr>
          <a:lstStyle/>
          <a:p>
            <a:pPr eaLnBrk="1" hangingPunct="1"/>
            <a:r>
              <a:rPr lang="en-US" altLang="en-US" sz="3600" b="1" dirty="0">
                <a:solidFill>
                  <a:srgbClr val="002060"/>
                </a:solidFill>
                <a:latin typeface="Arial" panose="020B0604020202020204" pitchFamily="34" charset="0"/>
                <a:cs typeface="Arial" panose="020B0604020202020204" pitchFamily="34" charset="0"/>
              </a:rPr>
              <a:t>Other Benefits</a:t>
            </a:r>
            <a:br>
              <a:rPr lang="en-US" altLang="en-US" sz="3600" b="1" dirty="0">
                <a:solidFill>
                  <a:srgbClr val="002060"/>
                </a:solidFill>
                <a:latin typeface="Arial" panose="020B0604020202020204" pitchFamily="34" charset="0"/>
                <a:cs typeface="Arial" panose="020B0604020202020204" pitchFamily="34" charset="0"/>
              </a:rPr>
            </a:br>
            <a:endParaRPr lang="en-US" altLang="en-US" sz="2400" i="1" dirty="0">
              <a:solidFill>
                <a:srgbClr val="002060"/>
              </a:solidFill>
              <a:latin typeface="Arial" panose="020B0604020202020204" pitchFamily="34" charset="0"/>
              <a:cs typeface="Arial" panose="020B0604020202020204" pitchFamily="34" charset="0"/>
            </a:endParaRPr>
          </a:p>
        </p:txBody>
      </p:sp>
      <p:sp>
        <p:nvSpPr>
          <p:cNvPr id="16" name="Rectangle 3"/>
          <p:cNvSpPr>
            <a:spLocks noGrp="1" noChangeArrowheads="1"/>
          </p:cNvSpPr>
          <p:nvPr>
            <p:ph idx="1"/>
          </p:nvPr>
        </p:nvSpPr>
        <p:spPr>
          <a:xfrm>
            <a:off x="146788" y="1121001"/>
            <a:ext cx="8477250" cy="5295900"/>
          </a:xfrm>
        </p:spPr>
        <p:txBody>
          <a:bodyPr>
            <a:normAutofit fontScale="92500" lnSpcReduction="10000"/>
          </a:bodyPr>
          <a:lstStyle/>
          <a:p>
            <a:pPr>
              <a:lnSpc>
                <a:spcPct val="100000"/>
              </a:lnSpc>
              <a:spcBef>
                <a:spcPts val="0"/>
              </a:spcBef>
              <a:buClr>
                <a:schemeClr val="tx1"/>
              </a:buClr>
              <a:defRPr/>
            </a:pPr>
            <a:r>
              <a:rPr lang="en-US" altLang="en-US" sz="2200" b="1" dirty="0">
                <a:solidFill>
                  <a:srgbClr val="002060"/>
                </a:solidFill>
                <a:latin typeface="Arial" panose="020B0604020202020204" pitchFamily="34" charset="0"/>
                <a:cs typeface="Arial" panose="020B0604020202020204" pitchFamily="34" charset="0"/>
              </a:rPr>
              <a:t>Tuition Assistance - </a:t>
            </a:r>
            <a:r>
              <a:rPr lang="en-US" altLang="en-US" sz="2200" dirty="0">
                <a:solidFill>
                  <a:srgbClr val="002060"/>
                </a:solidFill>
                <a:latin typeface="Arial" panose="020B0604020202020204" pitchFamily="34" charset="0"/>
                <a:cs typeface="Arial" panose="020B0604020202020204" pitchFamily="34" charset="0"/>
              </a:rPr>
              <a:t>Available after six months of employment</a:t>
            </a:r>
          </a:p>
          <a:p>
            <a:pPr marL="0" indent="0">
              <a:lnSpc>
                <a:spcPct val="100000"/>
              </a:lnSpc>
              <a:spcBef>
                <a:spcPts val="0"/>
              </a:spcBef>
              <a:buClr>
                <a:schemeClr val="tx1"/>
              </a:buClr>
              <a:buNone/>
              <a:defRPr/>
            </a:pPr>
            <a:r>
              <a:rPr lang="en-US" altLang="en-US" sz="1400" i="1" dirty="0">
                <a:solidFill>
                  <a:srgbClr val="002060"/>
                </a:solidFill>
                <a:latin typeface="Arial" panose="020B0604020202020204" pitchFamily="34" charset="0"/>
                <a:cs typeface="Arial" panose="020B0604020202020204" pitchFamily="34" charset="0"/>
              </a:rPr>
              <a:t>       (available for staff working at least 32 hours per pay period)</a:t>
            </a:r>
          </a:p>
          <a:p>
            <a:pPr marL="0" indent="0">
              <a:lnSpc>
                <a:spcPct val="100000"/>
              </a:lnSpc>
              <a:spcBef>
                <a:spcPts val="0"/>
              </a:spcBef>
              <a:buClr>
                <a:schemeClr val="tx1"/>
              </a:buClr>
              <a:buNone/>
              <a:defRPr/>
            </a:pPr>
            <a:endParaRPr lang="en-US" altLang="en-US" sz="1400" i="1" dirty="0">
              <a:solidFill>
                <a:srgbClr val="002060"/>
              </a:solidFill>
              <a:latin typeface="Arial" panose="020B0604020202020204" pitchFamily="34" charset="0"/>
              <a:cs typeface="Arial" panose="020B0604020202020204" pitchFamily="34" charset="0"/>
            </a:endParaRPr>
          </a:p>
          <a:p>
            <a:pPr>
              <a:lnSpc>
                <a:spcPct val="100000"/>
              </a:lnSpc>
              <a:spcBef>
                <a:spcPts val="0"/>
              </a:spcBef>
              <a:buClr>
                <a:schemeClr val="tx1"/>
              </a:buClr>
              <a:defRPr/>
            </a:pPr>
            <a:r>
              <a:rPr lang="en-US" altLang="en-US" sz="2200" b="1" dirty="0">
                <a:solidFill>
                  <a:srgbClr val="002060"/>
                </a:solidFill>
                <a:latin typeface="Arial" panose="020B0604020202020204" pitchFamily="34" charset="0"/>
                <a:cs typeface="Arial" panose="020B0604020202020204" pitchFamily="34" charset="0"/>
              </a:rPr>
              <a:t>Talent Development Opportunities</a:t>
            </a:r>
            <a:endParaRPr lang="en-US" altLang="en-US" sz="2200" i="1" dirty="0">
              <a:solidFill>
                <a:srgbClr val="002060"/>
              </a:solidFill>
              <a:latin typeface="Arial" panose="020B0604020202020204" pitchFamily="34" charset="0"/>
              <a:cs typeface="Arial" panose="020B0604020202020204" pitchFamily="34" charset="0"/>
            </a:endParaRPr>
          </a:p>
          <a:p>
            <a:pPr>
              <a:buClr>
                <a:schemeClr val="tx1"/>
              </a:buClr>
              <a:defRPr/>
            </a:pPr>
            <a:r>
              <a:rPr lang="en-US" altLang="en-US" sz="2200" b="1" dirty="0">
                <a:solidFill>
                  <a:srgbClr val="002060"/>
                </a:solidFill>
                <a:latin typeface="Arial" panose="020B0604020202020204" pitchFamily="34" charset="0"/>
                <a:cs typeface="Arial" panose="020B0604020202020204" pitchFamily="34" charset="0"/>
              </a:rPr>
              <a:t>Short Term and Long Term Disability Insurance- </a:t>
            </a:r>
            <a:r>
              <a:rPr lang="en-US" altLang="en-US" sz="2200" dirty="0">
                <a:solidFill>
                  <a:srgbClr val="002060"/>
                </a:solidFill>
                <a:latin typeface="Arial" panose="020B0604020202020204" pitchFamily="34" charset="0"/>
                <a:cs typeface="Arial" panose="020B0604020202020204" pitchFamily="34" charset="0"/>
              </a:rPr>
              <a:t>Available after six months</a:t>
            </a:r>
          </a:p>
          <a:p>
            <a:pPr>
              <a:buClr>
                <a:schemeClr val="tx1"/>
              </a:buClr>
              <a:defRPr/>
            </a:pPr>
            <a:r>
              <a:rPr lang="en-US" altLang="en-US" sz="2200" b="1" dirty="0">
                <a:solidFill>
                  <a:srgbClr val="002060"/>
                </a:solidFill>
                <a:latin typeface="Arial" panose="020B0604020202020204" pitchFamily="34" charset="0"/>
                <a:cs typeface="Arial" panose="020B0604020202020204" pitchFamily="34" charset="0"/>
              </a:rPr>
              <a:t>Life and Accidental Death &amp; Dismemberment Insurance</a:t>
            </a:r>
          </a:p>
          <a:p>
            <a:pPr>
              <a:buClr>
                <a:schemeClr val="tx1"/>
              </a:buClr>
              <a:defRPr/>
            </a:pPr>
            <a:r>
              <a:rPr lang="en-US" altLang="en-US" sz="2200" b="1" dirty="0">
                <a:solidFill>
                  <a:srgbClr val="002060"/>
                </a:solidFill>
                <a:latin typeface="Arial" panose="020B0604020202020204" pitchFamily="34" charset="0"/>
                <a:cs typeface="Arial" panose="020B0604020202020204" pitchFamily="34" charset="0"/>
              </a:rPr>
              <a:t>Supplemental Life Insurance</a:t>
            </a:r>
          </a:p>
          <a:p>
            <a:pPr>
              <a:buClr>
                <a:schemeClr val="tx1"/>
              </a:buClr>
              <a:defRPr/>
            </a:pPr>
            <a:r>
              <a:rPr lang="en-US" altLang="en-US" sz="2200" b="1" dirty="0">
                <a:solidFill>
                  <a:srgbClr val="002060"/>
                </a:solidFill>
                <a:latin typeface="Arial" panose="020B0604020202020204" pitchFamily="34" charset="0"/>
                <a:cs typeface="Arial" panose="020B0604020202020204" pitchFamily="34" charset="0"/>
              </a:rPr>
              <a:t>Critical Illness Insurance</a:t>
            </a:r>
          </a:p>
          <a:p>
            <a:pPr>
              <a:buClr>
                <a:schemeClr val="tx1"/>
              </a:buClr>
              <a:defRPr/>
            </a:pPr>
            <a:r>
              <a:rPr lang="en-US" altLang="en-US" sz="2200" b="1" dirty="0">
                <a:solidFill>
                  <a:srgbClr val="002060"/>
                </a:solidFill>
                <a:latin typeface="Arial" panose="020B0604020202020204" pitchFamily="34" charset="0"/>
                <a:cs typeface="Arial" panose="020B0604020202020204" pitchFamily="34" charset="0"/>
              </a:rPr>
              <a:t>Hospital Indemnity Insurance</a:t>
            </a:r>
          </a:p>
          <a:p>
            <a:pPr>
              <a:buClr>
                <a:schemeClr val="tx1"/>
              </a:buClr>
              <a:defRPr/>
            </a:pPr>
            <a:r>
              <a:rPr lang="en-US" altLang="en-US" sz="2200" b="1" dirty="0">
                <a:solidFill>
                  <a:srgbClr val="002060"/>
                </a:solidFill>
                <a:latin typeface="Arial" panose="020B0604020202020204" pitchFamily="34" charset="0"/>
                <a:cs typeface="Arial" panose="020B0604020202020204" pitchFamily="34" charset="0"/>
              </a:rPr>
              <a:t>Legal Insurance</a:t>
            </a:r>
          </a:p>
          <a:p>
            <a:pPr>
              <a:lnSpc>
                <a:spcPct val="110000"/>
              </a:lnSpc>
              <a:spcBef>
                <a:spcPts val="0"/>
              </a:spcBef>
              <a:buClr>
                <a:schemeClr val="tx1"/>
              </a:buClr>
              <a:defRPr/>
            </a:pPr>
            <a:r>
              <a:rPr lang="en-US" altLang="en-US" sz="2200" b="1" dirty="0">
                <a:solidFill>
                  <a:srgbClr val="002060"/>
                </a:solidFill>
                <a:latin typeface="Arial" panose="020B0604020202020204" pitchFamily="34" charset="0"/>
                <a:cs typeface="Arial" panose="020B0604020202020204" pitchFamily="34" charset="0"/>
              </a:rPr>
              <a:t>Benefits and Discounts Through </a:t>
            </a:r>
            <a:r>
              <a:rPr lang="en-US" altLang="en-US" sz="2200" b="1" dirty="0" err="1">
                <a:solidFill>
                  <a:srgbClr val="002060"/>
                </a:solidFill>
                <a:latin typeface="Arial" panose="020B0604020202020204" pitchFamily="34" charset="0"/>
                <a:cs typeface="Arial" panose="020B0604020202020204" pitchFamily="34" charset="0"/>
              </a:rPr>
              <a:t>BenefitHub</a:t>
            </a:r>
            <a:endParaRPr lang="en-US" altLang="en-US" sz="2200" b="1" dirty="0">
              <a:solidFill>
                <a:srgbClr val="002060"/>
              </a:solidFill>
              <a:latin typeface="Arial" panose="020B0604020202020204" pitchFamily="34" charset="0"/>
              <a:cs typeface="Arial" panose="020B0604020202020204" pitchFamily="34" charset="0"/>
            </a:endParaRPr>
          </a:p>
          <a:p>
            <a:pPr marL="0" indent="0">
              <a:lnSpc>
                <a:spcPct val="110000"/>
              </a:lnSpc>
              <a:spcBef>
                <a:spcPts val="0"/>
              </a:spcBef>
              <a:buClr>
                <a:schemeClr val="tx1"/>
              </a:buClr>
              <a:buNone/>
              <a:defRPr/>
            </a:pPr>
            <a:r>
              <a:rPr lang="en-US" altLang="en-US" sz="1400" i="1" dirty="0">
                <a:solidFill>
                  <a:srgbClr val="002060"/>
                </a:solidFill>
                <a:latin typeface="Arial" panose="020B0604020202020204" pitchFamily="34" charset="0"/>
                <a:cs typeface="Arial" panose="020B0604020202020204" pitchFamily="34" charset="0"/>
              </a:rPr>
              <a:t>    (bilhperks.benefithub.com, Referral Code = BE1UCI)</a:t>
            </a:r>
          </a:p>
          <a:p>
            <a:pPr marL="0" indent="0">
              <a:lnSpc>
                <a:spcPct val="110000"/>
              </a:lnSpc>
              <a:spcBef>
                <a:spcPts val="0"/>
              </a:spcBef>
              <a:buClr>
                <a:schemeClr val="tx1"/>
              </a:buClr>
              <a:buNone/>
              <a:defRPr/>
            </a:pPr>
            <a:endParaRPr lang="en-US" altLang="en-US" sz="1400" i="1" dirty="0">
              <a:solidFill>
                <a:srgbClr val="002060"/>
              </a:solidFill>
              <a:latin typeface="Arial" panose="020B0604020202020204" pitchFamily="34" charset="0"/>
              <a:cs typeface="Arial" panose="020B0604020202020204" pitchFamily="34" charset="0"/>
            </a:endParaRPr>
          </a:p>
          <a:p>
            <a:pPr>
              <a:spcBef>
                <a:spcPts val="0"/>
              </a:spcBef>
              <a:buClr>
                <a:schemeClr val="tx1"/>
              </a:buClr>
              <a:defRPr/>
            </a:pPr>
            <a:r>
              <a:rPr lang="en-US" altLang="en-US" sz="2200" b="1" dirty="0">
                <a:solidFill>
                  <a:srgbClr val="002060"/>
                </a:solidFill>
                <a:latin typeface="Arial" panose="020B0604020202020204" pitchFamily="34" charset="0"/>
                <a:cs typeface="Arial" panose="020B0604020202020204" pitchFamily="34" charset="0"/>
              </a:rPr>
              <a:t>Care.com: Expert Assistance finding care for family and pets</a:t>
            </a:r>
          </a:p>
          <a:p>
            <a:pPr marL="0" indent="0">
              <a:spcBef>
                <a:spcPts val="0"/>
              </a:spcBef>
              <a:buClr>
                <a:schemeClr val="tx1"/>
              </a:buClr>
              <a:buNone/>
              <a:defRPr/>
            </a:pPr>
            <a:r>
              <a:rPr lang="en-US" altLang="en-US" sz="2200" b="1" dirty="0">
                <a:solidFill>
                  <a:srgbClr val="002060"/>
                </a:solidFill>
                <a:latin typeface="Arial" panose="020B0604020202020204" pitchFamily="34" charset="0"/>
                <a:cs typeface="Arial" panose="020B0604020202020204" pitchFamily="34" charset="0"/>
              </a:rPr>
              <a:t>    </a:t>
            </a:r>
            <a:r>
              <a:rPr lang="en-US" altLang="en-US" sz="1500" i="1" dirty="0">
                <a:solidFill>
                  <a:srgbClr val="002060"/>
                </a:solidFill>
                <a:latin typeface="Arial" panose="020B0604020202020204" pitchFamily="34" charset="0"/>
                <a:cs typeface="Arial" panose="020B0604020202020204" pitchFamily="34" charset="0"/>
              </a:rPr>
              <a:t>(855-781-1303 or expertassitance@care.com)</a:t>
            </a:r>
          </a:p>
          <a:p>
            <a:pPr>
              <a:defRPr/>
            </a:pPr>
            <a:r>
              <a:rPr lang="en-US" altLang="en-US" sz="2200" b="1" dirty="0">
                <a:solidFill>
                  <a:srgbClr val="002060"/>
                </a:solidFill>
                <a:latin typeface="Arial" panose="020B0604020202020204" pitchFamily="34" charset="0"/>
                <a:cs typeface="Arial" panose="020B0604020202020204" pitchFamily="34" charset="0"/>
              </a:rPr>
              <a:t>BID-Milton Cafeteria Discount: </a:t>
            </a:r>
            <a:r>
              <a:rPr lang="en-US" altLang="en-US" sz="2200" dirty="0">
                <a:solidFill>
                  <a:srgbClr val="002060"/>
                </a:solidFill>
                <a:latin typeface="Arial" panose="020B0604020202020204" pitchFamily="34" charset="0"/>
                <a:cs typeface="Arial" panose="020B0604020202020204" pitchFamily="34" charset="0"/>
              </a:rPr>
              <a:t>15% on all items</a:t>
            </a:r>
          </a:p>
          <a:p>
            <a:pPr eaLnBrk="1" hangingPunct="1">
              <a:buClr>
                <a:schemeClr val="tx1"/>
              </a:buClr>
              <a:defRPr/>
            </a:pPr>
            <a:endParaRPr lang="en-US" altLang="en-US" sz="2400" b="1" dirty="0">
              <a:solidFill>
                <a:srgbClr val="002060"/>
              </a:solidFill>
              <a:ea typeface="+mn-ea"/>
            </a:endParaRPr>
          </a:p>
          <a:p>
            <a:pPr eaLnBrk="1" hangingPunct="1">
              <a:defRPr/>
            </a:pPr>
            <a:endParaRPr lang="en-US" altLang="en-US" sz="2400" b="1" dirty="0">
              <a:ea typeface="+mn-e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759" y="1547080"/>
            <a:ext cx="1162759" cy="668357"/>
          </a:xfrm>
          <a:prstGeom prst="rect">
            <a:avLst/>
          </a:prstGeom>
        </p:spPr>
      </p:pic>
    </p:spTree>
    <p:extLst>
      <p:ext uri="{BB962C8B-B14F-4D97-AF65-F5344CB8AC3E}">
        <p14:creationId xmlns:p14="http://schemas.microsoft.com/office/powerpoint/2010/main" val="10540593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68</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405418"/>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3" name="Rectangle 2"/>
          <p:cNvSpPr/>
          <p:nvPr/>
        </p:nvSpPr>
        <p:spPr>
          <a:xfrm>
            <a:off x="257174" y="118068"/>
            <a:ext cx="6143625" cy="923330"/>
          </a:xfrm>
          <a:prstGeom prst="rect">
            <a:avLst/>
          </a:prstGeom>
        </p:spPr>
        <p:txBody>
          <a:bodyPr wrap="square">
            <a:spAutoFit/>
          </a:bodyPr>
          <a:lstStyle/>
          <a:p>
            <a:r>
              <a:rPr lang="en-US" sz="3600" b="1" spc="-5" dirty="0">
                <a:solidFill>
                  <a:srgbClr val="002060"/>
                </a:solidFill>
                <a:latin typeface="Arial" panose="020B0604020202020204" pitchFamily="34" charset="0"/>
                <a:cs typeface="Arial" panose="020B0604020202020204" pitchFamily="34" charset="0"/>
              </a:rPr>
              <a:t>Career Development</a:t>
            </a:r>
            <a:br>
              <a:rPr lang="en-US" spc="-5" dirty="0"/>
            </a:br>
            <a:r>
              <a:rPr lang="en-US" spc="-5" dirty="0">
                <a:solidFill>
                  <a:srgbClr val="00B0F0"/>
                </a:solidFill>
              </a:rPr>
              <a:t>Supporting all employees in growing their careers with us</a:t>
            </a:r>
            <a:endParaRPr lang="en-US" dirty="0"/>
          </a:p>
        </p:txBody>
      </p:sp>
      <p:sp>
        <p:nvSpPr>
          <p:cNvPr id="13" name="object 7"/>
          <p:cNvSpPr/>
          <p:nvPr/>
        </p:nvSpPr>
        <p:spPr>
          <a:xfrm>
            <a:off x="5601854" y="4966671"/>
            <a:ext cx="3043671" cy="1193984"/>
          </a:xfrm>
          <a:prstGeom prst="rect">
            <a:avLst/>
          </a:prstGeom>
          <a:blipFill>
            <a:blip r:embed="rId4" cstate="print"/>
            <a:stretch>
              <a:fillRect/>
            </a:stretch>
          </a:blipFill>
        </p:spPr>
        <p:txBody>
          <a:bodyPr wrap="square" lIns="0" tIns="0" rIns="0" bIns="0" rtlCol="0"/>
          <a:lstStyle/>
          <a:p>
            <a:endParaRPr sz="1350" dirty="0"/>
          </a:p>
        </p:txBody>
      </p:sp>
      <p:sp>
        <p:nvSpPr>
          <p:cNvPr id="6" name="Rectangle 5"/>
          <p:cNvSpPr/>
          <p:nvPr/>
        </p:nvSpPr>
        <p:spPr>
          <a:xfrm>
            <a:off x="431799" y="1277404"/>
            <a:ext cx="7550151" cy="3724096"/>
          </a:xfrm>
          <a:prstGeom prst="rect">
            <a:avLst/>
          </a:prstGeom>
        </p:spPr>
        <p:txBody>
          <a:bodyPr wrap="square">
            <a:spAutoFit/>
          </a:bodyPr>
          <a:lstStyle/>
          <a:p>
            <a:pPr marL="9525">
              <a:spcBef>
                <a:spcPts val="821"/>
              </a:spcBef>
            </a:pPr>
            <a:r>
              <a:rPr lang="en-US" sz="2800" b="1" spc="-15" dirty="0">
                <a:solidFill>
                  <a:srgbClr val="173D75"/>
                </a:solidFill>
                <a:latin typeface="Arial"/>
                <a:cs typeface="Arial"/>
              </a:rPr>
              <a:t>All </a:t>
            </a:r>
            <a:r>
              <a:rPr lang="en-US" sz="2800" b="1" spc="-4" dirty="0">
                <a:solidFill>
                  <a:srgbClr val="173D75"/>
                </a:solidFill>
                <a:latin typeface="Arial"/>
                <a:cs typeface="Arial"/>
              </a:rPr>
              <a:t>BILH </a:t>
            </a:r>
            <a:r>
              <a:rPr lang="en-US" sz="2800" b="1" spc="-8" dirty="0">
                <a:solidFill>
                  <a:srgbClr val="173D75"/>
                </a:solidFill>
                <a:latin typeface="Arial"/>
                <a:cs typeface="Arial"/>
              </a:rPr>
              <a:t>employees </a:t>
            </a:r>
            <a:r>
              <a:rPr lang="en-US" sz="2800" b="1" spc="8" dirty="0">
                <a:solidFill>
                  <a:srgbClr val="173D75"/>
                </a:solidFill>
                <a:latin typeface="Arial"/>
                <a:cs typeface="Arial"/>
              </a:rPr>
              <a:t>have access to:</a:t>
            </a:r>
          </a:p>
          <a:p>
            <a:pPr marL="223838" indent="-214313">
              <a:spcBef>
                <a:spcPts val="821"/>
              </a:spcBef>
              <a:buFont typeface="Arial" panose="020B0604020202020204" pitchFamily="34" charset="0"/>
              <a:buChar char="•"/>
            </a:pPr>
            <a:r>
              <a:rPr lang="en-US" sz="2400" spc="8" dirty="0">
                <a:solidFill>
                  <a:srgbClr val="173D75"/>
                </a:solidFill>
                <a:latin typeface="Arial"/>
                <a:cs typeface="Arial"/>
              </a:rPr>
              <a:t>1:1 Career and Academic Advising</a:t>
            </a:r>
          </a:p>
          <a:p>
            <a:pPr marL="223838" indent="-214313">
              <a:spcBef>
                <a:spcPts val="821"/>
              </a:spcBef>
              <a:buFont typeface="Arial" panose="020B0604020202020204" pitchFamily="34" charset="0"/>
              <a:buChar char="•"/>
            </a:pPr>
            <a:r>
              <a:rPr lang="en-US" sz="2400" spc="8" dirty="0">
                <a:solidFill>
                  <a:srgbClr val="173D75"/>
                </a:solidFill>
                <a:latin typeface="Arial"/>
                <a:cs typeface="Arial"/>
              </a:rPr>
              <a:t>Rigorous ESOL courses through JVS </a:t>
            </a:r>
          </a:p>
          <a:p>
            <a:pPr marL="223838" indent="-214313">
              <a:spcBef>
                <a:spcPts val="821"/>
              </a:spcBef>
              <a:buFont typeface="Arial" panose="020B0604020202020204" pitchFamily="34" charset="0"/>
              <a:buChar char="•"/>
            </a:pPr>
            <a:r>
              <a:rPr lang="en-US" sz="2400" spc="8" dirty="0">
                <a:solidFill>
                  <a:srgbClr val="173D75"/>
                </a:solidFill>
                <a:latin typeface="Arial"/>
                <a:cs typeface="Arial"/>
              </a:rPr>
              <a:t>Free Community College Courses through Bunker Hill and North Shore Community Colleges</a:t>
            </a:r>
          </a:p>
          <a:p>
            <a:pPr marL="223838" indent="-214313">
              <a:spcBef>
                <a:spcPts val="821"/>
              </a:spcBef>
              <a:buFont typeface="Arial" panose="020B0604020202020204" pitchFamily="34" charset="0"/>
              <a:buChar char="•"/>
            </a:pPr>
            <a:r>
              <a:rPr lang="en-US" sz="2400" spc="8" dirty="0">
                <a:solidFill>
                  <a:srgbClr val="173D75"/>
                </a:solidFill>
                <a:latin typeface="Arial"/>
                <a:cs typeface="Arial"/>
              </a:rPr>
              <a:t>Career Development Workshops</a:t>
            </a:r>
          </a:p>
          <a:p>
            <a:pPr marL="223838" indent="-214313">
              <a:spcBef>
                <a:spcPts val="821"/>
              </a:spcBef>
              <a:buFont typeface="Arial" panose="020B0604020202020204" pitchFamily="34" charset="0"/>
              <a:buChar char="•"/>
            </a:pPr>
            <a:r>
              <a:rPr lang="en-US" sz="2400" spc="8" dirty="0">
                <a:solidFill>
                  <a:srgbClr val="173D75"/>
                </a:solidFill>
                <a:latin typeface="Arial"/>
                <a:cs typeface="Arial"/>
              </a:rPr>
              <a:t>Financial Fitness Workshops</a:t>
            </a:r>
          </a:p>
          <a:p>
            <a:pPr marL="223838" indent="-214313">
              <a:spcBef>
                <a:spcPts val="821"/>
              </a:spcBef>
              <a:buFont typeface="Arial" panose="020B0604020202020204" pitchFamily="34" charset="0"/>
              <a:buChar char="•"/>
            </a:pPr>
            <a:r>
              <a:rPr lang="en-US" sz="2400" spc="8" dirty="0">
                <a:solidFill>
                  <a:srgbClr val="173D75"/>
                </a:solidFill>
                <a:latin typeface="Arial"/>
                <a:cs typeface="Arial"/>
              </a:rPr>
              <a:t>Discounted Bentley MBA program</a:t>
            </a:r>
          </a:p>
        </p:txBody>
      </p:sp>
      <p:sp>
        <p:nvSpPr>
          <p:cNvPr id="7" name="TextBox 6"/>
          <p:cNvSpPr txBox="1"/>
          <p:nvPr/>
        </p:nvSpPr>
        <p:spPr>
          <a:xfrm>
            <a:off x="257174" y="5353050"/>
            <a:ext cx="4762501" cy="1015663"/>
          </a:xfrm>
          <a:prstGeom prst="rect">
            <a:avLst/>
          </a:prstGeom>
          <a:noFill/>
        </p:spPr>
        <p:txBody>
          <a:bodyPr wrap="square" rtlCol="0">
            <a:spAutoFit/>
          </a:bodyPr>
          <a:lstStyle/>
          <a:p>
            <a:r>
              <a:rPr lang="en-US" dirty="0">
                <a:solidFill>
                  <a:srgbClr val="002060"/>
                </a:solidFill>
              </a:rPr>
              <a:t>For more information contact:</a:t>
            </a:r>
          </a:p>
          <a:p>
            <a:r>
              <a:rPr lang="en-US" sz="2400" dirty="0">
                <a:hlinkClick r:id="rId5"/>
              </a:rPr>
              <a:t>careerdevelopment@bilh.org</a:t>
            </a:r>
            <a:endParaRPr lang="en-US" sz="2400" dirty="0">
              <a:solidFill>
                <a:srgbClr val="002060"/>
              </a:solidFill>
            </a:endParaRPr>
          </a:p>
          <a:p>
            <a:endParaRPr lang="en-US" dirty="0"/>
          </a:p>
        </p:txBody>
      </p:sp>
    </p:spTree>
    <p:extLst>
      <p:ext uri="{BB962C8B-B14F-4D97-AF65-F5344CB8AC3E}">
        <p14:creationId xmlns:p14="http://schemas.microsoft.com/office/powerpoint/2010/main" val="5434583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r>
              <a:rPr lang="en-US" altLang="en-US" sz="3600" b="1">
                <a:solidFill>
                  <a:srgbClr val="002060"/>
                </a:solidFill>
                <a:latin typeface="Arial" panose="020B0604020202020204" pitchFamily="34" charset="0"/>
                <a:cs typeface="Arial" panose="020B0604020202020204" pitchFamily="34" charset="0"/>
              </a:rPr>
              <a:t>Other Benefits</a:t>
            </a:r>
          </a:p>
          <a:p>
            <a:pPr>
              <a:lnSpc>
                <a:spcPts val="2200"/>
              </a:lnSpc>
            </a:pPr>
            <a:r>
              <a:rPr lang="en-US" sz="3200" b="1">
                <a:solidFill>
                  <a:srgbClr val="002060"/>
                </a:solidFill>
                <a:latin typeface="Arial" panose="020B0604020202020204" pitchFamily="34" charset="0"/>
                <a:ea typeface="Arial" charset="0"/>
                <a:cs typeface="Arial" panose="020B0604020202020204" pitchFamily="34" charset="0"/>
              </a:rPr>
              <a:t>Employee Assistance Program</a:t>
            </a: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69</a:t>
            </a:fld>
            <a:endParaRPr lang="en-US" sz="100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405418"/>
            <a:ext cx="1702710" cy="333105"/>
          </a:xfrm>
          <a:prstGeom prst="rect">
            <a:avLst/>
          </a:prstGeom>
          <a:ln>
            <a:noFill/>
          </a:ln>
        </p:spPr>
        <p:txBody>
          <a:bodyPr wrap="none">
            <a:spAutoFit/>
          </a:bodyPr>
          <a:lstStyle/>
          <a:p>
            <a:pPr>
              <a:lnSpc>
                <a:spcPts val="2200"/>
              </a:lnSpc>
            </a:pPr>
            <a:r>
              <a:rPr lang="en-US" sz="1000">
                <a:solidFill>
                  <a:srgbClr val="183E75"/>
                </a:solidFill>
                <a:latin typeface="Arial" charset="0"/>
                <a:ea typeface="Arial" charset="0"/>
                <a:cs typeface="Arial" charset="0"/>
              </a:rPr>
              <a:t>New Employee Orientation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30431" y="-641105"/>
            <a:ext cx="5323604" cy="8890888"/>
          </a:xfrm>
          <a:prstGeom prst="rect">
            <a:avLst/>
          </a:prstGeom>
        </p:spPr>
      </p:pic>
      <p:sp>
        <p:nvSpPr>
          <p:cNvPr id="5" name="Oval 4"/>
          <p:cNvSpPr/>
          <p:nvPr/>
        </p:nvSpPr>
        <p:spPr>
          <a:xfrm>
            <a:off x="6641471" y="2211572"/>
            <a:ext cx="2070729" cy="4572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8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AD5C6742-7901-514F-8CFA-82AB320165FC}" type="slidenum">
              <a:rPr lang="en-US" sz="1000" smtClean="0">
                <a:solidFill>
                  <a:schemeClr val="bg1"/>
                </a:solidFill>
                <a:latin typeface="Arial" charset="0"/>
                <a:ea typeface="Arial" charset="0"/>
                <a:cs typeface="Arial" charset="0"/>
              </a:rPr>
              <a:t>7</a:t>
            </a:fld>
            <a:endParaRPr lang="en-US" sz="1000">
              <a:solidFill>
                <a:schemeClr val="bg1"/>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1800" y="1062181"/>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1" y="135129"/>
            <a:ext cx="2260397" cy="927811"/>
          </a:xfrm>
          <a:prstGeom prst="rect">
            <a:avLst/>
          </a:prstGeom>
        </p:spPr>
      </p:pic>
      <p:sp>
        <p:nvSpPr>
          <p:cNvPr id="14" name="TextBox 13"/>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3" name="Rectangle 2"/>
          <p:cNvSpPr/>
          <p:nvPr/>
        </p:nvSpPr>
        <p:spPr>
          <a:xfrm>
            <a:off x="584791" y="2153676"/>
            <a:ext cx="7605555" cy="1384995"/>
          </a:xfrm>
          <a:prstGeom prst="rect">
            <a:avLst/>
          </a:prstGeom>
        </p:spPr>
        <p:txBody>
          <a:bodyPr wrap="square">
            <a:spAutoFit/>
          </a:bodyPr>
          <a:lstStyle/>
          <a:p>
            <a:pPr algn="ctr"/>
            <a:r>
              <a:rPr lang="en-US" altLang="en-US" sz="4800" b="1">
                <a:solidFill>
                  <a:schemeClr val="bg1"/>
                </a:solidFill>
                <a:latin typeface="Arial" panose="020B0604020202020204" pitchFamily="34" charset="0"/>
                <a:cs typeface="Arial" panose="020B0604020202020204" pitchFamily="34" charset="0"/>
              </a:rPr>
              <a:t>Leadership Address</a:t>
            </a:r>
          </a:p>
          <a:p>
            <a:pPr algn="ctr"/>
            <a:r>
              <a:rPr lang="en-US" altLang="en-US" sz="3600" b="1" i="1">
                <a:solidFill>
                  <a:schemeClr val="bg1"/>
                </a:solidFill>
                <a:latin typeface="Arial" panose="020B0604020202020204" pitchFamily="34" charset="0"/>
                <a:cs typeface="Arial" panose="020B0604020202020204" pitchFamily="34" charset="0"/>
              </a:rPr>
              <a:t>Welcome to BID-Milton and BILH</a:t>
            </a:r>
          </a:p>
        </p:txBody>
      </p:sp>
    </p:spTree>
    <p:extLst>
      <p:ext uri="{BB962C8B-B14F-4D97-AF65-F5344CB8AC3E}">
        <p14:creationId xmlns:p14="http://schemas.microsoft.com/office/powerpoint/2010/main" val="22065978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234" y="5017247"/>
            <a:ext cx="3438712" cy="13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a:lnSpc>
                <a:spcPts val="2200"/>
              </a:lnSpc>
            </a:pPr>
            <a:endParaRPr lang="en-US" sz="3600" b="1" dirty="0">
              <a:solidFill>
                <a:srgbClr val="002060"/>
              </a:solidFill>
              <a:latin typeface="Arial" panose="020B0604020202020204" pitchFamily="34" charset="0"/>
              <a:ea typeface="Arial" charset="0"/>
              <a:cs typeface="Arial" panose="020B0604020202020204" pitchFamily="34"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EB086F05-78F2-EF41-91A2-B87B7873E06E}" type="slidenum">
              <a:rPr lang="en-US" sz="1000" smtClean="0">
                <a:solidFill>
                  <a:srgbClr val="183E75"/>
                </a:solidFill>
                <a:latin typeface="Arial" charset="0"/>
                <a:ea typeface="Arial" charset="0"/>
                <a:cs typeface="Arial" charset="0"/>
              </a:rPr>
              <a:t>70</a:t>
            </a:fld>
            <a:endParaRPr lang="en-US" sz="1000" dirty="0">
              <a:solidFill>
                <a:srgbClr val="183E75"/>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13082" b="9111"/>
          <a:stretch/>
        </p:blipFill>
        <p:spPr>
          <a:xfrm>
            <a:off x="6641471" y="256032"/>
            <a:ext cx="2260397" cy="721902"/>
          </a:xfrm>
          <a:prstGeom prst="rect">
            <a:avLst/>
          </a:prstGeom>
        </p:spPr>
      </p:pic>
      <p:sp>
        <p:nvSpPr>
          <p:cNvPr id="2" name="Rectangle 1"/>
          <p:cNvSpPr/>
          <p:nvPr/>
        </p:nvSpPr>
        <p:spPr>
          <a:xfrm>
            <a:off x="146788" y="1193156"/>
            <a:ext cx="8997212" cy="415498"/>
          </a:xfrm>
          <a:prstGeom prst="rect">
            <a:avLst/>
          </a:prstGeom>
        </p:spPr>
        <p:txBody>
          <a:bodyPr wrap="square">
            <a:spAutoFit/>
          </a:bodyPr>
          <a:lstStyle/>
          <a:p>
            <a:pPr marL="114300">
              <a:spcBef>
                <a:spcPts val="2000"/>
              </a:spcBef>
            </a:pPr>
            <a:endParaRPr lang="en-US" altLang="en-US" sz="2100" dirty="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388074" y="6405418"/>
            <a:ext cx="1702710" cy="333105"/>
          </a:xfrm>
          <a:prstGeom prst="rect">
            <a:avLst/>
          </a:prstGeom>
          <a:ln>
            <a:noFill/>
          </a:ln>
        </p:spPr>
        <p:txBody>
          <a:bodyPr wrap="none">
            <a:spAutoFit/>
          </a:bodyPr>
          <a:lstStyle/>
          <a:p>
            <a:pPr>
              <a:lnSpc>
                <a:spcPts val="2200"/>
              </a:lnSpc>
            </a:pPr>
            <a:r>
              <a:rPr lang="en-US" sz="1000" dirty="0">
                <a:solidFill>
                  <a:srgbClr val="183E75"/>
                </a:solidFill>
                <a:latin typeface="Arial" charset="0"/>
                <a:ea typeface="Arial" charset="0"/>
                <a:cs typeface="Arial" charset="0"/>
              </a:rPr>
              <a:t>New Employee Orientation</a:t>
            </a:r>
          </a:p>
        </p:txBody>
      </p:sp>
      <p:sp>
        <p:nvSpPr>
          <p:cNvPr id="16" name="Rectangle 15"/>
          <p:cNvSpPr/>
          <p:nvPr/>
        </p:nvSpPr>
        <p:spPr>
          <a:xfrm>
            <a:off x="431800" y="1292299"/>
            <a:ext cx="7239000" cy="4893647"/>
          </a:xfrm>
          <a:prstGeom prst="rect">
            <a:avLst/>
          </a:prstGeom>
        </p:spPr>
        <p:txBody>
          <a:bodyPr>
            <a:spAutoFit/>
          </a:bodyPr>
          <a:lstStyle/>
          <a:p>
            <a:pPr marL="742950" lvl="1" indent="-285750">
              <a:buFont typeface="Arial" panose="020B0604020202020204" pitchFamily="34" charset="0"/>
              <a:buChar char="•"/>
              <a:defRPr/>
            </a:pPr>
            <a:r>
              <a:rPr lang="en-US" sz="2400" dirty="0">
                <a:solidFill>
                  <a:srgbClr val="002060"/>
                </a:solidFill>
                <a:latin typeface="Arial" panose="020B0604020202020204" pitchFamily="34" charset="0"/>
                <a:cs typeface="Arial" panose="020B0604020202020204" pitchFamily="34" charset="0"/>
              </a:rPr>
              <a:t>We are here to support you throughout your BID- Milton Career – a resource for guidance, information and questions regarding policy, procedures, benefits, and employee relations</a:t>
            </a:r>
          </a:p>
          <a:p>
            <a:pPr marL="285750" indent="-285750">
              <a:buFont typeface="Arial" panose="020B0604020202020204" pitchFamily="34" charset="0"/>
              <a:buChar char="•"/>
              <a:defRPr/>
            </a:pPr>
            <a:endParaRPr lang="en-US" sz="2400" dirty="0">
              <a:solidFill>
                <a:srgbClr val="002060"/>
              </a:solidFill>
              <a:latin typeface="Arial" panose="020B0604020202020204" pitchFamily="34" charset="0"/>
              <a:cs typeface="Arial" panose="020B0604020202020204" pitchFamily="34" charset="0"/>
            </a:endParaRPr>
          </a:p>
          <a:p>
            <a:pPr>
              <a:defRPr/>
            </a:pPr>
            <a:endParaRPr lang="en-US" sz="2400" dirty="0">
              <a:solidFill>
                <a:srgbClr val="002060"/>
              </a:solidFill>
              <a:latin typeface="Arial" panose="020B0604020202020204" pitchFamily="34" charset="0"/>
              <a:cs typeface="Arial" panose="020B0604020202020204" pitchFamily="34" charset="0"/>
            </a:endParaRPr>
          </a:p>
          <a:p>
            <a:pPr>
              <a:defRPr/>
            </a:pPr>
            <a:r>
              <a:rPr lang="en-US" sz="2400" dirty="0">
                <a:solidFill>
                  <a:srgbClr val="002060"/>
                </a:solidFill>
                <a:latin typeface="Arial" panose="020B0604020202020204" pitchFamily="34" charset="0"/>
                <a:cs typeface="Arial" panose="020B0604020202020204" pitchFamily="34" charset="0"/>
              </a:rPr>
              <a:t>         Remember: review your benefit options – </a:t>
            </a:r>
          </a:p>
          <a:p>
            <a:pPr>
              <a:defRPr/>
            </a:pPr>
            <a:r>
              <a:rPr lang="en-US" sz="2400" dirty="0">
                <a:solidFill>
                  <a:srgbClr val="002060"/>
                </a:solidFill>
                <a:latin typeface="Arial" panose="020B0604020202020204" pitchFamily="34" charset="0"/>
                <a:cs typeface="Arial" panose="020B0604020202020204" pitchFamily="34" charset="0"/>
              </a:rPr>
              <a:t>         make elections within the 30 days from your </a:t>
            </a:r>
          </a:p>
          <a:p>
            <a:pPr>
              <a:defRPr/>
            </a:pPr>
            <a:r>
              <a:rPr lang="en-US" sz="2400" dirty="0">
                <a:solidFill>
                  <a:srgbClr val="002060"/>
                </a:solidFill>
                <a:latin typeface="Arial" panose="020B0604020202020204" pitchFamily="34" charset="0"/>
                <a:cs typeface="Arial" panose="020B0604020202020204" pitchFamily="34" charset="0"/>
              </a:rPr>
              <a:t>         hire date and sign up for direct deposit </a:t>
            </a:r>
            <a:r>
              <a:rPr lang="en-US" sz="2400" dirty="0" err="1">
                <a:solidFill>
                  <a:srgbClr val="002060"/>
                </a:solidFill>
                <a:latin typeface="Arial" panose="020B0604020202020204" pitchFamily="34" charset="0"/>
                <a:cs typeface="Arial" panose="020B0604020202020204" pitchFamily="34" charset="0"/>
              </a:rPr>
              <a:t>a.s.a.p</a:t>
            </a:r>
            <a:r>
              <a:rPr lang="en-US" sz="2400" dirty="0">
                <a:solidFill>
                  <a:srgbClr val="00206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endParaRPr lang="en-US" dirty="0">
              <a:solidFill>
                <a:srgbClr val="002060"/>
              </a:solidFill>
              <a:cs typeface="Arial" panose="020B0604020202020204" pitchFamily="34" charset="0"/>
            </a:endParaRPr>
          </a:p>
          <a:p>
            <a:pPr>
              <a:defRPr/>
            </a:pPr>
            <a:r>
              <a:rPr lang="en-US" b="1" dirty="0">
                <a:solidFill>
                  <a:srgbClr val="002060"/>
                </a:solidFill>
                <a:latin typeface="Arial" panose="020B0604020202020204" pitchFamily="34" charset="0"/>
                <a:cs typeface="Arial" panose="020B0604020202020204" pitchFamily="34" charset="0"/>
              </a:rPr>
              <a:t>           Thank you and Welcome to BID-Milton! </a:t>
            </a:r>
          </a:p>
          <a:p>
            <a:pPr marL="285750" indent="-285750">
              <a:buFont typeface="Arial" panose="020B0604020202020204" pitchFamily="34" charset="0"/>
              <a:buChar char="•"/>
              <a:defRPr/>
            </a:pPr>
            <a:endParaRPr lang="en-US" dirty="0">
              <a:solidFill>
                <a:srgbClr val="002060"/>
              </a:solidFill>
              <a:cs typeface="Arial" panose="020B0604020202020204" pitchFamily="34" charset="0"/>
            </a:endParaRPr>
          </a:p>
          <a:p>
            <a:pPr marL="285750" indent="-285750">
              <a:buFont typeface="Arial" panose="020B0604020202020204" pitchFamily="34" charset="0"/>
              <a:buChar char="•"/>
              <a:defRPr/>
            </a:pPr>
            <a:endParaRPr lang="en-US" dirty="0">
              <a:solidFill>
                <a:srgbClr val="002060"/>
              </a:solidFill>
              <a:cs typeface="Arial" panose="020B0604020202020204" pitchFamily="34" charset="0"/>
            </a:endParaRPr>
          </a:p>
        </p:txBody>
      </p:sp>
      <p:sp>
        <p:nvSpPr>
          <p:cNvPr id="3" name="TextBox 2"/>
          <p:cNvSpPr txBox="1"/>
          <p:nvPr/>
        </p:nvSpPr>
        <p:spPr>
          <a:xfrm>
            <a:off x="4004" y="0"/>
            <a:ext cx="9054936" cy="1200329"/>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Human Resources:</a:t>
            </a:r>
          </a:p>
          <a:p>
            <a:r>
              <a:rPr lang="en-US" sz="3600" b="1" dirty="0">
                <a:solidFill>
                  <a:srgbClr val="002060"/>
                </a:solidFill>
                <a:latin typeface="Arial" panose="020B0604020202020204" pitchFamily="34" charset="0"/>
                <a:cs typeface="Arial" panose="020B0604020202020204" pitchFamily="34" charset="0"/>
              </a:rPr>
              <a:t>Supporting The Employee Experience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99" y="2914474"/>
            <a:ext cx="1038686" cy="1130476"/>
          </a:xfrm>
          <a:prstGeom prst="rect">
            <a:avLst/>
          </a:prstGeom>
        </p:spPr>
      </p:pic>
    </p:spTree>
    <p:extLst>
      <p:ext uri="{BB962C8B-B14F-4D97-AF65-F5344CB8AC3E}">
        <p14:creationId xmlns:p14="http://schemas.microsoft.com/office/powerpoint/2010/main" val="3369956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D3693582-FB88-2E44-B711-E33E220A187C}" type="slidenum">
              <a:rPr lang="en-US" sz="1000" smtClean="0">
                <a:solidFill>
                  <a:schemeClr val="bg1"/>
                </a:solidFill>
                <a:latin typeface="Arial" charset="0"/>
                <a:ea typeface="Arial" charset="0"/>
                <a:cs typeface="Arial" charset="0"/>
              </a:rPr>
              <a:t>71</a:t>
            </a:fld>
            <a:endParaRPr lang="en-US" sz="1000">
              <a:solidFill>
                <a:schemeClr val="bg1"/>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4668" y="2522646"/>
            <a:ext cx="7670574" cy="1360489"/>
          </a:xfrm>
          <a:prstGeom prst="rect">
            <a:avLst/>
          </a:prstGeom>
          <a:noFill/>
        </p:spPr>
        <p:txBody>
          <a:bodyPr wrap="square" lIns="0" tIns="0" rIns="0" bIns="0" rtlCol="0">
            <a:noAutofit/>
          </a:bodyPr>
          <a:lstStyle/>
          <a:p>
            <a:pPr algn="ctr">
              <a:lnSpc>
                <a:spcPts val="4800"/>
              </a:lnSpc>
            </a:pPr>
            <a:br>
              <a:rPr lang="en-US" altLang="en-US" sz="4800"/>
            </a:br>
            <a:endParaRPr lang="en-US" sz="4800" b="1">
              <a:solidFill>
                <a:schemeClr val="bg1"/>
              </a:solidFill>
              <a:latin typeface="Arial" panose="020B0604020202020204" pitchFamily="34" charset="0"/>
              <a:ea typeface="Arial"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1" y="135129"/>
            <a:ext cx="2260397" cy="927811"/>
          </a:xfrm>
          <a:prstGeom prst="rect">
            <a:avLst/>
          </a:prstGeom>
        </p:spPr>
      </p:pic>
      <p:sp>
        <p:nvSpPr>
          <p:cNvPr id="6" name="TextBox 5"/>
          <p:cNvSpPr txBox="1"/>
          <p:nvPr/>
        </p:nvSpPr>
        <p:spPr>
          <a:xfrm>
            <a:off x="431798" y="6405418"/>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2" name="TextBox 1"/>
          <p:cNvSpPr txBox="1"/>
          <p:nvPr/>
        </p:nvSpPr>
        <p:spPr>
          <a:xfrm>
            <a:off x="1488558" y="2413591"/>
            <a:ext cx="6701788" cy="218521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Preventing Injuries on the Job</a:t>
            </a:r>
          </a:p>
          <a:p>
            <a:pPr algn="ctr"/>
            <a:r>
              <a:rPr lang="en-US" sz="4000" b="1">
                <a:solidFill>
                  <a:schemeClr val="bg1"/>
                </a:solidFill>
                <a:latin typeface="Arial" panose="020B0604020202020204" pitchFamily="34" charset="0"/>
                <a:cs typeface="Arial" panose="020B0604020202020204" pitchFamily="34" charset="0"/>
              </a:rPr>
              <a:t>(Employee Health)</a:t>
            </a:r>
          </a:p>
        </p:txBody>
      </p:sp>
    </p:spTree>
    <p:extLst>
      <p:ext uri="{BB962C8B-B14F-4D97-AF65-F5344CB8AC3E}">
        <p14:creationId xmlns:p14="http://schemas.microsoft.com/office/powerpoint/2010/main" val="2569292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4994"/>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marL="0" marR="0" lvl="0" indent="0" algn="r" defTabSz="914400" rtl="0" eaLnBrk="1" fontAlgn="auto" latinLnBrk="0" hangingPunct="1">
              <a:lnSpc>
                <a:spcPts val="2200"/>
              </a:lnSpc>
              <a:spcBef>
                <a:spcPts val="0"/>
              </a:spcBef>
              <a:spcAft>
                <a:spcPts val="0"/>
              </a:spcAft>
              <a:buClrTx/>
              <a:buSzTx/>
              <a:buFontTx/>
              <a:buNone/>
              <a:tabLst/>
              <a:defRPr/>
            </a:pPr>
            <a:fld id="{AD5C6742-7901-514F-8CFA-82AB320165FC}" type="slidenum">
              <a:rPr kumimoji="0" lang="en-US" sz="1000" b="0" i="0" u="none" strike="noStrike" kern="1200" cap="none" spc="0" normalizeH="0" baseline="0" noProof="0" smtClean="0">
                <a:ln>
                  <a:noFill/>
                </a:ln>
                <a:solidFill>
                  <a:prstClr val="white"/>
                </a:solidFill>
                <a:effectLst/>
                <a:uLnTx/>
                <a:uFillTx/>
                <a:latin typeface="Arial" charset="0"/>
                <a:ea typeface="Arial" charset="0"/>
                <a:cs typeface="Arial" charset="0"/>
              </a:rPr>
              <a:pPr marL="0" marR="0" lvl="0" indent="0" algn="r" defTabSz="914400" rtl="0" eaLnBrk="1" fontAlgn="auto" latinLnBrk="0" hangingPunct="1">
                <a:lnSpc>
                  <a:spcPts val="2200"/>
                </a:lnSpc>
                <a:spcBef>
                  <a:spcPts val="0"/>
                </a:spcBef>
                <a:spcAft>
                  <a:spcPts val="0"/>
                </a:spcAft>
                <a:buClrTx/>
                <a:buSzTx/>
                <a:buFontTx/>
                <a:buNone/>
                <a:tabLst/>
                <a:defRPr/>
              </a:pPr>
              <a:t>72</a:t>
            </a:fld>
            <a:endParaRPr kumimoji="0" lang="en-US" sz="10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3" name="TextBox 12"/>
          <p:cNvSpPr txBox="1"/>
          <p:nvPr/>
        </p:nvSpPr>
        <p:spPr>
          <a:xfrm>
            <a:off x="431799" y="6363852"/>
            <a:ext cx="2736273" cy="286330"/>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1800" y="1062181"/>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rPr>
              <a:t>Preventing Injury on the Job</a:t>
            </a:r>
          </a:p>
        </p:txBody>
      </p:sp>
      <p:sp>
        <p:nvSpPr>
          <p:cNvPr id="10" name="TextBox 9"/>
          <p:cNvSpPr txBox="1"/>
          <p:nvPr/>
        </p:nvSpPr>
        <p:spPr>
          <a:xfrm>
            <a:off x="441036" y="1268413"/>
            <a:ext cx="8010237" cy="403095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US" alt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US" alt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US" alt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1" y="135129"/>
            <a:ext cx="2260397" cy="927811"/>
          </a:xfrm>
          <a:prstGeom prst="rect">
            <a:avLst/>
          </a:prstGeom>
        </p:spPr>
      </p:pic>
      <p:sp>
        <p:nvSpPr>
          <p:cNvPr id="14" name="Rectangle 1"/>
          <p:cNvSpPr>
            <a:spLocks noChangeArrowheads="1"/>
          </p:cNvSpPr>
          <p:nvPr/>
        </p:nvSpPr>
        <p:spPr bwMode="auto">
          <a:xfrm>
            <a:off x="356270" y="218118"/>
            <a:ext cx="28873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2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Learning Objectives</a:t>
            </a:r>
          </a:p>
        </p:txBody>
      </p:sp>
      <p:sp>
        <p:nvSpPr>
          <p:cNvPr id="16" name="Rectangle 3"/>
          <p:cNvSpPr>
            <a:spLocks noChangeArrowheads="1"/>
          </p:cNvSpPr>
          <p:nvPr/>
        </p:nvSpPr>
        <p:spPr bwMode="auto">
          <a:xfrm>
            <a:off x="124444" y="1344613"/>
            <a:ext cx="8936038" cy="456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a:solidFill>
                  <a:schemeClr val="tx1"/>
                </a:solidFill>
                <a:latin typeface="Arial" pitchFamily="34" charset="0"/>
                <a:ea typeface="ＭＳ Ｐゴシック" pitchFamily="34" charset="-128"/>
              </a:defRPr>
            </a:lvl1pPr>
            <a:lvl2pPr marL="742950" indent="-285750">
              <a:spcBef>
                <a:spcPct val="20000"/>
              </a:spcBef>
              <a:buClr>
                <a:srgbClr val="0D1D6A"/>
              </a:buClr>
              <a:buFont typeface="Times" pitchFamily="18" charset="0"/>
              <a:buChar char="•"/>
              <a:defRPr sz="1600">
                <a:solidFill>
                  <a:schemeClr val="tx1"/>
                </a:solidFill>
                <a:latin typeface="Arial" pitchFamily="34" charset="0"/>
                <a:ea typeface="ＭＳ Ｐゴシック" pitchFamily="34" charset="-128"/>
              </a:defRPr>
            </a:lvl2pPr>
            <a:lvl3pPr marL="1143000" indent="-228600">
              <a:spcBef>
                <a:spcPct val="20000"/>
              </a:spcBef>
              <a:buChar char="•"/>
              <a:defRPr sz="1400">
                <a:solidFill>
                  <a:schemeClr val="tx1"/>
                </a:solidFill>
                <a:latin typeface="Arial" pitchFamily="34" charset="0"/>
                <a:ea typeface="ＭＳ Ｐゴシック" pitchFamily="34" charset="-128"/>
              </a:defRPr>
            </a:lvl3pPr>
            <a:lvl4pPr marL="1600200" indent="-228600">
              <a:spcBef>
                <a:spcPct val="20000"/>
              </a:spcBef>
              <a:buChar char="–"/>
              <a:defRPr sz="1200">
                <a:solidFill>
                  <a:schemeClr val="tx1"/>
                </a:solidFill>
                <a:latin typeface="Arial" pitchFamily="34" charset="0"/>
                <a:ea typeface="ＭＳ Ｐゴシック" pitchFamily="34" charset="-128"/>
              </a:defRPr>
            </a:lvl4pPr>
            <a:lvl5pPr marL="2057400" indent="-228600">
              <a:spcBef>
                <a:spcPct val="20000"/>
              </a:spcBef>
              <a:buChar char="»"/>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000">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Upon completion of this module you should be able to:</a:t>
            </a:r>
          </a:p>
          <a:p>
            <a:pPr marL="342900" marR="0" lvl="0" indent="-342900" algn="l" defTabSz="914400" rtl="0" eaLnBrk="1" fontAlgn="auto" latinLnBrk="0" hangingPunct="1">
              <a:lnSpc>
                <a:spcPct val="100000"/>
              </a:lnSpc>
              <a:spcBef>
                <a:spcPct val="20000"/>
              </a:spcBef>
              <a:spcAft>
                <a:spcPts val="0"/>
              </a:spcAft>
              <a:buClr>
                <a:srgbClr val="44546A"/>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a:p>
            <a:pPr marL="457200" marR="0" lvl="0" indent="-457200" algn="l" defTabSz="914400" rtl="0" eaLnBrk="1" fontAlgn="auto" latinLnBrk="0" hangingPunct="1">
              <a:lnSpc>
                <a:spcPct val="100000"/>
              </a:lnSpc>
              <a:spcBef>
                <a:spcPct val="20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Select the appropriate lifting equipment.</a:t>
            </a:r>
          </a:p>
          <a:p>
            <a:pPr marL="457200" marR="0" lvl="0" indent="-457200" algn="l" defTabSz="914400" rtl="0" eaLnBrk="1" fontAlgn="auto" latinLnBrk="0" hangingPunct="1">
              <a:lnSpc>
                <a:spcPct val="100000"/>
              </a:lnSpc>
              <a:spcBef>
                <a:spcPct val="20000"/>
              </a:spcBef>
              <a:spcAft>
                <a:spcPts val="0"/>
              </a:spcAft>
              <a:buClr>
                <a:prstClr val="white"/>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a:p>
            <a:pPr marL="457200" marR="0" lvl="0" indent="-457200" algn="l" defTabSz="914400" rtl="0" eaLnBrk="1" fontAlgn="auto" latinLnBrk="0" hangingPunct="1">
              <a:lnSpc>
                <a:spcPct val="100000"/>
              </a:lnSpc>
              <a:spcBef>
                <a:spcPct val="20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Use safe lifting techniques.</a:t>
            </a:r>
          </a:p>
          <a:p>
            <a:pPr marL="457200" marR="0" lvl="0" indent="-457200" algn="l" defTabSz="914400" rtl="0" eaLnBrk="1" fontAlgn="auto" latinLnBrk="0" hangingPunct="1">
              <a:lnSpc>
                <a:spcPct val="100000"/>
              </a:lnSpc>
              <a:spcBef>
                <a:spcPct val="20000"/>
              </a:spcBef>
              <a:spcAft>
                <a:spcPts val="0"/>
              </a:spcAft>
              <a:buClr>
                <a:prstClr val="white"/>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a:p>
            <a:pPr marL="457200" marR="0" lvl="0" indent="-457200" algn="l" defTabSz="914400" rtl="0" eaLnBrk="1" fontAlgn="auto" latinLnBrk="0" hangingPunct="1">
              <a:lnSpc>
                <a:spcPct val="100000"/>
              </a:lnSpc>
              <a:spcBef>
                <a:spcPct val="20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Know when to ask for help when lifting.</a:t>
            </a:r>
          </a:p>
          <a:p>
            <a:pPr marL="457200" marR="0" lvl="0" indent="-457200" algn="l" defTabSz="914400" rtl="0" eaLnBrk="1" fontAlgn="auto" latinLnBrk="0" hangingPunct="1">
              <a:lnSpc>
                <a:spcPct val="100000"/>
              </a:lnSpc>
              <a:spcBef>
                <a:spcPct val="20000"/>
              </a:spcBef>
              <a:spcAft>
                <a:spcPts val="0"/>
              </a:spcAft>
              <a:buClr>
                <a:prstClr val="white"/>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a:p>
            <a:pPr marL="457200" marR="0" lvl="0" indent="-457200" algn="l" defTabSz="914400" rtl="0" eaLnBrk="1" fontAlgn="auto" latinLnBrk="0" hangingPunct="1">
              <a:lnSpc>
                <a:spcPct val="100000"/>
              </a:lnSpc>
              <a:spcBef>
                <a:spcPct val="20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Practice wheelchair safety.</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400" b="1"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8867576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t>Preventing Injury on the Job</a:t>
            </a:r>
            <a:b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br>
            <a:endPar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marL="0" marR="0" lvl="0" indent="0" algn="r" defTabSz="914400" rtl="0" eaLnBrk="1" fontAlgn="auto" latinLnBrk="0" hangingPunct="1">
              <a:lnSpc>
                <a:spcPts val="2200"/>
              </a:lnSpc>
              <a:spcBef>
                <a:spcPts val="0"/>
              </a:spcBef>
              <a:spcAft>
                <a:spcPts val="0"/>
              </a:spcAft>
              <a:buClrTx/>
              <a:buSzTx/>
              <a:buFontTx/>
              <a:buNone/>
              <a:tabLst/>
              <a:defRPr/>
            </a:pPr>
            <a:fld id="{DC873736-14DE-FA4F-A730-C8E6DB79686C}" type="slidenum">
              <a:rPr kumimoji="0" lang="en-US" sz="1000" b="0" i="0" u="none" strike="noStrike" kern="1200" cap="none" spc="0" normalizeH="0" baseline="0" noProof="0" smtClean="0">
                <a:ln>
                  <a:noFill/>
                </a:ln>
                <a:solidFill>
                  <a:srgbClr val="183E75"/>
                </a:solidFill>
                <a:effectLst/>
                <a:uLnTx/>
                <a:uFillTx/>
                <a:latin typeface="Arial" charset="0"/>
                <a:ea typeface="Arial" charset="0"/>
                <a:cs typeface="Arial" charset="0"/>
              </a:rPr>
              <a:pPr marL="0" marR="0" lvl="0" indent="0" algn="r" defTabSz="914400" rtl="0" eaLnBrk="1" fontAlgn="auto" latinLnBrk="0" hangingPunct="1">
                <a:lnSpc>
                  <a:spcPts val="2200"/>
                </a:lnSpc>
                <a:spcBef>
                  <a:spcPts val="0"/>
                </a:spcBef>
                <a:spcAft>
                  <a:spcPts val="0"/>
                </a:spcAft>
                <a:buClrTx/>
                <a:buSzTx/>
                <a:buFontTx/>
                <a:buNone/>
                <a:tabLst/>
                <a:defRPr/>
              </a:pPr>
              <a:t>73</a:t>
            </a:fld>
            <a:endParaRPr kumimoji="0" lang="en-US" sz="1000" b="0" i="0" u="none" strike="noStrike" kern="1200" cap="none" spc="0" normalizeH="0" baseline="0" noProof="0" dirty="0">
              <a:ln>
                <a:noFill/>
              </a:ln>
              <a:solidFill>
                <a:srgbClr val="183E75"/>
              </a:solidFill>
              <a:effectLst/>
              <a:uLnTx/>
              <a:uFillTx/>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
        <p:nvSpPr>
          <p:cNvPr id="2" name="Rectangle 1"/>
          <p:cNvSpPr/>
          <p:nvPr/>
        </p:nvSpPr>
        <p:spPr>
          <a:xfrm>
            <a:off x="302599" y="2201574"/>
            <a:ext cx="81486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2060"/>
                </a:solidFill>
                <a:effectLst/>
                <a:uLnTx/>
                <a:uFillTx/>
                <a:latin typeface="Arial" pitchFamily="34" charset="0"/>
                <a:ea typeface="+mn-ea"/>
                <a:cs typeface="+mn-cs"/>
              </a:rPr>
              <a:t>. </a:t>
            </a:r>
          </a:p>
        </p:txBody>
      </p:sp>
      <p:sp>
        <p:nvSpPr>
          <p:cNvPr id="4" name="Rectangle 3"/>
          <p:cNvSpPr/>
          <p:nvPr/>
        </p:nvSpPr>
        <p:spPr>
          <a:xfrm>
            <a:off x="3075877" y="1110273"/>
            <a:ext cx="25110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Did You Know?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3"/>
          <p:cNvSpPr txBox="1">
            <a:spLocks noChangeArrowheads="1"/>
          </p:cNvSpPr>
          <p:nvPr/>
        </p:nvSpPr>
        <p:spPr>
          <a:xfrm>
            <a:off x="148855" y="1571938"/>
            <a:ext cx="8566450" cy="4114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rgbClr val="000066"/>
                </a:solidFill>
                <a:effectLst/>
                <a:uLnTx/>
                <a:uFillTx/>
                <a:latin typeface="Arial"/>
                <a:ea typeface="+mn-ea"/>
                <a:cs typeface="Arial"/>
              </a:rPr>
              <a:t>Back injuries are seldom caused by a single </a:t>
            </a:r>
            <a:endParaRPr kumimoji="0" lang="en-US" sz="28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altLang="en-US" sz="2800" b="0" i="0" u="none" strike="noStrike" kern="1200" cap="none" spc="0" normalizeH="0" baseline="0" noProof="0" dirty="0">
                <a:ln>
                  <a:noFill/>
                </a:ln>
                <a:solidFill>
                  <a:srgbClr val="000066"/>
                </a:solidFill>
                <a:effectLst/>
                <a:uLnTx/>
                <a:uFillTx/>
                <a:latin typeface="Arial"/>
                <a:ea typeface="+mn-ea"/>
                <a:cs typeface="Arial"/>
              </a:rPr>
              <a:t>incident!</a:t>
            </a:r>
            <a:endParaRPr kumimoji="0" lang="en-US" sz="2800" b="0" i="0" u="none" strike="noStrike" kern="1200" cap="none" spc="0" normalizeH="0" baseline="0" noProof="0" dirty="0">
              <a:ln>
                <a:noFill/>
              </a:ln>
              <a:solidFill>
                <a:prstClr val="black"/>
              </a:solidFill>
              <a:effectLst/>
              <a:uLnTx/>
              <a:uFillTx/>
              <a:latin typeface="Arial"/>
              <a:ea typeface="+mn-ea"/>
              <a:cs typeface="Arial"/>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endParaRPr kumimoji="0" lang="en-US" altLang="en-US" sz="28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US" altLang="en-US" sz="28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Decrease your risk of injury now and in the future </a:t>
            </a:r>
          </a:p>
          <a:p>
            <a:pPr marL="228600" marR="0" lvl="0" indent="-228600" algn="ctr" defTabSz="914400" rtl="0" eaLnBrk="1" fontAlgn="auto" latinLnBrk="0" hangingPunct="1">
              <a:lnSpc>
                <a:spcPct val="90000"/>
              </a:lnSpc>
              <a:spcBef>
                <a:spcPts val="1000"/>
              </a:spcBef>
              <a:spcAft>
                <a:spcPts val="0"/>
              </a:spcAft>
              <a:buClrTx/>
              <a:buSzTx/>
              <a:buFontTx/>
              <a:buNone/>
              <a:tabLst/>
              <a:defRPr/>
            </a:pPr>
            <a:endParaRPr kumimoji="0" lang="en-US" altLang="en-US" sz="28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altLang="en-US" sz="28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a:t>
            </a:r>
            <a:r>
              <a:rPr kumimoji="0" lang="en-US" altLang="en-US" sz="2800" b="1" i="1" u="sng"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EVERY</a:t>
            </a:r>
            <a:r>
              <a:rPr kumimoji="0" lang="en-US" altLang="en-US" sz="28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TIME: </a:t>
            </a:r>
            <a:r>
              <a:rPr kumimoji="0" lang="en-US" altLang="en-US" sz="28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US" altLang="en-US" sz="28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Use The Right Equipment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US" altLang="en-US" sz="28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As well as</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Good Body Mechanics </a:t>
            </a:r>
            <a:endParaRPr kumimoji="0" lang="en-US" altLang="en-US" sz="2800" b="1" i="0" u="none" strike="noStrike" kern="1200" cap="none" spc="0" normalizeH="0" baseline="0" noProof="0" dirty="0">
              <a:ln>
                <a:noFill/>
              </a:ln>
              <a:solidFill>
                <a:prstClr val="black"/>
              </a:solidFill>
              <a:effectLst/>
              <a:uLnTx/>
              <a:uFillTx/>
              <a:latin typeface="Showcard Gothic" pitchFamily="8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683" y="4874226"/>
            <a:ext cx="1262947" cy="1363360"/>
          </a:xfrm>
          <a:prstGeom prst="rect">
            <a:avLst/>
          </a:prstGeom>
        </p:spPr>
      </p:pic>
    </p:spTree>
    <p:extLst>
      <p:ext uri="{BB962C8B-B14F-4D97-AF65-F5344CB8AC3E}">
        <p14:creationId xmlns:p14="http://schemas.microsoft.com/office/powerpoint/2010/main" val="26887534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7"/>
          <p:cNvPicPr>
            <a:picLocks noChangeAspect="1"/>
          </p:cNvPicPr>
          <p:nvPr/>
        </p:nvPicPr>
        <p:blipFill rotWithShape="1">
          <a:blip r:embed="rId2">
            <a:extLst>
              <a:ext uri="{28A0092B-C50C-407E-A947-70E740481C1C}">
                <a14:useLocalDpi xmlns:a14="http://schemas.microsoft.com/office/drawing/2010/main" val="0"/>
              </a:ext>
            </a:extLst>
          </a:blip>
          <a:srcRect l="4203" b="7805"/>
          <a:stretch/>
        </p:blipFill>
        <p:spPr bwMode="auto">
          <a:xfrm>
            <a:off x="7290875" y="4590762"/>
            <a:ext cx="1443219" cy="158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1708" y="205608"/>
            <a:ext cx="5982688" cy="572359"/>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t>Preventing Injury on the Job</a:t>
            </a:r>
            <a:b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br>
            <a:r>
              <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rPr>
              <a:t>Choosing the Right Equipment for Every Transfer</a:t>
            </a: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marL="0" marR="0" lvl="0" indent="0" algn="r" defTabSz="914400" rtl="0" eaLnBrk="1" fontAlgn="auto" latinLnBrk="0" hangingPunct="1">
              <a:lnSpc>
                <a:spcPts val="2200"/>
              </a:lnSpc>
              <a:spcBef>
                <a:spcPts val="0"/>
              </a:spcBef>
              <a:spcAft>
                <a:spcPts val="0"/>
              </a:spcAft>
              <a:buClrTx/>
              <a:buSzTx/>
              <a:buFontTx/>
              <a:buNone/>
              <a:tabLst/>
              <a:defRPr/>
            </a:pPr>
            <a:fld id="{DC873736-14DE-FA4F-A730-C8E6DB79686C}" type="slidenum">
              <a:rPr kumimoji="0" lang="en-US" sz="1000" b="0" i="0" u="none" strike="noStrike" kern="1200" cap="none" spc="0" normalizeH="0" baseline="0" noProof="0" smtClean="0">
                <a:ln>
                  <a:noFill/>
                </a:ln>
                <a:solidFill>
                  <a:srgbClr val="183E75"/>
                </a:solidFill>
                <a:effectLst/>
                <a:uLnTx/>
                <a:uFillTx/>
                <a:latin typeface="Arial" charset="0"/>
                <a:ea typeface="Arial" charset="0"/>
                <a:cs typeface="Arial" charset="0"/>
              </a:rPr>
              <a:pPr marL="0" marR="0" lvl="0" indent="0" algn="r" defTabSz="914400" rtl="0" eaLnBrk="1" fontAlgn="auto" latinLnBrk="0" hangingPunct="1">
                <a:lnSpc>
                  <a:spcPts val="2200"/>
                </a:lnSpc>
                <a:spcBef>
                  <a:spcPts val="0"/>
                </a:spcBef>
                <a:spcAft>
                  <a:spcPts val="0"/>
                </a:spcAft>
                <a:buClrTx/>
                <a:buSzTx/>
                <a:buFontTx/>
                <a:buNone/>
                <a:tabLst/>
                <a:defRPr/>
              </a:pPr>
              <a:t>74</a:t>
            </a:fld>
            <a:endParaRPr kumimoji="0" lang="en-US" sz="1000" b="0" i="0" u="none" strike="noStrike" kern="1200" cap="none" spc="0" normalizeH="0" baseline="0" noProof="0" dirty="0">
              <a:ln>
                <a:noFill/>
              </a:ln>
              <a:solidFill>
                <a:srgbClr val="183E75"/>
              </a:solidFill>
              <a:effectLst/>
              <a:uLnTx/>
              <a:uFillTx/>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97681" y="2321185"/>
            <a:ext cx="18073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2060"/>
                </a:solidFill>
                <a:effectLst/>
                <a:uLnTx/>
                <a:uFillTx/>
                <a:latin typeface="Arial" pitchFamily="34" charset="0"/>
                <a:ea typeface="+mn-ea"/>
                <a:cs typeface="+mn-cs"/>
              </a:rPr>
              <a:t>Slide Transfer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2060"/>
                </a:solidFill>
                <a:effectLst/>
                <a:uLnTx/>
                <a:uFillTx/>
                <a:latin typeface="Arial" pitchFamily="34" charset="0"/>
                <a:ea typeface="+mn-ea"/>
                <a:cs typeface="+mn-cs"/>
              </a:rPr>
              <a:t>Boost </a:t>
            </a:r>
          </a:p>
        </p:txBody>
      </p:sp>
      <p:sp>
        <p:nvSpPr>
          <p:cNvPr id="14" name="TextBox 13"/>
          <p:cNvSpPr txBox="1">
            <a:spLocks noChangeArrowheads="1"/>
          </p:cNvSpPr>
          <p:nvPr/>
        </p:nvSpPr>
        <p:spPr bwMode="auto">
          <a:xfrm>
            <a:off x="423862" y="1167809"/>
            <a:ext cx="14841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Transfer</a:t>
            </a:r>
          </a:p>
        </p:txBody>
      </p:sp>
      <p:sp>
        <p:nvSpPr>
          <p:cNvPr id="18" name="TextBox 16"/>
          <p:cNvSpPr txBox="1">
            <a:spLocks noChangeArrowheads="1"/>
          </p:cNvSpPr>
          <p:nvPr/>
        </p:nvSpPr>
        <p:spPr bwMode="auto">
          <a:xfrm>
            <a:off x="3998652" y="1158776"/>
            <a:ext cx="4880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a:ea typeface="+mn-ea"/>
                <a:cs typeface="Arial"/>
              </a:rPr>
              <a:t>Options</a:t>
            </a:r>
            <a:r>
              <a:rPr kumimoji="0" lang="en-US" altLang="en-US" sz="2400" b="0" i="0" u="none" strike="noStrike" kern="1200" cap="none" spc="0" normalizeH="0" baseline="0" noProof="0" dirty="0">
                <a:ln>
                  <a:noFill/>
                </a:ln>
                <a:solidFill>
                  <a:prstClr val="black"/>
                </a:solidFill>
                <a:effectLst/>
                <a:uLnTx/>
                <a:uFillTx/>
                <a:latin typeface="Arial"/>
                <a:ea typeface="+mn-ea"/>
                <a:cs typeface="Arial"/>
              </a:rPr>
              <a:t> </a:t>
            </a:r>
            <a:r>
              <a:rPr kumimoji="0" lang="en-US" altLang="en-US" sz="2400" b="0" i="0" u="none" strike="noStrike" kern="1200" cap="none" spc="0" normalizeH="0" baseline="0" noProof="0" dirty="0">
                <a:ln>
                  <a:noFill/>
                </a:ln>
                <a:solidFill>
                  <a:srgbClr val="002060"/>
                </a:solidFill>
                <a:effectLst/>
                <a:uLnTx/>
                <a:uFillTx/>
                <a:latin typeface="Arial"/>
                <a:ea typeface="+mn-ea"/>
                <a:cs typeface="Arial"/>
              </a:rPr>
              <a:t>Available @ BID Milton*</a:t>
            </a:r>
          </a:p>
        </p:txBody>
      </p:sp>
      <p:cxnSp>
        <p:nvCxnSpPr>
          <p:cNvPr id="19" name="Straight Connector 18"/>
          <p:cNvCxnSpPr/>
          <p:nvPr/>
        </p:nvCxnSpPr>
        <p:spPr>
          <a:xfrm>
            <a:off x="497681" y="1747838"/>
            <a:ext cx="7623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05050" y="1062181"/>
            <a:ext cx="0" cy="5344862"/>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Content Placeholder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600840" y="2183239"/>
            <a:ext cx="1409208" cy="1409208"/>
          </a:xfrm>
          <a:prstGeom prst="rect">
            <a:avLst/>
          </a:prstGeom>
        </p:spPr>
      </p:pic>
      <p:pic>
        <p:nvPicPr>
          <p:cNvPr id="2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1632" y="2109780"/>
            <a:ext cx="1722111" cy="166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2"/>
          <p:cNvSpPr txBox="1">
            <a:spLocks noChangeArrowheads="1"/>
          </p:cNvSpPr>
          <p:nvPr/>
        </p:nvSpPr>
        <p:spPr bwMode="auto">
          <a:xfrm>
            <a:off x="4394139" y="1801692"/>
            <a:ext cx="18324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err="1">
                <a:ln>
                  <a:noFill/>
                </a:ln>
                <a:solidFill>
                  <a:srgbClr val="002060"/>
                </a:solidFill>
                <a:effectLst/>
                <a:uLnTx/>
                <a:uFillTx/>
                <a:latin typeface="Arial"/>
                <a:ea typeface="+mn-ea"/>
                <a:cs typeface="Arial"/>
              </a:rPr>
              <a:t>Provolan</a:t>
            </a:r>
            <a:r>
              <a:rPr kumimoji="0" lang="en-US" altLang="en-US" sz="2000" b="0" i="0" u="none" strike="noStrike" kern="1200" cap="none" spc="0" normalizeH="0" baseline="0" noProof="0" dirty="0">
                <a:ln>
                  <a:noFill/>
                </a:ln>
                <a:solidFill>
                  <a:srgbClr val="002060"/>
                </a:solidFill>
                <a:effectLst/>
                <a:uLnTx/>
                <a:uFillTx/>
                <a:latin typeface="Arial"/>
                <a:ea typeface="+mn-ea"/>
                <a:cs typeface="Arial"/>
              </a:rPr>
              <a:t> mat</a:t>
            </a:r>
          </a:p>
        </p:txBody>
      </p:sp>
      <p:pic>
        <p:nvPicPr>
          <p:cNvPr id="26" name="Picture 2" descr="Image result for ceiling lift image hill rom"/>
          <p:cNvPicPr>
            <a:picLocks noChangeAspect="1" noChangeArrowheads="1"/>
          </p:cNvPicPr>
          <p:nvPr/>
        </p:nvPicPr>
        <p:blipFill rotWithShape="1">
          <a:blip r:embed="rId5">
            <a:extLst>
              <a:ext uri="{28A0092B-C50C-407E-A947-70E740481C1C}">
                <a14:useLocalDpi xmlns:a14="http://schemas.microsoft.com/office/drawing/2010/main" val="0"/>
              </a:ext>
            </a:extLst>
          </a:blip>
          <a:srcRect l="13589"/>
          <a:stretch/>
        </p:blipFill>
        <p:spPr bwMode="auto">
          <a:xfrm>
            <a:off x="6660534" y="2359823"/>
            <a:ext cx="1621890" cy="125912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6822103" y="1798141"/>
            <a:ext cx="1298753"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a:ea typeface="+mn-ea"/>
                <a:cs typeface="Arial"/>
              </a:rPr>
              <a:t>Ceiling lift</a:t>
            </a:r>
          </a:p>
        </p:txBody>
      </p:sp>
      <p:cxnSp>
        <p:nvCxnSpPr>
          <p:cNvPr id="29" name="Straight Connector 28"/>
          <p:cNvCxnSpPr/>
          <p:nvPr/>
        </p:nvCxnSpPr>
        <p:spPr>
          <a:xfrm>
            <a:off x="423862" y="4027127"/>
            <a:ext cx="8186738" cy="0"/>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7494" t="7126" r="17829" b="8541"/>
          <a:stretch/>
        </p:blipFill>
        <p:spPr bwMode="auto">
          <a:xfrm>
            <a:off x="2353135" y="4794903"/>
            <a:ext cx="970060" cy="117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6"/>
          <p:cNvPicPr>
            <a:picLocks noChangeAspect="1"/>
          </p:cNvPicPr>
          <p:nvPr/>
        </p:nvPicPr>
        <p:blipFill>
          <a:blip r:embed="rId7" cstate="print">
            <a:extLst>
              <a:ext uri="{28A0092B-C50C-407E-A947-70E740481C1C}">
                <a14:useLocalDpi xmlns:a14="http://schemas.microsoft.com/office/drawing/2010/main" val="0"/>
              </a:ext>
            </a:extLst>
          </a:blip>
          <a:srcRect l="319" t="41490" r="278" b="26932"/>
          <a:stretch>
            <a:fillRect/>
          </a:stretch>
        </p:blipFill>
        <p:spPr bwMode="auto">
          <a:xfrm>
            <a:off x="2648167" y="6053185"/>
            <a:ext cx="1052512" cy="33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3"/>
          <p:cNvPicPr>
            <a:picLocks noChangeAspect="1"/>
          </p:cNvPicPr>
          <p:nvPr/>
        </p:nvPicPr>
        <p:blipFill>
          <a:blip r:embed="rId8" cstate="print">
            <a:extLst>
              <a:ext uri="{28A0092B-C50C-407E-A947-70E740481C1C}">
                <a14:useLocalDpi xmlns:a14="http://schemas.microsoft.com/office/drawing/2010/main" val="0"/>
              </a:ext>
            </a:extLst>
          </a:blip>
          <a:srcRect l="40210" r="29895"/>
          <a:stretch>
            <a:fillRect/>
          </a:stretch>
        </p:blipFill>
        <p:spPr bwMode="auto">
          <a:xfrm>
            <a:off x="3434097" y="4739156"/>
            <a:ext cx="3635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25"/>
          <p:cNvSpPr txBox="1">
            <a:spLocks noChangeArrowheads="1"/>
          </p:cNvSpPr>
          <p:nvPr/>
        </p:nvSpPr>
        <p:spPr bwMode="auto">
          <a:xfrm>
            <a:off x="7149210" y="4021236"/>
            <a:ext cx="1611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a:ea typeface="+mn-ea"/>
                <a:cs typeface="Arial"/>
              </a:rPr>
              <a:t>Tenor Lift </a:t>
            </a:r>
          </a:p>
        </p:txBody>
      </p:sp>
      <p:sp>
        <p:nvSpPr>
          <p:cNvPr id="40" name="TextBox 1"/>
          <p:cNvSpPr txBox="1">
            <a:spLocks noChangeArrowheads="1"/>
          </p:cNvSpPr>
          <p:nvPr/>
        </p:nvSpPr>
        <p:spPr bwMode="auto">
          <a:xfrm>
            <a:off x="932211" y="6310530"/>
            <a:ext cx="79469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2060"/>
                </a:solidFill>
                <a:effectLst/>
                <a:uLnTx/>
                <a:uFillTx/>
                <a:latin typeface="Arial"/>
                <a:ea typeface="+mn-ea"/>
                <a:cs typeface="Arial"/>
              </a:rPr>
              <a:t>*If you have any questions about how to use equipment please speak with your supervisor, an experienced co-worker or a Rehab Staff member</a:t>
            </a:r>
          </a:p>
        </p:txBody>
      </p:sp>
      <p:sp>
        <p:nvSpPr>
          <p:cNvPr id="41" name="TextBox 11"/>
          <p:cNvSpPr txBox="1">
            <a:spLocks noChangeArrowheads="1"/>
          </p:cNvSpPr>
          <p:nvPr/>
        </p:nvSpPr>
        <p:spPr bwMode="auto">
          <a:xfrm>
            <a:off x="2545643" y="1789184"/>
            <a:ext cx="16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Pink Slip</a:t>
            </a:r>
          </a:p>
        </p:txBody>
      </p:sp>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
        <p:nvSpPr>
          <p:cNvPr id="5" name="TextBox 12">
            <a:extLst>
              <a:ext uri="{FF2B5EF4-FFF2-40B4-BE49-F238E27FC236}">
                <a16:creationId xmlns:a16="http://schemas.microsoft.com/office/drawing/2014/main" id="{0A1E9E66-A8B4-500E-E552-77ED3E6B7F8D}"/>
              </a:ext>
            </a:extLst>
          </p:cNvPr>
          <p:cNvSpPr txBox="1">
            <a:spLocks noChangeArrowheads="1"/>
          </p:cNvSpPr>
          <p:nvPr/>
        </p:nvSpPr>
        <p:spPr bwMode="auto">
          <a:xfrm>
            <a:off x="2296034" y="3978622"/>
            <a:ext cx="18324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a:ea typeface="+mn-ea"/>
                <a:cs typeface="Arial"/>
              </a:rPr>
              <a:t>Patient’s usual equipment </a:t>
            </a:r>
          </a:p>
        </p:txBody>
      </p:sp>
      <p:sp>
        <p:nvSpPr>
          <p:cNvPr id="7" name="Rectangle 6"/>
          <p:cNvSpPr/>
          <p:nvPr/>
        </p:nvSpPr>
        <p:spPr>
          <a:xfrm>
            <a:off x="404348" y="4775662"/>
            <a:ext cx="168795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2060"/>
                </a:solidFill>
                <a:effectLst/>
                <a:uLnTx/>
                <a:uFillTx/>
                <a:latin typeface="Arial" pitchFamily="34" charset="0"/>
                <a:ea typeface="+mn-ea"/>
                <a:cs typeface="+mn-cs"/>
              </a:rPr>
              <a:t>Out of Bed</a:t>
            </a:r>
          </a:p>
        </p:txBody>
      </p:sp>
      <p:pic>
        <p:nvPicPr>
          <p:cNvPr id="31" name="Picture 2" descr="Image result for ceiling lift image hill rom"/>
          <p:cNvPicPr>
            <a:picLocks noChangeAspect="1" noChangeArrowheads="1"/>
          </p:cNvPicPr>
          <p:nvPr/>
        </p:nvPicPr>
        <p:blipFill rotWithShape="1">
          <a:blip r:embed="rId5">
            <a:extLst>
              <a:ext uri="{28A0092B-C50C-407E-A947-70E740481C1C}">
                <a14:useLocalDpi xmlns:a14="http://schemas.microsoft.com/office/drawing/2010/main" val="0"/>
              </a:ext>
            </a:extLst>
          </a:blip>
          <a:srcRect l="13589"/>
          <a:stretch/>
        </p:blipFill>
        <p:spPr bwMode="auto">
          <a:xfrm>
            <a:off x="5620921" y="4639112"/>
            <a:ext cx="1621890" cy="1259126"/>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4231496" y="4047911"/>
            <a:ext cx="954107"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srgbClr val="002060"/>
                </a:solidFill>
                <a:effectLst/>
                <a:uLnTx/>
                <a:uFillTx/>
                <a:latin typeface="Arial"/>
                <a:ea typeface="+mn-ea"/>
                <a:cs typeface="Arial"/>
              </a:rPr>
              <a:t>Lumex</a:t>
            </a:r>
            <a:endParaRPr kumimoji="0" lang="en-US" altLang="en-US" sz="2000" b="0" i="0" u="none" strike="noStrike" kern="1200" cap="none" spc="0" normalizeH="0" baseline="0" noProof="0" dirty="0">
              <a:ln>
                <a:noFill/>
              </a:ln>
              <a:solidFill>
                <a:srgbClr val="002060"/>
              </a:solidFill>
              <a:effectLst/>
              <a:uLnTx/>
              <a:uFillTx/>
              <a:latin typeface="Arial"/>
              <a:ea typeface="+mn-ea"/>
              <a:cs typeface="Arial"/>
            </a:endParaRPr>
          </a:p>
        </p:txBody>
      </p:sp>
      <p:pic>
        <p:nvPicPr>
          <p:cNvPr id="10" name="Picture 9"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3494" y="4524043"/>
            <a:ext cx="1293684" cy="1765704"/>
          </a:xfrm>
          <a:prstGeom prst="rect">
            <a:avLst/>
          </a:prstGeom>
        </p:spPr>
      </p:pic>
      <p:sp>
        <p:nvSpPr>
          <p:cNvPr id="37" name="Rectangle 36"/>
          <p:cNvSpPr/>
          <p:nvPr/>
        </p:nvSpPr>
        <p:spPr>
          <a:xfrm>
            <a:off x="5737655" y="4032603"/>
            <a:ext cx="1298753"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a:ea typeface="+mn-ea"/>
                <a:cs typeface="Arial"/>
              </a:rPr>
              <a:t>Ceiling lift</a:t>
            </a:r>
          </a:p>
        </p:txBody>
      </p:sp>
    </p:spTree>
    <p:extLst>
      <p:ext uri="{BB962C8B-B14F-4D97-AF65-F5344CB8AC3E}">
        <p14:creationId xmlns:p14="http://schemas.microsoft.com/office/powerpoint/2010/main" val="3060167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FOOTS"/>
          <p:cNvPicPr>
            <a:picLocks noChangeAspect="1" noChangeArrowheads="1"/>
          </p:cNvPicPr>
          <p:nvPr/>
        </p:nvPicPr>
        <p:blipFill>
          <a:blip r:embed="rId2">
            <a:lum contrast="-6000"/>
            <a:grayscl/>
            <a:extLst>
              <a:ext uri="{28A0092B-C50C-407E-A947-70E740481C1C}">
                <a14:useLocalDpi xmlns:a14="http://schemas.microsoft.com/office/drawing/2010/main" val="0"/>
              </a:ext>
            </a:extLst>
          </a:blip>
          <a:srcRect b="5803"/>
          <a:stretch>
            <a:fillRect/>
          </a:stretch>
        </p:blipFill>
        <p:spPr bwMode="auto">
          <a:xfrm>
            <a:off x="7738161" y="4036508"/>
            <a:ext cx="1115754" cy="200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SITTING DES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7912" y="2190217"/>
            <a:ext cx="128428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t>Preventing Injury on the Job</a:t>
            </a:r>
            <a:b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br>
            <a:r>
              <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rPr>
              <a:t>Good Posture</a:t>
            </a: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marL="0" marR="0" lvl="0" indent="0" algn="r" defTabSz="914400" rtl="0" eaLnBrk="1" fontAlgn="auto" latinLnBrk="0" hangingPunct="1">
              <a:lnSpc>
                <a:spcPts val="2200"/>
              </a:lnSpc>
              <a:spcBef>
                <a:spcPts val="0"/>
              </a:spcBef>
              <a:spcAft>
                <a:spcPts val="0"/>
              </a:spcAft>
              <a:buClrTx/>
              <a:buSzTx/>
              <a:buFontTx/>
              <a:buNone/>
              <a:tabLst/>
              <a:defRPr/>
            </a:pPr>
            <a:fld id="{DC873736-14DE-FA4F-A730-C8E6DB79686C}" type="slidenum">
              <a:rPr kumimoji="0" lang="en-US" sz="1000" b="0" i="0" u="none" strike="noStrike" kern="1200" cap="none" spc="0" normalizeH="0" baseline="0" noProof="0" smtClean="0">
                <a:ln>
                  <a:noFill/>
                </a:ln>
                <a:solidFill>
                  <a:srgbClr val="183E75"/>
                </a:solidFill>
                <a:effectLst/>
                <a:uLnTx/>
                <a:uFillTx/>
                <a:latin typeface="Arial" charset="0"/>
                <a:ea typeface="Arial" charset="0"/>
                <a:cs typeface="Arial" charset="0"/>
              </a:rPr>
              <a:pPr marL="0" marR="0" lvl="0" indent="0" algn="r" defTabSz="914400" rtl="0" eaLnBrk="1" fontAlgn="auto" latinLnBrk="0" hangingPunct="1">
                <a:lnSpc>
                  <a:spcPts val="2200"/>
                </a:lnSpc>
                <a:spcBef>
                  <a:spcPts val="0"/>
                </a:spcBef>
                <a:spcAft>
                  <a:spcPts val="0"/>
                </a:spcAft>
                <a:buClrTx/>
                <a:buSzTx/>
                <a:buFontTx/>
                <a:buNone/>
                <a:tabLst/>
                <a:defRPr/>
              </a:pPr>
              <a:t>75</a:t>
            </a:fld>
            <a:endParaRPr kumimoji="0" lang="en-US" sz="1000" b="0" i="0" u="none" strike="noStrike" kern="1200" cap="none" spc="0" normalizeH="0" baseline="0" noProof="0" dirty="0">
              <a:ln>
                <a:noFill/>
              </a:ln>
              <a:solidFill>
                <a:srgbClr val="183E75"/>
              </a:solidFill>
              <a:effectLst/>
              <a:uLnTx/>
              <a:uFillTx/>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2599" y="2201574"/>
            <a:ext cx="81486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2060"/>
                </a:solidFill>
                <a:effectLst/>
                <a:uLnTx/>
                <a:uFillTx/>
                <a:latin typeface="Arial" pitchFamily="34" charset="0"/>
                <a:ea typeface="+mn-ea"/>
                <a:cs typeface="+mn-cs"/>
              </a:rPr>
              <a:t>. </a:t>
            </a:r>
          </a:p>
        </p:txBody>
      </p:sp>
      <p:sp>
        <p:nvSpPr>
          <p:cNvPr id="14" name="Rectangle 3"/>
          <p:cNvSpPr txBox="1">
            <a:spLocks noChangeArrowheads="1"/>
          </p:cNvSpPr>
          <p:nvPr/>
        </p:nvSpPr>
        <p:spPr bwMode="auto">
          <a:xfrm>
            <a:off x="427325" y="114634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Times" pitchFamily="18" charset="0"/>
              <a:buNone/>
              <a:tabLst/>
              <a:defRPr/>
            </a:pP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Good Posture means the natural curves of the spine are not strained but are in a neutral position ready to absorb and distribute loads.</a:t>
            </a:r>
          </a:p>
        </p:txBody>
      </p:sp>
      <p:pic>
        <p:nvPicPr>
          <p:cNvPr id="18" name="Picture 4" descr="Illustration of the spine showing cervical, thoracic and lumbar curves"/>
          <p:cNvPicPr>
            <a:picLocks noChangeAspect="1" noChangeArrowheads="1"/>
          </p:cNvPicPr>
          <p:nvPr/>
        </p:nvPicPr>
        <p:blipFill>
          <a:blip r:embed="rId4">
            <a:lum contrast="-6000"/>
            <a:extLst>
              <a:ext uri="{28A0092B-C50C-407E-A947-70E740481C1C}">
                <a14:useLocalDpi xmlns:a14="http://schemas.microsoft.com/office/drawing/2010/main" val="0"/>
              </a:ext>
            </a:extLst>
          </a:blip>
          <a:srcRect b="5328"/>
          <a:stretch>
            <a:fillRect/>
          </a:stretch>
        </p:blipFill>
        <p:spPr bwMode="auto">
          <a:xfrm>
            <a:off x="431799" y="2472955"/>
            <a:ext cx="4118344" cy="362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ontent Placeholder 2"/>
          <p:cNvSpPr>
            <a:spLocks noGrp="1"/>
          </p:cNvSpPr>
          <p:nvPr>
            <p:ph idx="1"/>
          </p:nvPr>
        </p:nvSpPr>
        <p:spPr>
          <a:xfrm>
            <a:off x="4572108" y="1974141"/>
            <a:ext cx="3072099" cy="4123981"/>
          </a:xfrm>
        </p:spPr>
        <p:txBody>
          <a:bodyPr>
            <a:normAutofit fontScale="92500" lnSpcReduction="10000"/>
          </a:bodyPr>
          <a:lstStyle/>
          <a:p>
            <a:pPr eaLnBrk="1" hangingPunct="1">
              <a:buFont typeface="Wingdings" pitchFamily="2" charset="2"/>
              <a:buNone/>
            </a:pPr>
            <a:r>
              <a:rPr lang="en-US" altLang="en-US" sz="2000" b="1" dirty="0">
                <a:solidFill>
                  <a:srgbClr val="002060"/>
                </a:solidFill>
                <a:latin typeface="Arial" charset="0"/>
              </a:rPr>
              <a:t>When Sitting:</a:t>
            </a:r>
          </a:p>
          <a:p>
            <a:pPr eaLnBrk="1" hangingPunct="1">
              <a:buClr>
                <a:srgbClr val="002060"/>
              </a:buClr>
            </a:pPr>
            <a:r>
              <a:rPr lang="en-US" altLang="en-US" sz="2000" dirty="0">
                <a:solidFill>
                  <a:srgbClr val="002060"/>
                </a:solidFill>
                <a:latin typeface="Arial" charset="0"/>
              </a:rPr>
              <a:t>Feet flat with knees at hip level.</a:t>
            </a:r>
          </a:p>
          <a:p>
            <a:pPr eaLnBrk="1" hangingPunct="1">
              <a:buClr>
                <a:srgbClr val="002060"/>
              </a:buClr>
            </a:pPr>
            <a:r>
              <a:rPr lang="en-US" altLang="en-US" sz="2000" dirty="0">
                <a:solidFill>
                  <a:srgbClr val="002060"/>
                </a:solidFill>
                <a:latin typeface="Arial" charset="0"/>
              </a:rPr>
              <a:t>Lumbar support or chair armrests to support weight of  our arms. </a:t>
            </a:r>
          </a:p>
          <a:p>
            <a:pPr eaLnBrk="1" hangingPunct="1">
              <a:buClr>
                <a:srgbClr val="002060"/>
              </a:buClr>
            </a:pPr>
            <a:r>
              <a:rPr lang="en-US" altLang="en-US" sz="2000" dirty="0">
                <a:solidFill>
                  <a:srgbClr val="002060"/>
                </a:solidFill>
                <a:latin typeface="Arial" charset="0"/>
              </a:rPr>
              <a:t>Sit close to your work area.</a:t>
            </a:r>
          </a:p>
          <a:p>
            <a:pPr eaLnBrk="1" hangingPunct="1">
              <a:buClr>
                <a:srgbClr val="002060"/>
              </a:buClr>
              <a:buFont typeface="Wingdings" pitchFamily="2" charset="2"/>
              <a:buNone/>
            </a:pPr>
            <a:r>
              <a:rPr lang="en-US" altLang="en-US" sz="2000" b="1" dirty="0">
                <a:solidFill>
                  <a:srgbClr val="002060"/>
                </a:solidFill>
                <a:latin typeface="Arial" charset="0"/>
              </a:rPr>
              <a:t>When Standing for Prolonged Times:</a:t>
            </a:r>
            <a:endParaRPr lang="en-US" altLang="en-US" sz="2000" dirty="0">
              <a:solidFill>
                <a:srgbClr val="002060"/>
              </a:solidFill>
              <a:latin typeface="Arial" charset="0"/>
            </a:endParaRPr>
          </a:p>
          <a:p>
            <a:pPr eaLnBrk="1" hangingPunct="1">
              <a:buClr>
                <a:srgbClr val="002060"/>
              </a:buClr>
            </a:pPr>
            <a:r>
              <a:rPr lang="en-US" altLang="en-US" sz="2000" dirty="0">
                <a:solidFill>
                  <a:srgbClr val="002060"/>
                </a:solidFill>
                <a:latin typeface="Arial" charset="0"/>
              </a:rPr>
              <a:t>Place one foot in front of the other or on a stool.</a:t>
            </a:r>
          </a:p>
          <a:p>
            <a:pPr eaLnBrk="1" hangingPunct="1">
              <a:buClr>
                <a:srgbClr val="002060"/>
              </a:buClr>
            </a:pPr>
            <a:r>
              <a:rPr lang="en-US" altLang="en-US" sz="2000" dirty="0">
                <a:solidFill>
                  <a:srgbClr val="002060"/>
                </a:solidFill>
                <a:latin typeface="Arial" charset="0"/>
              </a:rPr>
              <a:t>Stand on a cushioned or rubber mat.</a:t>
            </a:r>
          </a:p>
          <a:p>
            <a:pPr eaLnBrk="1" hangingPunct="1"/>
            <a:endParaRPr lang="en-US" altLang="en-US" sz="1600" dirty="0"/>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Tree>
    <p:extLst>
      <p:ext uri="{BB962C8B-B14F-4D97-AF65-F5344CB8AC3E}">
        <p14:creationId xmlns:p14="http://schemas.microsoft.com/office/powerpoint/2010/main" val="844300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t>Preventing Injury on the Job</a:t>
            </a:r>
            <a:b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br>
            <a:endPar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marL="0" marR="0" lvl="0" indent="0" algn="r" defTabSz="914400" rtl="0" eaLnBrk="1" fontAlgn="auto" latinLnBrk="0" hangingPunct="1">
              <a:lnSpc>
                <a:spcPts val="2200"/>
              </a:lnSpc>
              <a:spcBef>
                <a:spcPts val="0"/>
              </a:spcBef>
              <a:spcAft>
                <a:spcPts val="0"/>
              </a:spcAft>
              <a:buClrTx/>
              <a:buSzTx/>
              <a:buFontTx/>
              <a:buNone/>
              <a:tabLst/>
              <a:defRPr/>
            </a:pPr>
            <a:fld id="{DC873736-14DE-FA4F-A730-C8E6DB79686C}" type="slidenum">
              <a:rPr kumimoji="0" lang="en-US" sz="1000" b="0" i="0" u="none" strike="noStrike" kern="1200" cap="none" spc="0" normalizeH="0" baseline="0" noProof="0" smtClean="0">
                <a:ln>
                  <a:noFill/>
                </a:ln>
                <a:solidFill>
                  <a:srgbClr val="183E75"/>
                </a:solidFill>
                <a:effectLst/>
                <a:uLnTx/>
                <a:uFillTx/>
                <a:latin typeface="Arial" charset="0"/>
                <a:ea typeface="Arial" charset="0"/>
                <a:cs typeface="Arial" charset="0"/>
              </a:rPr>
              <a:pPr marL="0" marR="0" lvl="0" indent="0" algn="r" defTabSz="914400" rtl="0" eaLnBrk="1" fontAlgn="auto" latinLnBrk="0" hangingPunct="1">
                <a:lnSpc>
                  <a:spcPts val="2200"/>
                </a:lnSpc>
                <a:spcBef>
                  <a:spcPts val="0"/>
                </a:spcBef>
                <a:spcAft>
                  <a:spcPts val="0"/>
                </a:spcAft>
                <a:buClrTx/>
                <a:buSzTx/>
                <a:buFontTx/>
                <a:buNone/>
                <a:tabLst/>
                <a:defRPr/>
              </a:pPr>
              <a:t>76</a:t>
            </a:fld>
            <a:endParaRPr kumimoji="0" lang="en-US" sz="1000" b="0" i="0" u="none" strike="noStrike" kern="1200" cap="none" spc="0" normalizeH="0" baseline="0" noProof="0" dirty="0">
              <a:ln>
                <a:noFill/>
              </a:ln>
              <a:solidFill>
                <a:srgbClr val="183E75"/>
              </a:solidFill>
              <a:effectLst/>
              <a:uLnTx/>
              <a:uFillTx/>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2599" y="2201574"/>
            <a:ext cx="81486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2060"/>
                </a:solidFill>
                <a:effectLst/>
                <a:uLnTx/>
                <a:uFillTx/>
                <a:latin typeface="Arial" pitchFamily="34" charset="0"/>
                <a:ea typeface="+mn-ea"/>
                <a:cs typeface="+mn-cs"/>
              </a:rPr>
              <a:t>. </a:t>
            </a:r>
          </a:p>
        </p:txBody>
      </p:sp>
      <p:sp>
        <p:nvSpPr>
          <p:cNvPr id="15" name="Title 7"/>
          <p:cNvSpPr>
            <a:spLocks noGrp="1"/>
          </p:cNvSpPr>
          <p:nvPr>
            <p:ph type="title"/>
          </p:nvPr>
        </p:nvSpPr>
        <p:spPr>
          <a:xfrm>
            <a:off x="1799935" y="1087430"/>
            <a:ext cx="5885208" cy="688975"/>
          </a:xfrm>
        </p:spPr>
        <p:txBody>
          <a:bodyPr>
            <a:normAutofit fontScale="90000"/>
          </a:bodyPr>
          <a:lstStyle/>
          <a:p>
            <a:pPr eaLnBrk="1" hangingPunct="1">
              <a:lnSpc>
                <a:spcPct val="90000"/>
              </a:lnSpc>
              <a:spcBef>
                <a:spcPct val="50000"/>
              </a:spcBef>
              <a:defRPr/>
            </a:pPr>
            <a:br>
              <a:rPr lang="en-US" altLang="en-US" sz="2700" b="1" dirty="0">
                <a:solidFill>
                  <a:srgbClr val="002060"/>
                </a:solidFill>
                <a:latin typeface="Arial" panose="020B0604020202020204" pitchFamily="34" charset="0"/>
                <a:cs typeface="Arial" panose="020B0604020202020204" pitchFamily="34" charset="0"/>
              </a:rPr>
            </a:br>
            <a:r>
              <a:rPr lang="en-US" altLang="en-US" sz="2700" b="1" dirty="0">
                <a:solidFill>
                  <a:srgbClr val="002060"/>
                </a:solidFill>
                <a:latin typeface="Arial" panose="020B0604020202020204" pitchFamily="34" charset="0"/>
                <a:cs typeface="Arial" panose="020B0604020202020204" pitchFamily="34" charset="0"/>
              </a:rPr>
              <a:t>Pushing is Better Than Pulling</a:t>
            </a:r>
            <a:br>
              <a:rPr lang="en-US" altLang="en-US" sz="2700" b="1" dirty="0">
                <a:solidFill>
                  <a:srgbClr val="002060"/>
                </a:solidFill>
                <a:latin typeface="Arial" panose="020B0604020202020204" pitchFamily="34" charset="0"/>
                <a:cs typeface="Arial" panose="020B0604020202020204" pitchFamily="34" charset="0"/>
              </a:rPr>
            </a:br>
            <a:endParaRPr lang="en-US" sz="2700" b="1" dirty="0">
              <a:solidFill>
                <a:srgbClr val="002060"/>
              </a:solidFill>
            </a:endParaRPr>
          </a:p>
        </p:txBody>
      </p:sp>
      <p:pic>
        <p:nvPicPr>
          <p:cNvPr id="17" name="Picture 4" descr="PULL"/>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6315740" y="3756635"/>
            <a:ext cx="2460826" cy="229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8"/>
          <p:cNvSpPr>
            <a:spLocks noGrp="1"/>
          </p:cNvSpPr>
          <p:nvPr>
            <p:ph idx="1"/>
          </p:nvPr>
        </p:nvSpPr>
        <p:spPr>
          <a:xfrm>
            <a:off x="417946" y="1690819"/>
            <a:ext cx="7772400" cy="4114800"/>
          </a:xfrm>
        </p:spPr>
        <p:txBody>
          <a:bodyPr/>
          <a:lstStyle/>
          <a:p>
            <a:pPr marL="0" indent="0" eaLnBrk="1" hangingPunct="1">
              <a:buFontTx/>
              <a:buNone/>
            </a:pPr>
            <a:r>
              <a:rPr lang="en-US" altLang="en-US" sz="2800" dirty="0">
                <a:solidFill>
                  <a:srgbClr val="002060"/>
                </a:solidFill>
                <a:latin typeface="Arial" charset="0"/>
                <a:cs typeface="Arial" charset="0"/>
              </a:rPr>
              <a:t>You can push </a:t>
            </a:r>
            <a:r>
              <a:rPr lang="en-US" altLang="en-US" sz="2800" b="1" dirty="0">
                <a:solidFill>
                  <a:srgbClr val="002060"/>
                </a:solidFill>
                <a:latin typeface="Arial" charset="0"/>
                <a:cs typeface="Arial" charset="0"/>
              </a:rPr>
              <a:t>TWICE</a:t>
            </a:r>
            <a:r>
              <a:rPr lang="en-US" altLang="en-US" sz="2800" dirty="0">
                <a:solidFill>
                  <a:srgbClr val="002060"/>
                </a:solidFill>
                <a:latin typeface="Arial" charset="0"/>
                <a:cs typeface="Arial" charset="0"/>
              </a:rPr>
              <a:t> as much as you can pull</a:t>
            </a:r>
          </a:p>
          <a:p>
            <a:pPr marL="0" indent="0" eaLnBrk="1" hangingPunct="1">
              <a:buFontTx/>
              <a:buNone/>
            </a:pPr>
            <a:br>
              <a:rPr lang="en-US" altLang="en-US" sz="2800" dirty="0">
                <a:solidFill>
                  <a:srgbClr val="002060"/>
                </a:solidFill>
                <a:latin typeface="Arial" charset="0"/>
                <a:cs typeface="Arial" charset="0"/>
              </a:rPr>
            </a:br>
            <a:r>
              <a:rPr lang="en-US" altLang="en-US" sz="2800" dirty="0">
                <a:solidFill>
                  <a:srgbClr val="002060"/>
                </a:solidFill>
                <a:latin typeface="Arial" charset="0"/>
                <a:cs typeface="Arial" charset="0"/>
              </a:rPr>
              <a:t>Pushing allows you to:</a:t>
            </a:r>
          </a:p>
          <a:p>
            <a:pPr eaLnBrk="1" hangingPunct="1"/>
            <a:r>
              <a:rPr lang="en-US" altLang="en-US" sz="2800" dirty="0">
                <a:solidFill>
                  <a:srgbClr val="002060"/>
                </a:solidFill>
                <a:latin typeface="Arial" charset="0"/>
                <a:cs typeface="Arial" charset="0"/>
              </a:rPr>
              <a:t>Keep upright  </a:t>
            </a:r>
          </a:p>
          <a:p>
            <a:pPr eaLnBrk="1" hangingPunct="1"/>
            <a:r>
              <a:rPr lang="en-US" altLang="en-US" sz="2800" dirty="0">
                <a:solidFill>
                  <a:srgbClr val="002060"/>
                </a:solidFill>
                <a:latin typeface="Arial" charset="0"/>
                <a:cs typeface="Arial" charset="0"/>
              </a:rPr>
              <a:t>Use your body weight to create momentum</a:t>
            </a:r>
          </a:p>
          <a:p>
            <a:pPr eaLnBrk="1" hangingPunct="1"/>
            <a:r>
              <a:rPr lang="en-US" altLang="en-US" sz="2800" dirty="0">
                <a:solidFill>
                  <a:srgbClr val="002060"/>
                </a:solidFill>
                <a:latin typeface="Arial" charset="0"/>
                <a:cs typeface="Arial" charset="0"/>
              </a:rPr>
              <a:t>See where you are going!</a:t>
            </a:r>
            <a:br>
              <a:rPr lang="en-US" altLang="en-US" sz="2800" dirty="0">
                <a:solidFill>
                  <a:srgbClr val="000000"/>
                </a:solidFill>
                <a:latin typeface="Arial" charset="0"/>
                <a:cs typeface="Arial" charset="0"/>
              </a:rPr>
            </a:br>
            <a:endParaRPr lang="en-US" altLang="en-US" sz="28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Tree>
    <p:extLst>
      <p:ext uri="{BB962C8B-B14F-4D97-AF65-F5344CB8AC3E}">
        <p14:creationId xmlns:p14="http://schemas.microsoft.com/office/powerpoint/2010/main" val="2523161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t>Preventing Injury on the Job</a:t>
            </a:r>
            <a:b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br>
            <a:endPar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marL="0" marR="0" lvl="0" indent="0" algn="r" defTabSz="914400" rtl="0" eaLnBrk="1" fontAlgn="auto" latinLnBrk="0" hangingPunct="1">
              <a:lnSpc>
                <a:spcPts val="2200"/>
              </a:lnSpc>
              <a:spcBef>
                <a:spcPts val="0"/>
              </a:spcBef>
              <a:spcAft>
                <a:spcPts val="0"/>
              </a:spcAft>
              <a:buClrTx/>
              <a:buSzTx/>
              <a:buFontTx/>
              <a:buNone/>
              <a:tabLst/>
              <a:defRPr/>
            </a:pPr>
            <a:fld id="{DC873736-14DE-FA4F-A730-C8E6DB79686C}" type="slidenum">
              <a:rPr kumimoji="0" lang="en-US" sz="1000" b="0" i="0" u="none" strike="noStrike" kern="1200" cap="none" spc="0" normalizeH="0" baseline="0" noProof="0" smtClean="0">
                <a:ln>
                  <a:noFill/>
                </a:ln>
                <a:solidFill>
                  <a:srgbClr val="183E75"/>
                </a:solidFill>
                <a:effectLst/>
                <a:uLnTx/>
                <a:uFillTx/>
                <a:latin typeface="Arial" charset="0"/>
                <a:ea typeface="Arial" charset="0"/>
                <a:cs typeface="Arial" charset="0"/>
              </a:rPr>
              <a:pPr marL="0" marR="0" lvl="0" indent="0" algn="r" defTabSz="914400" rtl="0" eaLnBrk="1" fontAlgn="auto" latinLnBrk="0" hangingPunct="1">
                <a:lnSpc>
                  <a:spcPts val="2200"/>
                </a:lnSpc>
                <a:spcBef>
                  <a:spcPts val="0"/>
                </a:spcBef>
                <a:spcAft>
                  <a:spcPts val="0"/>
                </a:spcAft>
                <a:buClrTx/>
                <a:buSzTx/>
                <a:buFontTx/>
                <a:buNone/>
                <a:tabLst/>
                <a:defRPr/>
              </a:pPr>
              <a:t>77</a:t>
            </a:fld>
            <a:endParaRPr kumimoji="0" lang="en-US" sz="1000" b="0" i="0" u="none" strike="noStrike" kern="1200" cap="none" spc="0" normalizeH="0" baseline="0" noProof="0" dirty="0">
              <a:ln>
                <a:noFill/>
              </a:ln>
              <a:solidFill>
                <a:srgbClr val="183E75"/>
              </a:solidFill>
              <a:effectLst/>
              <a:uLnTx/>
              <a:uFillTx/>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2599" y="2201574"/>
            <a:ext cx="81486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2060"/>
                </a:solidFill>
                <a:effectLst/>
                <a:uLnTx/>
                <a:uFillTx/>
                <a:latin typeface="Arial" pitchFamily="34" charset="0"/>
                <a:ea typeface="+mn-ea"/>
                <a:cs typeface="+mn-cs"/>
              </a:rPr>
              <a:t>. </a:t>
            </a:r>
          </a:p>
        </p:txBody>
      </p:sp>
      <p:sp>
        <p:nvSpPr>
          <p:cNvPr id="5" name="Rectangle 4"/>
          <p:cNvSpPr/>
          <p:nvPr/>
        </p:nvSpPr>
        <p:spPr>
          <a:xfrm>
            <a:off x="1969065" y="1149719"/>
            <a:ext cx="481574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When Should </a:t>
            </a:r>
            <a:r>
              <a:rPr kumimoji="0" lang="en-US" alt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Y</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ou </a:t>
            </a:r>
            <a:r>
              <a:rPr kumimoji="0" lang="en-US" alt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A</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sk for Help?</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Rectangle 2"/>
          <p:cNvSpPr>
            <a:spLocks noChangeArrowheads="1"/>
          </p:cNvSpPr>
          <p:nvPr/>
        </p:nvSpPr>
        <p:spPr bwMode="auto">
          <a:xfrm>
            <a:off x="723900" y="1611385"/>
            <a:ext cx="769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20000"/>
              </a:spcBef>
              <a:spcAft>
                <a:spcPts val="0"/>
              </a:spcAft>
              <a:buClrTx/>
              <a:buSzTx/>
              <a:buFont typeface="Times" pitchFamily="18" charset="0"/>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Anytime</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 object weighs 35 pounds or more, you may need to use lifting equipment and/or get a SECOND person to assist you to ensure safety. </a:t>
            </a:r>
          </a:p>
        </p:txBody>
      </p:sp>
      <p:pic>
        <p:nvPicPr>
          <p:cNvPr id="19" name="Picture 4" descr="TEAM"/>
          <p:cNvPicPr>
            <a:picLocks noChangeAspect="1" noChangeArrowheads="1"/>
          </p:cNvPicPr>
          <p:nvPr/>
        </p:nvPicPr>
        <p:blipFill>
          <a:blip r:embed="rId2">
            <a:lum contrast="8000"/>
            <a:extLst>
              <a:ext uri="{28A0092B-C50C-407E-A947-70E740481C1C}">
                <a14:useLocalDpi xmlns:a14="http://schemas.microsoft.com/office/drawing/2010/main" val="0"/>
              </a:ext>
            </a:extLst>
          </a:blip>
          <a:srcRect/>
          <a:stretch>
            <a:fillRect/>
          </a:stretch>
        </p:blipFill>
        <p:spPr bwMode="auto">
          <a:xfrm>
            <a:off x="693930" y="2896630"/>
            <a:ext cx="3135165" cy="234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TE"/>
          <p:cNvPicPr>
            <a:picLocks noChangeAspect="1" noChangeArrowheads="1"/>
          </p:cNvPicPr>
          <p:nvPr/>
        </p:nvPicPr>
        <p:blipFill>
          <a:blip r:embed="rId3">
            <a:lum contrast="8000"/>
            <a:extLst>
              <a:ext uri="{28A0092B-C50C-407E-A947-70E740481C1C}">
                <a14:useLocalDpi xmlns:a14="http://schemas.microsoft.com/office/drawing/2010/main" val="0"/>
              </a:ext>
            </a:extLst>
          </a:blip>
          <a:srcRect/>
          <a:stretch>
            <a:fillRect/>
          </a:stretch>
        </p:blipFill>
        <p:spPr bwMode="auto">
          <a:xfrm>
            <a:off x="5460758" y="2811714"/>
            <a:ext cx="2361425" cy="25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947738" y="5264772"/>
            <a:ext cx="7472362" cy="1089529"/>
          </a:xfrm>
          <a:prstGeom prst="rect">
            <a:avLst/>
          </a:prstGeom>
          <a:noFill/>
        </p:spPr>
        <p:txBody>
          <a:bodyPr lIns="91440" tIns="45720" rIns="91440" bIns="45720" anchor="t">
            <a:spAutoFit/>
          </a:body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Arial"/>
                <a:ea typeface="+mn-ea"/>
                <a:cs typeface="Arial"/>
              </a:rPr>
              <a:t>With Patient Care, consider how much the patient is able to follow commands and assist when determining the need for a Second Assist.</a:t>
            </a:r>
            <a:endParaRPr kumimoji="0" lang="en-US" altLang="en-US" sz="2400" b="0" i="0" u="none" strike="noStrike" kern="1200" cap="none" spc="0" normalizeH="0" baseline="0" noProof="0" dirty="0">
              <a:ln>
                <a:noFill/>
              </a:ln>
              <a:solidFill>
                <a:srgbClr val="002060"/>
              </a:solidFill>
              <a:effectLst/>
              <a:uLnTx/>
              <a:uFillTx/>
              <a:latin typeface="Arial"/>
              <a:ea typeface="+mn-ea"/>
              <a:cs typeface="Aria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Tree>
    <p:extLst>
      <p:ext uri="{BB962C8B-B14F-4D97-AF65-F5344CB8AC3E}">
        <p14:creationId xmlns:p14="http://schemas.microsoft.com/office/powerpoint/2010/main" val="1185987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t>Preventing Injury on the Job</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rPr>
              <a:t>Safe Lifting Mechanics</a:t>
            </a:r>
            <a:b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br>
            <a:endPar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marL="0" marR="0" lvl="0" indent="0" algn="r" defTabSz="914400" rtl="0" eaLnBrk="1" fontAlgn="auto" latinLnBrk="0" hangingPunct="1">
              <a:lnSpc>
                <a:spcPts val="2200"/>
              </a:lnSpc>
              <a:spcBef>
                <a:spcPts val="0"/>
              </a:spcBef>
              <a:spcAft>
                <a:spcPts val="0"/>
              </a:spcAft>
              <a:buClrTx/>
              <a:buSzTx/>
              <a:buFontTx/>
              <a:buNone/>
              <a:tabLst/>
              <a:defRPr/>
            </a:pPr>
            <a:fld id="{DC873736-14DE-FA4F-A730-C8E6DB79686C}" type="slidenum">
              <a:rPr kumimoji="0" lang="en-US" sz="1000" b="0" i="0" u="none" strike="noStrike" kern="1200" cap="none" spc="0" normalizeH="0" baseline="0" noProof="0" smtClean="0">
                <a:ln>
                  <a:noFill/>
                </a:ln>
                <a:solidFill>
                  <a:srgbClr val="183E75"/>
                </a:solidFill>
                <a:effectLst/>
                <a:uLnTx/>
                <a:uFillTx/>
                <a:latin typeface="Arial" charset="0"/>
                <a:ea typeface="Arial" charset="0"/>
                <a:cs typeface="Arial" charset="0"/>
              </a:rPr>
              <a:pPr marL="0" marR="0" lvl="0" indent="0" algn="r" defTabSz="914400" rtl="0" eaLnBrk="1" fontAlgn="auto" latinLnBrk="0" hangingPunct="1">
                <a:lnSpc>
                  <a:spcPts val="2200"/>
                </a:lnSpc>
                <a:spcBef>
                  <a:spcPts val="0"/>
                </a:spcBef>
                <a:spcAft>
                  <a:spcPts val="0"/>
                </a:spcAft>
                <a:buClrTx/>
                <a:buSzTx/>
                <a:buFontTx/>
                <a:buNone/>
                <a:tabLst/>
                <a:defRPr/>
              </a:pPr>
              <a:t>78</a:t>
            </a:fld>
            <a:endParaRPr kumimoji="0" lang="en-US" sz="1000" b="0" i="0" u="none" strike="noStrike" kern="1200" cap="none" spc="0" normalizeH="0" baseline="0" noProof="0" dirty="0">
              <a:ln>
                <a:noFill/>
              </a:ln>
              <a:solidFill>
                <a:srgbClr val="183E75"/>
              </a:solidFill>
              <a:effectLst/>
              <a:uLnTx/>
              <a:uFillTx/>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2599" y="2201574"/>
            <a:ext cx="81486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2060"/>
                </a:solidFill>
                <a:effectLst/>
                <a:uLnTx/>
                <a:uFillTx/>
                <a:latin typeface="Arial" pitchFamily="34" charset="0"/>
                <a:ea typeface="+mn-ea"/>
                <a:cs typeface="+mn-cs"/>
              </a:rPr>
              <a:t>. </a:t>
            </a:r>
          </a:p>
        </p:txBody>
      </p:sp>
      <p:sp>
        <p:nvSpPr>
          <p:cNvPr id="14" name="Rectangle 2"/>
          <p:cNvSpPr>
            <a:spLocks noChangeArrowheads="1"/>
          </p:cNvSpPr>
          <p:nvPr/>
        </p:nvSpPr>
        <p:spPr bwMode="auto">
          <a:xfrm>
            <a:off x="3971008" y="1317470"/>
            <a:ext cx="534092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25000"/>
              </a:spcBef>
              <a:spcAft>
                <a:spcPts val="0"/>
              </a:spcAft>
              <a:buClr>
                <a:srgbClr val="002060"/>
              </a:buClr>
              <a:buSzTx/>
              <a:buFontTx/>
              <a:buChar char="•"/>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Keep your head and chest up and   maintain your low back curve.</a:t>
            </a:r>
          </a:p>
          <a:p>
            <a:pPr marL="0" marR="0" lvl="0" indent="0" algn="l" defTabSz="914400" rtl="0" eaLnBrk="1" fontAlgn="auto" latinLnBrk="0" hangingPunct="1">
              <a:lnSpc>
                <a:spcPct val="100000"/>
              </a:lnSpc>
              <a:spcBef>
                <a:spcPct val="25000"/>
              </a:spcBef>
              <a:spcAft>
                <a:spcPts val="0"/>
              </a:spcAft>
              <a:buClr>
                <a:srgbClr val="002060"/>
              </a:buClr>
              <a:buSzTx/>
              <a:buFontTx/>
              <a:buChar char="•"/>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Position your feet shoulder width apart.</a:t>
            </a:r>
          </a:p>
          <a:p>
            <a:pPr marL="0" marR="0" lvl="0" indent="0" algn="l" defTabSz="914400" rtl="0" eaLnBrk="1" fontAlgn="auto" latinLnBrk="0" hangingPunct="1">
              <a:lnSpc>
                <a:spcPct val="100000"/>
              </a:lnSpc>
              <a:spcBef>
                <a:spcPct val="25000"/>
              </a:spcBef>
              <a:spcAft>
                <a:spcPts val="0"/>
              </a:spcAft>
              <a:buClr>
                <a:srgbClr val="002060"/>
              </a:buClr>
              <a:buSzTx/>
              <a:buFontTx/>
              <a:buChar char="•"/>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Bend at the hip and knee.</a:t>
            </a:r>
          </a:p>
          <a:p>
            <a:pPr marL="0" marR="0" lvl="0" indent="0" algn="l" defTabSz="914400" rtl="0" eaLnBrk="1" fontAlgn="auto" latinLnBrk="0" hangingPunct="1">
              <a:lnSpc>
                <a:spcPct val="100000"/>
              </a:lnSpc>
              <a:spcBef>
                <a:spcPct val="25000"/>
              </a:spcBef>
              <a:spcAft>
                <a:spcPts val="0"/>
              </a:spcAft>
              <a:buClr>
                <a:srgbClr val="002060"/>
              </a:buClr>
              <a:buSzTx/>
              <a:buFontTx/>
              <a:buChar char="•"/>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Keep objects (weight) close to the body and directly in front of you.</a:t>
            </a:r>
          </a:p>
          <a:p>
            <a:pPr marL="0" marR="0" lvl="0" indent="0" algn="l" defTabSz="914400" rtl="0" eaLnBrk="1" fontAlgn="auto" latinLnBrk="0" hangingPunct="1">
              <a:lnSpc>
                <a:spcPct val="100000"/>
              </a:lnSpc>
              <a:spcBef>
                <a:spcPct val="25000"/>
              </a:spcBef>
              <a:spcAft>
                <a:spcPts val="0"/>
              </a:spcAft>
              <a:buClr>
                <a:srgbClr val="002060"/>
              </a:buClr>
              <a:buSzTx/>
              <a:buFontTx/>
              <a:buChar char="•"/>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Use your legs to lift.</a:t>
            </a:r>
          </a:p>
          <a:p>
            <a:pPr marL="0" marR="0" lvl="0" indent="0" algn="l" defTabSz="914400" rtl="0" eaLnBrk="1" fontAlgn="auto" latinLnBrk="0" hangingPunct="1">
              <a:lnSpc>
                <a:spcPct val="100000"/>
              </a:lnSpc>
              <a:spcBef>
                <a:spcPct val="25000"/>
              </a:spcBef>
              <a:spcAft>
                <a:spcPts val="0"/>
              </a:spcAft>
              <a:buClr>
                <a:srgbClr val="002060"/>
              </a:buClr>
              <a:buSzTx/>
              <a:buFontTx/>
              <a:buChar char="•"/>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Step when moving the object, DO NOT keep your feet planted and twist your back.</a:t>
            </a:r>
          </a:p>
        </p:txBody>
      </p:sp>
      <p:pic>
        <p:nvPicPr>
          <p:cNvPr id="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407" y="1797627"/>
            <a:ext cx="3569741" cy="28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Tree>
    <p:extLst>
      <p:ext uri="{BB962C8B-B14F-4D97-AF65-F5344CB8AC3E}">
        <p14:creationId xmlns:p14="http://schemas.microsoft.com/office/powerpoint/2010/main" val="25215359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t>Preventing Injury on the Job</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rPr>
              <a:t>Safe Lifting Mechanics</a:t>
            </a:r>
            <a:b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br>
            <a:endPar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marL="0" marR="0" lvl="0" indent="0" algn="r" defTabSz="914400" rtl="0" eaLnBrk="1" fontAlgn="auto" latinLnBrk="0" hangingPunct="1">
              <a:lnSpc>
                <a:spcPts val="2200"/>
              </a:lnSpc>
              <a:spcBef>
                <a:spcPts val="0"/>
              </a:spcBef>
              <a:spcAft>
                <a:spcPts val="0"/>
              </a:spcAft>
              <a:buClrTx/>
              <a:buSzTx/>
              <a:buFontTx/>
              <a:buNone/>
              <a:tabLst/>
              <a:defRPr/>
            </a:pPr>
            <a:fld id="{DC873736-14DE-FA4F-A730-C8E6DB79686C}" type="slidenum">
              <a:rPr kumimoji="0" lang="en-US" sz="1000" b="0" i="0" u="none" strike="noStrike" kern="1200" cap="none" spc="0" normalizeH="0" baseline="0" noProof="0" smtClean="0">
                <a:ln>
                  <a:noFill/>
                </a:ln>
                <a:solidFill>
                  <a:srgbClr val="183E75"/>
                </a:solidFill>
                <a:effectLst/>
                <a:uLnTx/>
                <a:uFillTx/>
                <a:latin typeface="Arial" charset="0"/>
                <a:ea typeface="Arial" charset="0"/>
                <a:cs typeface="Arial" charset="0"/>
              </a:rPr>
              <a:pPr marL="0" marR="0" lvl="0" indent="0" algn="r" defTabSz="914400" rtl="0" eaLnBrk="1" fontAlgn="auto" latinLnBrk="0" hangingPunct="1">
                <a:lnSpc>
                  <a:spcPts val="2200"/>
                </a:lnSpc>
                <a:spcBef>
                  <a:spcPts val="0"/>
                </a:spcBef>
                <a:spcAft>
                  <a:spcPts val="0"/>
                </a:spcAft>
                <a:buClrTx/>
                <a:buSzTx/>
                <a:buFontTx/>
                <a:buNone/>
                <a:tabLst/>
                <a:defRPr/>
              </a:pPr>
              <a:t>79</a:t>
            </a:fld>
            <a:endParaRPr kumimoji="0" lang="en-US" sz="1000" b="0" i="0" u="none" strike="noStrike" kern="1200" cap="none" spc="0" normalizeH="0" baseline="0" noProof="0" dirty="0">
              <a:ln>
                <a:noFill/>
              </a:ln>
              <a:solidFill>
                <a:srgbClr val="183E75"/>
              </a:solidFill>
              <a:effectLst/>
              <a:uLnTx/>
              <a:uFillTx/>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
        <p:nvSpPr>
          <p:cNvPr id="3" name="Rectangle 2"/>
          <p:cNvSpPr/>
          <p:nvPr/>
        </p:nvSpPr>
        <p:spPr>
          <a:xfrm>
            <a:off x="681828" y="5669141"/>
            <a:ext cx="31085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Helvetica" panose="020B0604020202020204" pitchFamily="34" charset="0"/>
                <a:ea typeface="Times New Roman" panose="02020603050405020304" pitchFamily="18" charset="0"/>
                <a:cs typeface="Times New Roman" panose="02020603050405020304" pitchFamily="18" charset="0"/>
                <a:hlinkClick r:id="rId3"/>
              </a:rPr>
              <a:t>Squatting (correct way to lift)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7" name="Picture 3" descr="oa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490" y="1691654"/>
            <a:ext cx="21717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964768" y="5669141"/>
            <a:ext cx="29674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Helvetica" panose="020B0604020202020204" pitchFamily="34" charset="0"/>
                <a:ea typeface="Times New Roman" panose="02020603050405020304" pitchFamily="18" charset="0"/>
                <a:cs typeface="Times New Roman" panose="02020603050405020304" pitchFamily="18" charset="0"/>
                <a:hlinkClick r:id="rId5"/>
              </a:rPr>
              <a:t>Stooping (wrong way to lift)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oar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2657" y="1689552"/>
            <a:ext cx="21717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572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b="1" dirty="0">
                <a:solidFill>
                  <a:srgbClr val="002060"/>
                </a:solidFill>
                <a:latin typeface="Arial" panose="020B0604020202020204" pitchFamily="34" charset="0"/>
                <a:cs typeface="Arial" panose="020B0604020202020204" pitchFamily="34" charset="0"/>
              </a:rPr>
              <a:t>BILH</a:t>
            </a:r>
            <a:r>
              <a:rPr lang="en-US" sz="3600" b="1">
                <a:solidFill>
                  <a:srgbClr val="002060"/>
                </a:solidFill>
                <a:latin typeface="Arial" panose="020B0604020202020204" pitchFamily="34" charset="0"/>
                <a:cs typeface="Arial" panose="020B0604020202020204" pitchFamily="34" charset="0"/>
              </a:rPr>
              <a:t>: Celebrating 5 Years!</a:t>
            </a:r>
            <a:endParaRPr lang="en-US" sz="3600" b="1"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6" name="Rectangle 5"/>
          <p:cNvSpPr/>
          <p:nvPr/>
        </p:nvSpPr>
        <p:spPr>
          <a:xfrm>
            <a:off x="2142835" y="4996934"/>
            <a:ext cx="4183068" cy="369332"/>
          </a:xfrm>
          <a:prstGeom prst="rect">
            <a:avLst/>
          </a:prstGeom>
        </p:spPr>
        <p:txBody>
          <a:bodyPr wrap="none">
            <a:spAutoFit/>
          </a:bodyPr>
          <a:lstStyle/>
          <a:p>
            <a:r>
              <a:rPr lang="en-US" dirty="0">
                <a:hlinkClick r:id="rId3"/>
              </a:rPr>
              <a:t>Celebrating Five Years of BILH (vimeo.com)</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627" y="1452330"/>
            <a:ext cx="5877745" cy="3324689"/>
          </a:xfrm>
          <a:prstGeom prst="rect">
            <a:avLst/>
          </a:prstGeom>
        </p:spPr>
      </p:pic>
    </p:spTree>
    <p:extLst>
      <p:ext uri="{BB962C8B-B14F-4D97-AF65-F5344CB8AC3E}">
        <p14:creationId xmlns:p14="http://schemas.microsoft.com/office/powerpoint/2010/main" val="7446505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t>If you are injured</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rPr>
              <a:t>Steps to Take</a:t>
            </a:r>
            <a:b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br>
            <a:endPar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marL="0" marR="0" lvl="0" indent="0" algn="r" defTabSz="914400" rtl="0" eaLnBrk="1" fontAlgn="auto" latinLnBrk="0" hangingPunct="1">
              <a:lnSpc>
                <a:spcPts val="2200"/>
              </a:lnSpc>
              <a:spcBef>
                <a:spcPts val="0"/>
              </a:spcBef>
              <a:spcAft>
                <a:spcPts val="0"/>
              </a:spcAft>
              <a:buClrTx/>
              <a:buSzTx/>
              <a:buFontTx/>
              <a:buNone/>
              <a:tabLst/>
              <a:defRPr/>
            </a:pPr>
            <a:fld id="{DC873736-14DE-FA4F-A730-C8E6DB79686C}" type="slidenum">
              <a:rPr kumimoji="0" lang="en-US" sz="1000" b="0" i="0" u="none" strike="noStrike" kern="1200" cap="none" spc="0" normalizeH="0" baseline="0" noProof="0" smtClean="0">
                <a:ln>
                  <a:noFill/>
                </a:ln>
                <a:solidFill>
                  <a:srgbClr val="183E75"/>
                </a:solidFill>
                <a:effectLst/>
                <a:uLnTx/>
                <a:uFillTx/>
                <a:latin typeface="Arial" charset="0"/>
                <a:ea typeface="Arial" charset="0"/>
                <a:cs typeface="Arial" charset="0"/>
              </a:rPr>
              <a:pPr marL="0" marR="0" lvl="0" indent="0" algn="r" defTabSz="914400" rtl="0" eaLnBrk="1" fontAlgn="auto" latinLnBrk="0" hangingPunct="1">
                <a:lnSpc>
                  <a:spcPts val="2200"/>
                </a:lnSpc>
                <a:spcBef>
                  <a:spcPts val="0"/>
                </a:spcBef>
                <a:spcAft>
                  <a:spcPts val="0"/>
                </a:spcAft>
                <a:buClrTx/>
                <a:buSzTx/>
                <a:buFontTx/>
                <a:buNone/>
                <a:tabLst/>
                <a:defRPr/>
              </a:pPr>
              <a:t>80</a:t>
            </a:fld>
            <a:endParaRPr kumimoji="0" lang="en-US" sz="1000" b="0" i="0" u="none" strike="noStrike" kern="1200" cap="none" spc="0" normalizeH="0" baseline="0" noProof="0" dirty="0">
              <a:ln>
                <a:noFill/>
              </a:ln>
              <a:solidFill>
                <a:srgbClr val="183E75"/>
              </a:solidFill>
              <a:effectLst/>
              <a:uLnTx/>
              <a:uFillTx/>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
        <p:nvSpPr>
          <p:cNvPr id="4" name="Rectangle 3"/>
          <p:cNvSpPr/>
          <p:nvPr/>
        </p:nvSpPr>
        <p:spPr>
          <a:xfrm>
            <a:off x="784834" y="1463928"/>
            <a:ext cx="6986835" cy="430887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Use Caution to avoid further injury.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Let your supervisor know immediately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Complete STARS report before end of shift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See Employee Health / 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Use 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Balance Movement and rest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23720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o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t>Employee Health Services</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rPr>
              <a:t>Steps to Take</a:t>
            </a:r>
            <a:br>
              <a:rPr kumimoji="0" lang="en-US" sz="2200" b="1" i="0" u="none" strike="noStrike" kern="1200" cap="none" spc="0" normalizeH="0" baseline="0" noProof="0" dirty="0">
                <a:ln>
                  <a:noFill/>
                </a:ln>
                <a:solidFill>
                  <a:srgbClr val="183E75"/>
                </a:solidFill>
                <a:effectLst/>
                <a:uLnTx/>
                <a:uFillTx/>
                <a:latin typeface="Arial" charset="0"/>
                <a:ea typeface="Arial" charset="0"/>
                <a:cs typeface="Arial" charset="0"/>
              </a:rPr>
            </a:br>
            <a:endParaRPr kumimoji="0" lang="en-US" sz="2200" b="1" i="0" u="none" strike="noStrike" kern="1200" cap="none" spc="0" normalizeH="0" baseline="0" noProof="0" dirty="0">
              <a:ln>
                <a:noFill/>
              </a:ln>
              <a:solidFill>
                <a:srgbClr val="009EDF"/>
              </a:solidFill>
              <a:effectLst/>
              <a:uLnTx/>
              <a:uFillTx/>
              <a:latin typeface="Arial" charset="0"/>
              <a:ea typeface="Arial" charset="0"/>
              <a:cs typeface="Arial" charset="0"/>
            </a:endParaRPr>
          </a:p>
        </p:txBody>
      </p:sp>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marL="0" marR="0" lvl="0" indent="0" algn="r" defTabSz="914400" rtl="0" eaLnBrk="1" fontAlgn="auto" latinLnBrk="0" hangingPunct="1">
              <a:lnSpc>
                <a:spcPts val="2200"/>
              </a:lnSpc>
              <a:spcBef>
                <a:spcPts val="0"/>
              </a:spcBef>
              <a:spcAft>
                <a:spcPts val="0"/>
              </a:spcAft>
              <a:buClrTx/>
              <a:buSzTx/>
              <a:buFontTx/>
              <a:buNone/>
              <a:tabLst/>
              <a:defRPr/>
            </a:pPr>
            <a:fld id="{DC873736-14DE-FA4F-A730-C8E6DB79686C}" type="slidenum">
              <a:rPr kumimoji="0" lang="en-US" sz="1000" b="0" i="0" u="none" strike="noStrike" kern="1200" cap="none" spc="0" normalizeH="0" baseline="0" noProof="0" smtClean="0">
                <a:ln>
                  <a:noFill/>
                </a:ln>
                <a:solidFill>
                  <a:srgbClr val="183E75"/>
                </a:solidFill>
                <a:effectLst/>
                <a:uLnTx/>
                <a:uFillTx/>
                <a:latin typeface="Arial" charset="0"/>
                <a:ea typeface="Arial" charset="0"/>
                <a:cs typeface="Arial" charset="0"/>
              </a:rPr>
              <a:pPr marL="0" marR="0" lvl="0" indent="0" algn="r" defTabSz="914400" rtl="0" eaLnBrk="1" fontAlgn="auto" latinLnBrk="0" hangingPunct="1">
                <a:lnSpc>
                  <a:spcPts val="2200"/>
                </a:lnSpc>
                <a:spcBef>
                  <a:spcPts val="0"/>
                </a:spcBef>
                <a:spcAft>
                  <a:spcPts val="0"/>
                </a:spcAft>
                <a:buClrTx/>
                <a:buSzTx/>
                <a:buFontTx/>
                <a:buNone/>
                <a:tabLst/>
                <a:defRPr/>
              </a:pPr>
              <a:t>81</a:t>
            </a:fld>
            <a:endParaRPr kumimoji="0" lang="en-US" sz="1000" b="0" i="0" u="none" strike="noStrike" kern="1200" cap="none" spc="0" normalizeH="0" baseline="0" noProof="0" dirty="0">
              <a:ln>
                <a:noFill/>
              </a:ln>
              <a:solidFill>
                <a:srgbClr val="183E75"/>
              </a:solidFill>
              <a:effectLst/>
              <a:uLnTx/>
              <a:uFillTx/>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pic>
        <p:nvPicPr>
          <p:cNvPr id="2" name="Picture 1"/>
          <p:cNvPicPr>
            <a:picLocks noChangeAspect="1"/>
          </p:cNvPicPr>
          <p:nvPr/>
        </p:nvPicPr>
        <p:blipFill>
          <a:blip r:embed="rId3"/>
          <a:stretch>
            <a:fillRect/>
          </a:stretch>
        </p:blipFill>
        <p:spPr>
          <a:xfrm>
            <a:off x="2382073" y="1251486"/>
            <a:ext cx="2816596" cy="853514"/>
          </a:xfrm>
          <a:prstGeom prst="rect">
            <a:avLst/>
          </a:prstGeom>
        </p:spPr>
      </p:pic>
      <p:sp>
        <p:nvSpPr>
          <p:cNvPr id="4" name="Rectangle 3"/>
          <p:cNvSpPr/>
          <p:nvPr/>
        </p:nvSpPr>
        <p:spPr>
          <a:xfrm>
            <a:off x="532737" y="2551836"/>
            <a:ext cx="8062624" cy="304698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Pre-Employment Clearance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Return to Work Clearance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Vaccination, Fit Testing, Other Programs / Services</a:t>
            </a:r>
          </a:p>
        </p:txBody>
      </p:sp>
    </p:spTree>
    <p:extLst>
      <p:ext uri="{BB962C8B-B14F-4D97-AF65-F5344CB8AC3E}">
        <p14:creationId xmlns:p14="http://schemas.microsoft.com/office/powerpoint/2010/main" val="39060870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D3693582-FB88-2E44-B711-E33E220A187C}" type="slidenum">
              <a:rPr lang="en-US" sz="1000" smtClean="0">
                <a:solidFill>
                  <a:schemeClr val="bg1"/>
                </a:solidFill>
                <a:latin typeface="Arial" charset="0"/>
                <a:ea typeface="Arial" charset="0"/>
                <a:cs typeface="Arial" charset="0"/>
              </a:rPr>
              <a:t>82</a:t>
            </a:fld>
            <a:endParaRPr lang="en-US" sz="1000">
              <a:solidFill>
                <a:schemeClr val="bg1"/>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4668" y="2522646"/>
            <a:ext cx="7670574" cy="1360489"/>
          </a:xfrm>
          <a:prstGeom prst="rect">
            <a:avLst/>
          </a:prstGeom>
          <a:noFill/>
        </p:spPr>
        <p:txBody>
          <a:bodyPr wrap="square" lIns="0" tIns="0" rIns="0" bIns="0" rtlCol="0">
            <a:noAutofit/>
          </a:bodyPr>
          <a:lstStyle/>
          <a:p>
            <a:pPr algn="ctr">
              <a:lnSpc>
                <a:spcPts val="4800"/>
              </a:lnSpc>
            </a:pPr>
            <a:br>
              <a:rPr lang="en-US" altLang="en-US" sz="4800"/>
            </a:br>
            <a:endParaRPr lang="en-US" sz="4800" b="1">
              <a:solidFill>
                <a:schemeClr val="bg1"/>
              </a:solidFill>
              <a:latin typeface="Arial" panose="020B0604020202020204" pitchFamily="34" charset="0"/>
              <a:ea typeface="Arial"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1" y="135129"/>
            <a:ext cx="2260397" cy="927811"/>
          </a:xfrm>
          <a:prstGeom prst="rect">
            <a:avLst/>
          </a:prstGeom>
        </p:spPr>
      </p:pic>
      <p:sp>
        <p:nvSpPr>
          <p:cNvPr id="6" name="TextBox 5"/>
          <p:cNvSpPr txBox="1"/>
          <p:nvPr/>
        </p:nvSpPr>
        <p:spPr>
          <a:xfrm>
            <a:off x="431798" y="6405418"/>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2" name="TextBox 1"/>
          <p:cNvSpPr txBox="1"/>
          <p:nvPr/>
        </p:nvSpPr>
        <p:spPr>
          <a:xfrm>
            <a:off x="1488557" y="2413591"/>
            <a:ext cx="5797459" cy="830997"/>
          </a:xfrm>
          <a:prstGeom prst="rect">
            <a:avLst/>
          </a:prstGeom>
          <a:noFill/>
        </p:spPr>
        <p:txBody>
          <a:bodyPr wrap="square" rtlCol="0">
            <a:spAutoFit/>
          </a:bodyPr>
          <a:lstStyle/>
          <a:p>
            <a:pPr algn="ctr"/>
            <a:r>
              <a:rPr lang="en-US" sz="4800" dirty="0">
                <a:solidFill>
                  <a:schemeClr val="bg1"/>
                </a:solidFill>
                <a:latin typeface="Arial" panose="020B0604020202020204" pitchFamily="34" charset="0"/>
                <a:cs typeface="Arial" panose="020B0604020202020204" pitchFamily="34" charset="0"/>
              </a:rPr>
              <a:t>Mandated Reporting</a:t>
            </a:r>
          </a:p>
        </p:txBody>
      </p:sp>
    </p:spTree>
    <p:extLst>
      <p:ext uri="{BB962C8B-B14F-4D97-AF65-F5344CB8AC3E}">
        <p14:creationId xmlns:p14="http://schemas.microsoft.com/office/powerpoint/2010/main" val="29375478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chor="t">
            <a:noAutofit/>
          </a:bodyPr>
          <a:lstStyle/>
          <a:p>
            <a:pPr>
              <a:lnSpc>
                <a:spcPts val="2200"/>
              </a:lnSpc>
            </a:pPr>
            <a:r>
              <a:rPr lang="en-US" sz="2200" b="1" dirty="0">
                <a:solidFill>
                  <a:srgbClr val="183E75"/>
                </a:solidFill>
                <a:latin typeface="Arial"/>
                <a:ea typeface="Arial" charset="0"/>
                <a:cs typeface="Arial"/>
              </a:rPr>
              <a:t>Mandated Reporting</a:t>
            </a:r>
            <a:endParaRPr lang="en-US" sz="2200" b="1" dirty="0">
              <a:solidFill>
                <a:srgbClr val="183E75"/>
              </a:solidFill>
              <a:latin typeface="Arial"/>
              <a:ea typeface="Arial" charset="0"/>
              <a:cs typeface="Arial" charset="0"/>
            </a:endParaRPr>
          </a:p>
          <a:p>
            <a:pPr>
              <a:lnSpc>
                <a:spcPts val="2200"/>
              </a:lnSpc>
            </a:pPr>
            <a:r>
              <a:rPr lang="en-US" sz="2200" b="1" dirty="0">
                <a:solidFill>
                  <a:srgbClr val="009EDF"/>
                </a:solidFill>
                <a:latin typeface="Arial"/>
                <a:ea typeface="Arial" charset="0"/>
                <a:cs typeface="Arial"/>
              </a:rPr>
              <a:t>Definitions</a:t>
            </a:r>
            <a:br>
              <a:rPr lang="en-US" sz="2200" b="1" dirty="0">
                <a:latin typeface="Arial" charset="0"/>
                <a:ea typeface="Arial" charset="0"/>
                <a:cs typeface="Arial" charset="0"/>
              </a:rPr>
            </a:br>
            <a:endParaRPr lang="en-US" sz="2200" b="1">
              <a:solidFill>
                <a:srgbClr val="009EDF"/>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
        <p:nvSpPr>
          <p:cNvPr id="2" name="Rectangle 1"/>
          <p:cNvSpPr/>
          <p:nvPr/>
        </p:nvSpPr>
        <p:spPr>
          <a:xfrm>
            <a:off x="302599" y="2201574"/>
            <a:ext cx="8148674" cy="369332"/>
          </a:xfrm>
          <a:prstGeom prst="rect">
            <a:avLst/>
          </a:prstGeom>
        </p:spPr>
        <p:txBody>
          <a:bodyPr wrap="square" lIns="91440" tIns="45720" rIns="91440" bIns="45720" anchor="t">
            <a:spAutoFit/>
          </a:bodyPr>
          <a:lstStyle/>
          <a:p>
            <a:endParaRPr lang="en-US" altLang="en-US" i="1" dirty="0">
              <a:solidFill>
                <a:srgbClr val="002060"/>
              </a:solidFill>
              <a:latin typeface="Arial" pitchFamily="34" charset="0"/>
              <a:cs typeface="Arial"/>
            </a:endParaRPr>
          </a:p>
        </p:txBody>
      </p:sp>
      <p:pic>
        <p:nvPicPr>
          <p:cNvPr id="3" name="Picture 2" descr="Recognize the Behaviors of Intimate Partner Violence Abusers | ACS">
            <a:extLst>
              <a:ext uri="{FF2B5EF4-FFF2-40B4-BE49-F238E27FC236}">
                <a16:creationId xmlns:a16="http://schemas.microsoft.com/office/drawing/2014/main" id="{DADDDDB1-B4E6-FA8E-F1E6-414A308E61A1}"/>
              </a:ext>
            </a:extLst>
          </p:cNvPr>
          <p:cNvPicPr>
            <a:picLocks noChangeAspect="1"/>
          </p:cNvPicPr>
          <p:nvPr/>
        </p:nvPicPr>
        <p:blipFill>
          <a:blip r:embed="rId3"/>
          <a:stretch>
            <a:fillRect/>
          </a:stretch>
        </p:blipFill>
        <p:spPr>
          <a:xfrm>
            <a:off x="5177118" y="3787587"/>
            <a:ext cx="3272119" cy="2241177"/>
          </a:xfrm>
          <a:prstGeom prst="rect">
            <a:avLst/>
          </a:prstGeom>
        </p:spPr>
      </p:pic>
      <p:sp>
        <p:nvSpPr>
          <p:cNvPr id="4" name="TextBox 3">
            <a:extLst>
              <a:ext uri="{FF2B5EF4-FFF2-40B4-BE49-F238E27FC236}">
                <a16:creationId xmlns:a16="http://schemas.microsoft.com/office/drawing/2014/main" id="{6E1286C1-7232-2908-CBB8-1300815BE247}"/>
              </a:ext>
            </a:extLst>
          </p:cNvPr>
          <p:cNvSpPr txBox="1"/>
          <p:nvPr/>
        </p:nvSpPr>
        <p:spPr>
          <a:xfrm>
            <a:off x="437029" y="4247029"/>
            <a:ext cx="467285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baseline="0" dirty="0">
                <a:solidFill>
                  <a:srgbClr val="183E75"/>
                </a:solidFill>
                <a:latin typeface="Arial"/>
              </a:rPr>
              <a:t>Abuse impacts people of all races, ethnicities, gender and sexual identities, religions, abilities, and socio-economic classes. </a:t>
            </a:r>
            <a:endParaRPr lang="en-US" dirty="0">
              <a:solidFill>
                <a:srgbClr val="183E75"/>
              </a:solidFill>
            </a:endParaRPr>
          </a:p>
        </p:txBody>
      </p:sp>
      <p:sp>
        <p:nvSpPr>
          <p:cNvPr id="5" name="TextBox 4">
            <a:extLst>
              <a:ext uri="{FF2B5EF4-FFF2-40B4-BE49-F238E27FC236}">
                <a16:creationId xmlns:a16="http://schemas.microsoft.com/office/drawing/2014/main" id="{337AA51D-F106-D92F-CC0F-42FD36AACE0D}"/>
              </a:ext>
            </a:extLst>
          </p:cNvPr>
          <p:cNvSpPr txBox="1"/>
          <p:nvPr/>
        </p:nvSpPr>
        <p:spPr>
          <a:xfrm>
            <a:off x="571500" y="1490382"/>
            <a:ext cx="80010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183E75"/>
                </a:solidFill>
                <a:latin typeface="Arial"/>
                <a:ea typeface="Calibri"/>
                <a:cs typeface="Calibri"/>
              </a:rPr>
              <a:t>Abuse: </a:t>
            </a:r>
            <a:r>
              <a:rPr lang="en-US" sz="2000" dirty="0">
                <a:solidFill>
                  <a:srgbClr val="183E75"/>
                </a:solidFill>
                <a:latin typeface="Arial"/>
                <a:ea typeface="Calibri"/>
                <a:cs typeface="Calibri"/>
              </a:rPr>
              <a:t>A non-accidental action or inaction taken by an intimate partner, family/household member or caregiver which causes physical or emotional injury </a:t>
            </a:r>
            <a:endParaRPr lang="en-US" sz="2000">
              <a:solidFill>
                <a:srgbClr val="183E75"/>
              </a:solidFill>
              <a:latin typeface="Arial"/>
              <a:ea typeface="Calibri"/>
              <a:cs typeface="Calibri"/>
            </a:endParaRPr>
          </a:p>
          <a:p>
            <a:endParaRPr lang="en-US" sz="2000" dirty="0">
              <a:solidFill>
                <a:srgbClr val="183E75"/>
              </a:solidFill>
              <a:latin typeface="Arial"/>
              <a:ea typeface="Calibri"/>
              <a:cs typeface="Calibri"/>
            </a:endParaRPr>
          </a:p>
          <a:p>
            <a:r>
              <a:rPr lang="en-US" sz="2000" b="1" dirty="0">
                <a:solidFill>
                  <a:srgbClr val="183E75"/>
                </a:solidFill>
                <a:latin typeface="Arial"/>
                <a:ea typeface="Calibri"/>
                <a:cs typeface="Calibri"/>
              </a:rPr>
              <a:t>Neglect: </a:t>
            </a:r>
            <a:r>
              <a:rPr lang="en-US" sz="2000" dirty="0">
                <a:solidFill>
                  <a:srgbClr val="183E75"/>
                </a:solidFill>
                <a:latin typeface="Arial"/>
                <a:ea typeface="Calibri"/>
                <a:cs typeface="Calibri"/>
              </a:rPr>
              <a:t>The failure of a caregiver to provide essential care, supervision, or protection to a dependent person, resulting in harm or risk of harm</a:t>
            </a:r>
            <a:endParaRPr lang="en-US" sz="2000">
              <a:solidFill>
                <a:srgbClr val="183E75"/>
              </a:solidFill>
              <a:latin typeface="Arial"/>
              <a:cs typeface="Arial"/>
            </a:endParaRPr>
          </a:p>
        </p:txBody>
      </p:sp>
      <p:sp>
        <p:nvSpPr>
          <p:cNvPr id="6" name="TextBox 5">
            <a:extLst>
              <a:ext uri="{FF2B5EF4-FFF2-40B4-BE49-F238E27FC236}">
                <a16:creationId xmlns:a16="http://schemas.microsoft.com/office/drawing/2014/main" id="{7725A2FC-62E4-9923-EB34-5AAE4B80C0B3}"/>
              </a:ext>
            </a:extLst>
          </p:cNvPr>
          <p:cNvSpPr txBox="1"/>
          <p:nvPr/>
        </p:nvSpPr>
        <p:spPr>
          <a:xfrm>
            <a:off x="433551" y="6454009"/>
            <a:ext cx="483804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ea typeface="Calibri"/>
                <a:cs typeface="Calibri"/>
              </a:rPr>
              <a:t>New Employee Orientation | 2025</a:t>
            </a:r>
            <a:endParaRPr lang="en-US" sz="1100" dirty="0">
              <a:ea typeface="Calibri" panose="020F0502020204030204"/>
              <a:cs typeface="Calibri" panose="020F0502020204030204"/>
            </a:endParaRPr>
          </a:p>
        </p:txBody>
      </p:sp>
    </p:spTree>
    <p:extLst>
      <p:ext uri="{BB962C8B-B14F-4D97-AF65-F5344CB8AC3E}">
        <p14:creationId xmlns:p14="http://schemas.microsoft.com/office/powerpoint/2010/main" val="11253657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chor="t">
            <a:noAutofit/>
          </a:bodyPr>
          <a:lstStyle/>
          <a:p>
            <a:pPr>
              <a:lnSpc>
                <a:spcPts val="2200"/>
              </a:lnSpc>
            </a:pPr>
            <a:r>
              <a:rPr lang="en-US" sz="2200" b="1" dirty="0">
                <a:solidFill>
                  <a:srgbClr val="183E75"/>
                </a:solidFill>
                <a:latin typeface="Arial"/>
                <a:ea typeface="Arial" charset="0"/>
                <a:cs typeface="Arial"/>
              </a:rPr>
              <a:t>Mandated Reporting</a:t>
            </a:r>
            <a:br>
              <a:rPr lang="en-US" sz="2200" b="1" dirty="0">
                <a:latin typeface="Arial" charset="0"/>
                <a:ea typeface="Arial" charset="0"/>
                <a:cs typeface="Arial" charset="0"/>
              </a:rPr>
            </a:br>
            <a:r>
              <a:rPr lang="en-US" sz="2200" b="1" dirty="0">
                <a:solidFill>
                  <a:srgbClr val="009EDF"/>
                </a:solidFill>
                <a:latin typeface="Arial"/>
                <a:ea typeface="Arial" charset="0"/>
                <a:cs typeface="Arial"/>
              </a:rPr>
              <a:t>Intimate Partner Violence</a:t>
            </a:r>
            <a:endParaRPr lang="en-US" dirty="0">
              <a:latin typeface="Arial"/>
              <a:cs typeface="Arial"/>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2599" y="2201574"/>
            <a:ext cx="8148674" cy="369332"/>
          </a:xfrm>
          <a:prstGeom prst="rect">
            <a:avLst/>
          </a:prstGeom>
        </p:spPr>
        <p:txBody>
          <a:bodyPr wrap="square">
            <a:spAutoFit/>
          </a:bodyPr>
          <a:lstStyle/>
          <a:p>
            <a:r>
              <a:rPr lang="en-US" altLang="en-US" i="1" dirty="0">
                <a:solidFill>
                  <a:srgbClr val="002060"/>
                </a:solidFill>
                <a:latin typeface="Arial" pitchFamily="34" charset="0"/>
              </a:rPr>
              <a:t>. </a:t>
            </a:r>
          </a:p>
        </p:txBody>
      </p:sp>
      <p:sp>
        <p:nvSpPr>
          <p:cNvPr id="18" name="TextBox 17"/>
          <p:cNvSpPr txBox="1"/>
          <p:nvPr/>
        </p:nvSpPr>
        <p:spPr>
          <a:xfrm>
            <a:off x="5289523" y="1452152"/>
            <a:ext cx="3413314" cy="2246769"/>
          </a:xfrm>
          <a:prstGeom prst="rect">
            <a:avLst/>
          </a:prstGeom>
          <a:noFill/>
        </p:spPr>
        <p:txBody>
          <a:bodyPr wrap="square" lIns="91440" tIns="45720" rIns="91440" bIns="45720" anchor="t">
            <a:spAutoFit/>
          </a:bodyPr>
          <a:lstStyle/>
          <a:p>
            <a:pPr marL="171450" indent="-171450">
              <a:buClr>
                <a:srgbClr val="002060"/>
              </a:buClr>
              <a:buFont typeface="Arial"/>
              <a:buChar char="•"/>
              <a:defRPr/>
            </a:pPr>
            <a:r>
              <a:rPr lang="en-US" sz="1400" b="1" dirty="0">
                <a:solidFill>
                  <a:srgbClr val="183E75"/>
                </a:solidFill>
                <a:latin typeface="Arial"/>
                <a:cs typeface="Arial"/>
              </a:rPr>
              <a:t>Intimate Partner Violence </a:t>
            </a:r>
            <a:r>
              <a:rPr lang="en-US" sz="1400" dirty="0">
                <a:solidFill>
                  <a:srgbClr val="183E75"/>
                </a:solidFill>
                <a:latin typeface="Arial"/>
                <a:cs typeface="Arial"/>
              </a:rPr>
              <a:t>(IPV) is a pattern of behavior used to establish non-consensual </a:t>
            </a:r>
            <a:r>
              <a:rPr lang="en-US" sz="1400" b="1" dirty="0">
                <a:solidFill>
                  <a:srgbClr val="183E75"/>
                </a:solidFill>
                <a:latin typeface="Arial"/>
                <a:cs typeface="Arial"/>
              </a:rPr>
              <a:t>power and control</a:t>
            </a:r>
            <a:r>
              <a:rPr lang="en-US" sz="1400" dirty="0">
                <a:solidFill>
                  <a:srgbClr val="183E75"/>
                </a:solidFill>
                <a:latin typeface="Arial"/>
                <a:cs typeface="Arial"/>
              </a:rPr>
              <a:t> over another person through </a:t>
            </a:r>
            <a:r>
              <a:rPr lang="en-US" sz="1400" i="1" dirty="0">
                <a:solidFill>
                  <a:srgbClr val="183E75"/>
                </a:solidFill>
                <a:latin typeface="Arial"/>
                <a:cs typeface="Arial"/>
              </a:rPr>
              <a:t>fear and intimidation</a:t>
            </a:r>
            <a:endParaRPr lang="en-US" sz="1400" i="1">
              <a:solidFill>
                <a:srgbClr val="183E75"/>
              </a:solidFill>
              <a:latin typeface="Arial"/>
              <a:ea typeface="Calibri"/>
              <a:cs typeface="Arial"/>
            </a:endParaRPr>
          </a:p>
          <a:p>
            <a:pPr marL="171450" indent="-171450">
              <a:buClr>
                <a:srgbClr val="002060"/>
              </a:buClr>
              <a:buFont typeface="Arial"/>
              <a:buChar char="•"/>
              <a:defRPr/>
            </a:pPr>
            <a:endParaRPr lang="en-US" sz="1400" i="1" dirty="0">
              <a:solidFill>
                <a:srgbClr val="183E75"/>
              </a:solidFill>
              <a:latin typeface="Arial"/>
              <a:cs typeface="Arial"/>
            </a:endParaRPr>
          </a:p>
          <a:p>
            <a:pPr marL="628650" lvl="1" indent="-171450">
              <a:buClr>
                <a:srgbClr val="002060"/>
              </a:buClr>
              <a:buFont typeface="Arial"/>
              <a:buChar char="•"/>
              <a:defRPr/>
            </a:pPr>
            <a:r>
              <a:rPr lang="en-US" sz="1400" dirty="0">
                <a:solidFill>
                  <a:srgbClr val="183E75"/>
                </a:solidFill>
                <a:latin typeface="Arial"/>
                <a:cs typeface="Arial"/>
              </a:rPr>
              <a:t>Abuse may be emotional, verbal, financial, technological and cultural, and </a:t>
            </a:r>
            <a:r>
              <a:rPr lang="en-US" sz="1400" u="sng" dirty="0">
                <a:solidFill>
                  <a:srgbClr val="183E75"/>
                </a:solidFill>
                <a:latin typeface="Arial"/>
                <a:cs typeface="Arial"/>
              </a:rPr>
              <a:t>may or may not</a:t>
            </a:r>
            <a:r>
              <a:rPr lang="en-US" sz="1400" dirty="0">
                <a:solidFill>
                  <a:srgbClr val="183E75"/>
                </a:solidFill>
                <a:latin typeface="Arial"/>
                <a:cs typeface="Arial"/>
              </a:rPr>
              <a:t> include physical and sexual</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pic>
        <p:nvPicPr>
          <p:cNvPr id="3" name="Picture 2"/>
          <p:cNvPicPr>
            <a:picLocks noChangeAspect="1"/>
          </p:cNvPicPr>
          <p:nvPr/>
        </p:nvPicPr>
        <p:blipFill>
          <a:blip r:embed="rId3"/>
          <a:stretch>
            <a:fillRect/>
          </a:stretch>
        </p:blipFill>
        <p:spPr>
          <a:xfrm>
            <a:off x="179452" y="1144809"/>
            <a:ext cx="5107827" cy="5107979"/>
          </a:xfrm>
          <a:prstGeom prst="rect">
            <a:avLst/>
          </a:prstGeom>
        </p:spPr>
      </p:pic>
      <p:sp>
        <p:nvSpPr>
          <p:cNvPr id="5" name="TextBox 4">
            <a:extLst>
              <a:ext uri="{FF2B5EF4-FFF2-40B4-BE49-F238E27FC236}">
                <a16:creationId xmlns:a16="http://schemas.microsoft.com/office/drawing/2014/main" id="{E6600996-66D7-D960-7FB9-94D4D686463D}"/>
              </a:ext>
            </a:extLst>
          </p:cNvPr>
          <p:cNvSpPr txBox="1"/>
          <p:nvPr/>
        </p:nvSpPr>
        <p:spPr>
          <a:xfrm>
            <a:off x="5434852" y="4000499"/>
            <a:ext cx="341779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400" baseline="0" dirty="0">
                <a:solidFill>
                  <a:srgbClr val="183E75"/>
                </a:solidFill>
                <a:latin typeface="Arial"/>
              </a:rPr>
              <a:t>Healthcare professionals may </a:t>
            </a:r>
            <a:r>
              <a:rPr lang="en-US" sz="1400" dirty="0">
                <a:solidFill>
                  <a:srgbClr val="183E75"/>
                </a:solidFill>
                <a:latin typeface="Arial"/>
              </a:rPr>
              <a:t>be the</a:t>
            </a:r>
            <a:r>
              <a:rPr lang="en-US" sz="1400" baseline="0" dirty="0">
                <a:solidFill>
                  <a:srgbClr val="183E75"/>
                </a:solidFill>
                <a:latin typeface="Arial"/>
              </a:rPr>
              <a:t> first to recognize signs, symptoms, or to receive disclosures of abuse</a:t>
            </a:r>
            <a:r>
              <a:rPr lang="en-US" sz="1400" dirty="0">
                <a:solidFill>
                  <a:srgbClr val="183E75"/>
                </a:solidFill>
                <a:latin typeface="Arial"/>
              </a:rPr>
              <a:t> or neglect</a:t>
            </a:r>
            <a:endParaRPr lang="en-US" sz="1400" dirty="0">
              <a:solidFill>
                <a:srgbClr val="183E75"/>
              </a:solidFill>
              <a:ea typeface="Calibri" panose="020F0502020204030204"/>
              <a:cs typeface="Calibri" panose="020F0502020204030204"/>
            </a:endParaRPr>
          </a:p>
        </p:txBody>
      </p:sp>
      <p:sp>
        <p:nvSpPr>
          <p:cNvPr id="4" name="TextBox 3">
            <a:extLst>
              <a:ext uri="{FF2B5EF4-FFF2-40B4-BE49-F238E27FC236}">
                <a16:creationId xmlns:a16="http://schemas.microsoft.com/office/drawing/2014/main" id="{050FC761-63A6-D603-9755-13F31E5DB01A}"/>
              </a:ext>
            </a:extLst>
          </p:cNvPr>
          <p:cNvSpPr txBox="1"/>
          <p:nvPr/>
        </p:nvSpPr>
        <p:spPr>
          <a:xfrm>
            <a:off x="431581" y="6452037"/>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t>New Employee Orientation | 2025</a:t>
            </a:r>
          </a:p>
        </p:txBody>
      </p:sp>
    </p:spTree>
    <p:extLst>
      <p:ext uri="{BB962C8B-B14F-4D97-AF65-F5344CB8AC3E}">
        <p14:creationId xmlns:p14="http://schemas.microsoft.com/office/powerpoint/2010/main" val="32896394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chor="t">
            <a:noAutofit/>
          </a:bodyPr>
          <a:lstStyle/>
          <a:p>
            <a:pPr>
              <a:lnSpc>
                <a:spcPts val="2200"/>
              </a:lnSpc>
            </a:pPr>
            <a:r>
              <a:rPr lang="en-US" sz="2200" b="1" dirty="0">
                <a:solidFill>
                  <a:srgbClr val="183E75"/>
                </a:solidFill>
                <a:latin typeface="Arial"/>
                <a:ea typeface="Arial" charset="0"/>
                <a:cs typeface="Arial"/>
              </a:rPr>
              <a:t>Mandated Reporting</a:t>
            </a:r>
            <a:endParaRPr lang="en-US" sz="2200" b="1" dirty="0">
              <a:solidFill>
                <a:srgbClr val="183E75"/>
              </a:solidFill>
              <a:latin typeface="Arial"/>
              <a:ea typeface="Arial" charset="0"/>
              <a:cs typeface="Arial" charset="0"/>
            </a:endParaRPr>
          </a:p>
          <a:p>
            <a:pPr>
              <a:lnSpc>
                <a:spcPts val="2200"/>
              </a:lnSpc>
            </a:pPr>
            <a:r>
              <a:rPr lang="en-US" sz="2200" b="1" dirty="0">
                <a:solidFill>
                  <a:srgbClr val="009EDF"/>
                </a:solidFill>
                <a:latin typeface="Arial" charset="0"/>
                <a:ea typeface="Arial" charset="0"/>
                <a:cs typeface="Arial" charset="0"/>
              </a:rPr>
              <a:t>Forms of Abuse</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5" name="Rectangle 3"/>
          <p:cNvSpPr>
            <a:spLocks noGrp="1" noChangeArrowheads="1"/>
          </p:cNvSpPr>
          <p:nvPr>
            <p:ph idx="1"/>
          </p:nvPr>
        </p:nvSpPr>
        <p:spPr>
          <a:xfrm>
            <a:off x="6314308" y="1112504"/>
            <a:ext cx="2650019" cy="2751465"/>
          </a:xfrm>
        </p:spPr>
        <p:txBody>
          <a:bodyPr vert="horz" lIns="91440" tIns="45720" rIns="91440" bIns="45720" rtlCol="0" anchor="t">
            <a:noAutofit/>
          </a:bodyPr>
          <a:lstStyle/>
          <a:p>
            <a:pPr marL="0" indent="0">
              <a:lnSpc>
                <a:spcPct val="110000"/>
              </a:lnSpc>
              <a:spcBef>
                <a:spcPts val="0"/>
              </a:spcBef>
              <a:buNone/>
              <a:defRPr/>
            </a:pPr>
            <a:r>
              <a:rPr lang="en-US" sz="1400" b="1" u="sng" dirty="0">
                <a:solidFill>
                  <a:srgbClr val="183E75"/>
                </a:solidFill>
                <a:latin typeface="Arial"/>
                <a:cs typeface="Arial"/>
              </a:rPr>
              <a:t>Physical Abuse:</a:t>
            </a:r>
            <a:r>
              <a:rPr lang="en-US" sz="1400" b="1" dirty="0">
                <a:solidFill>
                  <a:srgbClr val="183E75"/>
                </a:solidFill>
                <a:latin typeface="Arial"/>
                <a:cs typeface="Arial"/>
              </a:rPr>
              <a:t> </a:t>
            </a:r>
            <a:endParaRPr lang="en-US" altLang="en-US" sz="1400">
              <a:solidFill>
                <a:srgbClr val="183E75"/>
              </a:solidFill>
              <a:latin typeface="Arial"/>
              <a:ea typeface="Calibri"/>
              <a:cs typeface="Arial"/>
            </a:endParaRPr>
          </a:p>
          <a:p>
            <a:pPr>
              <a:lnSpc>
                <a:spcPct val="110000"/>
              </a:lnSpc>
              <a:spcBef>
                <a:spcPts val="0"/>
              </a:spcBef>
              <a:defRPr/>
            </a:pPr>
            <a:r>
              <a:rPr lang="en-US" sz="1200" dirty="0">
                <a:solidFill>
                  <a:srgbClr val="183E75"/>
                </a:solidFill>
                <a:latin typeface="Arial"/>
                <a:cs typeface="Arial"/>
              </a:rPr>
              <a:t>Slapping/Punching</a:t>
            </a:r>
            <a:endParaRPr lang="en-US" altLang="en-US" sz="1200">
              <a:solidFill>
                <a:srgbClr val="183E75"/>
              </a:solidFill>
              <a:latin typeface="Arial"/>
              <a:ea typeface="Calibri"/>
              <a:cs typeface="Arial"/>
            </a:endParaRPr>
          </a:p>
          <a:p>
            <a:pPr>
              <a:lnSpc>
                <a:spcPct val="110000"/>
              </a:lnSpc>
              <a:spcBef>
                <a:spcPts val="0"/>
              </a:spcBef>
              <a:defRPr/>
            </a:pPr>
            <a:r>
              <a:rPr lang="en-US" sz="1200" dirty="0">
                <a:solidFill>
                  <a:srgbClr val="183E75"/>
                </a:solidFill>
                <a:latin typeface="Arial"/>
                <a:cs typeface="Arial"/>
              </a:rPr>
              <a:t>Kicking</a:t>
            </a:r>
            <a:endParaRPr lang="en-US" altLang="en-US" sz="1200">
              <a:solidFill>
                <a:srgbClr val="183E75"/>
              </a:solidFill>
              <a:latin typeface="Arial"/>
              <a:ea typeface="Calibri"/>
              <a:cs typeface="Arial"/>
            </a:endParaRPr>
          </a:p>
          <a:p>
            <a:pPr>
              <a:lnSpc>
                <a:spcPct val="110000"/>
              </a:lnSpc>
              <a:spcBef>
                <a:spcPts val="0"/>
              </a:spcBef>
              <a:defRPr/>
            </a:pPr>
            <a:r>
              <a:rPr lang="en-US" sz="1200" dirty="0">
                <a:solidFill>
                  <a:srgbClr val="183E75"/>
                </a:solidFill>
                <a:latin typeface="Arial"/>
                <a:cs typeface="Arial"/>
              </a:rPr>
              <a:t>Biting</a:t>
            </a:r>
            <a:endParaRPr lang="en-US" altLang="en-US" sz="1200">
              <a:solidFill>
                <a:srgbClr val="183E75"/>
              </a:solidFill>
              <a:latin typeface="Arial"/>
              <a:ea typeface="Calibri"/>
              <a:cs typeface="Arial"/>
            </a:endParaRPr>
          </a:p>
          <a:p>
            <a:pPr>
              <a:lnSpc>
                <a:spcPct val="110000"/>
              </a:lnSpc>
              <a:spcBef>
                <a:spcPts val="0"/>
              </a:spcBef>
              <a:defRPr/>
            </a:pPr>
            <a:r>
              <a:rPr lang="en-US" sz="1200" dirty="0">
                <a:solidFill>
                  <a:srgbClr val="183E75"/>
                </a:solidFill>
                <a:latin typeface="Arial"/>
                <a:cs typeface="Arial"/>
              </a:rPr>
              <a:t>Spitting</a:t>
            </a:r>
            <a:endParaRPr lang="en-US" altLang="en-US" sz="1200">
              <a:solidFill>
                <a:srgbClr val="183E75"/>
              </a:solidFill>
              <a:latin typeface="Arial"/>
              <a:ea typeface="Calibri"/>
              <a:cs typeface="Arial"/>
            </a:endParaRPr>
          </a:p>
          <a:p>
            <a:pPr>
              <a:lnSpc>
                <a:spcPct val="110000"/>
              </a:lnSpc>
              <a:spcBef>
                <a:spcPts val="0"/>
              </a:spcBef>
              <a:defRPr/>
            </a:pPr>
            <a:r>
              <a:rPr lang="en-US" altLang="en-US" sz="1200" dirty="0">
                <a:solidFill>
                  <a:srgbClr val="183E75"/>
                </a:solidFill>
                <a:latin typeface="Arial"/>
                <a:cs typeface="Arial"/>
              </a:rPr>
              <a:t>Pinching</a:t>
            </a:r>
            <a:endParaRPr lang="en-US" altLang="en-US" sz="1200">
              <a:solidFill>
                <a:srgbClr val="183E75"/>
              </a:solidFill>
              <a:latin typeface="Arial"/>
              <a:ea typeface="Calibri"/>
              <a:cs typeface="Arial"/>
            </a:endParaRPr>
          </a:p>
          <a:p>
            <a:pPr>
              <a:lnSpc>
                <a:spcPct val="110000"/>
              </a:lnSpc>
              <a:spcBef>
                <a:spcPts val="0"/>
              </a:spcBef>
              <a:defRPr/>
            </a:pPr>
            <a:r>
              <a:rPr lang="en-US" altLang="en-US" sz="1200" dirty="0">
                <a:solidFill>
                  <a:srgbClr val="183E75"/>
                </a:solidFill>
                <a:latin typeface="Arial"/>
                <a:cs typeface="Arial"/>
              </a:rPr>
              <a:t>Pushing</a:t>
            </a:r>
            <a:endParaRPr lang="en-US" altLang="en-US" sz="1200">
              <a:solidFill>
                <a:srgbClr val="183E75"/>
              </a:solidFill>
              <a:latin typeface="Arial"/>
              <a:ea typeface="Calibri"/>
              <a:cs typeface="Arial"/>
            </a:endParaRPr>
          </a:p>
          <a:p>
            <a:pPr>
              <a:lnSpc>
                <a:spcPct val="110000"/>
              </a:lnSpc>
              <a:spcBef>
                <a:spcPts val="0"/>
              </a:spcBef>
              <a:defRPr/>
            </a:pPr>
            <a:r>
              <a:rPr lang="en-US" altLang="en-US" sz="1200" dirty="0">
                <a:solidFill>
                  <a:srgbClr val="183E75"/>
                </a:solidFill>
                <a:latin typeface="Arial"/>
                <a:cs typeface="Arial"/>
              </a:rPr>
              <a:t>Use of Weapons</a:t>
            </a:r>
            <a:endParaRPr lang="en-US" altLang="en-US" sz="1200">
              <a:solidFill>
                <a:srgbClr val="183E75"/>
              </a:solidFill>
              <a:latin typeface="Arial"/>
              <a:ea typeface="Calibri"/>
              <a:cs typeface="Arial"/>
            </a:endParaRPr>
          </a:p>
          <a:p>
            <a:pPr>
              <a:lnSpc>
                <a:spcPct val="110000"/>
              </a:lnSpc>
              <a:spcBef>
                <a:spcPts val="0"/>
              </a:spcBef>
              <a:defRPr/>
            </a:pPr>
            <a:r>
              <a:rPr lang="en-US" altLang="en-US" sz="1200" dirty="0">
                <a:solidFill>
                  <a:srgbClr val="183E75"/>
                </a:solidFill>
                <a:latin typeface="Arial"/>
                <a:cs typeface="Arial"/>
              </a:rPr>
              <a:t>Throwing Objects</a:t>
            </a:r>
            <a:endParaRPr lang="en-US" altLang="en-US" sz="1200">
              <a:solidFill>
                <a:srgbClr val="183E75"/>
              </a:solidFill>
              <a:latin typeface="Arial"/>
              <a:ea typeface="Calibri"/>
              <a:cs typeface="Arial"/>
            </a:endParaRPr>
          </a:p>
          <a:p>
            <a:pPr>
              <a:lnSpc>
                <a:spcPct val="110000"/>
              </a:lnSpc>
              <a:spcBef>
                <a:spcPts val="0"/>
              </a:spcBef>
              <a:defRPr/>
            </a:pPr>
            <a:r>
              <a:rPr lang="en-US" altLang="en-US" sz="1200" dirty="0">
                <a:solidFill>
                  <a:srgbClr val="183E75"/>
                </a:solidFill>
                <a:latin typeface="Arial"/>
                <a:cs typeface="Arial"/>
              </a:rPr>
              <a:t>Strangulation</a:t>
            </a:r>
            <a:endParaRPr lang="en-US" altLang="en-US" sz="1200">
              <a:solidFill>
                <a:srgbClr val="183E75"/>
              </a:solidFill>
              <a:latin typeface="Arial"/>
              <a:ea typeface="Calibri"/>
              <a:cs typeface="Arial"/>
            </a:endParaRPr>
          </a:p>
          <a:p>
            <a:pPr>
              <a:lnSpc>
                <a:spcPct val="110000"/>
              </a:lnSpc>
              <a:spcBef>
                <a:spcPts val="0"/>
              </a:spcBef>
              <a:defRPr/>
            </a:pPr>
            <a:r>
              <a:rPr lang="en-US" altLang="en-US" sz="1200" dirty="0">
                <a:solidFill>
                  <a:srgbClr val="183E75"/>
                </a:solidFill>
                <a:latin typeface="Arial"/>
                <a:cs typeface="Arial"/>
              </a:rPr>
              <a:t>Denial of Physical Needs: </a:t>
            </a:r>
            <a:endParaRPr lang="en-US" altLang="en-US" sz="1200">
              <a:solidFill>
                <a:srgbClr val="183E75"/>
              </a:solidFill>
              <a:latin typeface="Arial"/>
              <a:ea typeface="Calibri"/>
              <a:cs typeface="Arial"/>
            </a:endParaRPr>
          </a:p>
          <a:p>
            <a:pPr lvl="1">
              <a:lnSpc>
                <a:spcPct val="110000"/>
              </a:lnSpc>
              <a:spcBef>
                <a:spcPts val="0"/>
              </a:spcBef>
              <a:buFont typeface="Courier New" panose="020B0604020202020204" pitchFamily="34" charset="0"/>
              <a:buChar char="o"/>
              <a:defRPr/>
            </a:pPr>
            <a:r>
              <a:rPr lang="en-US" altLang="en-US" sz="1000" dirty="0">
                <a:solidFill>
                  <a:srgbClr val="183E75"/>
                </a:solidFill>
                <a:latin typeface="Arial"/>
                <a:cs typeface="Arial"/>
              </a:rPr>
              <a:t>Sleep, Food, or Medical Attention</a:t>
            </a:r>
            <a:endParaRPr lang="en-US" altLang="en-US" sz="1000" dirty="0">
              <a:solidFill>
                <a:srgbClr val="183E75"/>
              </a:solidFill>
              <a:latin typeface="Arial"/>
              <a:ea typeface="Calibri"/>
              <a:cs typeface="Arial"/>
            </a:endParaRPr>
          </a:p>
          <a:p>
            <a:pPr>
              <a:lnSpc>
                <a:spcPct val="110000"/>
              </a:lnSpc>
              <a:spcBef>
                <a:spcPts val="0"/>
              </a:spcBef>
              <a:defRPr/>
            </a:pPr>
            <a:endParaRPr lang="en-US" sz="1500" b="1" u="sng" dirty="0">
              <a:solidFill>
                <a:srgbClr val="183E75"/>
              </a:solidFill>
              <a:latin typeface="Arial"/>
              <a:cs typeface="Arial"/>
            </a:endParaRPr>
          </a:p>
          <a:p>
            <a:pPr>
              <a:lnSpc>
                <a:spcPct val="110000"/>
              </a:lnSpc>
              <a:spcBef>
                <a:spcPts val="0"/>
              </a:spcBef>
              <a:defRPr/>
            </a:pPr>
            <a:endParaRPr lang="en-US" altLang="en-US" sz="1500" dirty="0">
              <a:solidFill>
                <a:srgbClr val="183E75"/>
              </a:solidFill>
              <a:latin typeface="Arial"/>
              <a:cs typeface="Arial"/>
            </a:endParaRPr>
          </a:p>
          <a:p>
            <a:pPr marL="0" indent="0">
              <a:lnSpc>
                <a:spcPct val="110000"/>
              </a:lnSpc>
              <a:spcBef>
                <a:spcPts val="0"/>
              </a:spcBef>
              <a:buNone/>
              <a:defRPr/>
            </a:pPr>
            <a:endParaRPr lang="en-US" altLang="en-US" sz="1500" dirty="0">
              <a:solidFill>
                <a:srgbClr val="183E75"/>
              </a:solidFill>
              <a:latin typeface="Arial"/>
              <a:cs typeface="Arial"/>
            </a:endParaRPr>
          </a:p>
          <a:p>
            <a:pPr marL="0" indent="0">
              <a:buNone/>
              <a:defRPr/>
            </a:pPr>
            <a:endParaRPr lang="en-US" altLang="en-US" sz="2000" b="1" dirty="0">
              <a:solidFill>
                <a:srgbClr val="002060"/>
              </a:solidFill>
              <a:ea typeface="Calibri"/>
              <a:cs typeface="Calibri"/>
            </a:endParaRPr>
          </a:p>
          <a:p>
            <a:pPr marL="0" indent="0" eaLnBrk="1" hangingPunct="1">
              <a:spcBef>
                <a:spcPts val="0"/>
              </a:spcBef>
              <a:buFont typeface="Times" pitchFamily="18" charset="0"/>
              <a:buNone/>
              <a:defRPr/>
            </a:pPr>
            <a:endParaRPr lang="en-US" sz="1800" dirty="0">
              <a:solidFill>
                <a:srgbClr val="002060"/>
              </a:solidFill>
              <a:ea typeface="Calibri"/>
              <a:cs typeface="Calibri"/>
            </a:endParaRPr>
          </a:p>
          <a:p>
            <a:pPr marL="0" indent="0" eaLnBrk="1" hangingPunct="1">
              <a:spcBef>
                <a:spcPts val="0"/>
              </a:spcBef>
              <a:buFont typeface="Times" pitchFamily="18" charset="0"/>
              <a:buNone/>
              <a:defRPr/>
            </a:pPr>
            <a:endParaRPr lang="en-US" sz="2400" dirty="0">
              <a:ea typeface="+mn-ea"/>
            </a:endParaRPr>
          </a:p>
          <a:p>
            <a:pPr marL="342900" indent="-342900" eaLnBrk="1" hangingPunct="1">
              <a:spcBef>
                <a:spcPts val="0"/>
              </a:spcBef>
              <a:defRPr/>
            </a:pPr>
            <a:endParaRPr lang="en-US" sz="2400" dirty="0">
              <a:ea typeface="+mn-ea"/>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
        <p:nvSpPr>
          <p:cNvPr id="19" name="TextBox 18">
            <a:extLst>
              <a:ext uri="{FF2B5EF4-FFF2-40B4-BE49-F238E27FC236}">
                <a16:creationId xmlns:a16="http://schemas.microsoft.com/office/drawing/2014/main" id="{ACCDEC3C-F525-2FBA-A660-3AC190DA2E6D}"/>
              </a:ext>
            </a:extLst>
          </p:cNvPr>
          <p:cNvSpPr txBox="1"/>
          <p:nvPr/>
        </p:nvSpPr>
        <p:spPr>
          <a:xfrm>
            <a:off x="6358747" y="3842806"/>
            <a:ext cx="2552043"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183E75"/>
                </a:solidFill>
                <a:latin typeface="Arial"/>
                <a:cs typeface="Arial"/>
              </a:rPr>
              <a:t>Sexual Abuse:</a:t>
            </a:r>
            <a:endParaRPr lang="en-US" sz="140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Manipulation/Blackmail</a:t>
            </a:r>
            <a:endParaRPr lang="en-US" sz="120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Guilt-tripping</a:t>
            </a:r>
            <a:endParaRPr lang="en-US" sz="120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Coercing</a:t>
            </a:r>
            <a:endParaRPr lang="en-US" sz="120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Forcing Degrading Sexual Acts</a:t>
            </a:r>
            <a:endParaRPr lang="en-US" sz="120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Jokes/Insults/Comments like “Whore” or “Slut”</a:t>
            </a:r>
            <a:endParaRPr lang="en-US" sz="120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Unwanted Touching or Groping</a:t>
            </a:r>
            <a:endParaRPr lang="en-US" sz="120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Birth Control Refusal</a:t>
            </a:r>
            <a:endParaRPr lang="en-US" sz="120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Exposing self</a:t>
            </a:r>
            <a:endParaRPr lang="en-US" sz="1200" dirty="0">
              <a:ea typeface="Calibri" panose="020F0502020204030204"/>
              <a:cs typeface="Calibri" panose="020F0502020204030204"/>
            </a:endParaRPr>
          </a:p>
        </p:txBody>
      </p:sp>
      <p:sp>
        <p:nvSpPr>
          <p:cNvPr id="21" name="TextBox 20">
            <a:extLst>
              <a:ext uri="{FF2B5EF4-FFF2-40B4-BE49-F238E27FC236}">
                <a16:creationId xmlns:a16="http://schemas.microsoft.com/office/drawing/2014/main" id="{845F16C6-CA9C-4175-2A00-1D22379F0970}"/>
              </a:ext>
            </a:extLst>
          </p:cNvPr>
          <p:cNvSpPr txBox="1"/>
          <p:nvPr/>
        </p:nvSpPr>
        <p:spPr>
          <a:xfrm>
            <a:off x="3308305" y="1110129"/>
            <a:ext cx="2778672"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183E75"/>
                </a:solidFill>
                <a:latin typeface="Arial"/>
                <a:cs typeface="Arial"/>
              </a:rPr>
              <a:t>Financial Abuse:</a:t>
            </a:r>
            <a:r>
              <a:rPr lang="en-US" sz="1400" b="1" dirty="0">
                <a:solidFill>
                  <a:srgbClr val="183E75"/>
                </a:solidFill>
                <a:latin typeface="Arial"/>
                <a:cs typeface="Arial"/>
              </a:rPr>
              <a:t> </a:t>
            </a:r>
            <a:endParaRPr lang="en-US" sz="1200" dirty="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Refusing Partner Access to Money for Basic Needs</a:t>
            </a:r>
            <a:endParaRPr lang="en-US" sz="120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Preventing Partner from Getting a Job or Keeping a Job</a:t>
            </a:r>
            <a:endParaRPr lang="en-US" sz="1200" dirty="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Controlling All Assets</a:t>
            </a:r>
            <a:endParaRPr lang="en-US" sz="1200" dirty="0">
              <a:solidFill>
                <a:srgbClr val="183E75"/>
              </a:solidFill>
              <a:latin typeface="Arial"/>
              <a:ea typeface="Calibri" panose="020F0502020204030204"/>
              <a:cs typeface="Arial"/>
            </a:endParaRPr>
          </a:p>
          <a:p>
            <a:pPr marL="285750" indent="-285750">
              <a:buFont typeface="Arial"/>
              <a:buChar char="•"/>
            </a:pPr>
            <a:r>
              <a:rPr lang="en-US" sz="1200" dirty="0">
                <a:solidFill>
                  <a:srgbClr val="183E75"/>
                </a:solidFill>
                <a:latin typeface="Arial"/>
                <a:cs typeface="Arial"/>
              </a:rPr>
              <a:t>Putting all Bills in the Partner's Name</a:t>
            </a:r>
            <a:endParaRPr lang="en-US" sz="1200" dirty="0">
              <a:solidFill>
                <a:srgbClr val="183E75"/>
              </a:solidFill>
              <a:latin typeface="Arial"/>
              <a:ea typeface="Calibri" panose="020F0502020204030204"/>
              <a:cs typeface="Arial"/>
            </a:endParaRPr>
          </a:p>
          <a:p>
            <a:pPr marL="285750" indent="-285750">
              <a:buFont typeface="Arial"/>
              <a:buChar char="•"/>
            </a:pPr>
            <a:r>
              <a:rPr lang="en-US" sz="1200" dirty="0">
                <a:solidFill>
                  <a:srgbClr val="183E75"/>
                </a:solidFill>
                <a:latin typeface="Arial"/>
                <a:cs typeface="Arial"/>
              </a:rPr>
              <a:t>Running up Charges</a:t>
            </a:r>
            <a:endParaRPr lang="en-US" sz="1200" dirty="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Ruining Credit</a:t>
            </a:r>
            <a:endParaRPr lang="en-US" sz="1200">
              <a:ea typeface="Calibri" panose="020F0502020204030204"/>
              <a:cs typeface="Calibri" panose="020F0502020204030204"/>
            </a:endParaRPr>
          </a:p>
        </p:txBody>
      </p:sp>
      <p:sp>
        <p:nvSpPr>
          <p:cNvPr id="23" name="TextBox 22">
            <a:extLst>
              <a:ext uri="{FF2B5EF4-FFF2-40B4-BE49-F238E27FC236}">
                <a16:creationId xmlns:a16="http://schemas.microsoft.com/office/drawing/2014/main" id="{B91DDDEA-A1E6-EBBA-419A-A8A7C293B29D}"/>
              </a:ext>
            </a:extLst>
          </p:cNvPr>
          <p:cNvSpPr txBox="1"/>
          <p:nvPr/>
        </p:nvSpPr>
        <p:spPr>
          <a:xfrm>
            <a:off x="257671" y="3503660"/>
            <a:ext cx="2621018"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183E75"/>
                </a:solidFill>
                <a:latin typeface="Arial"/>
                <a:cs typeface="Arial"/>
              </a:rPr>
              <a:t>Verbal Abuse:</a:t>
            </a:r>
            <a:r>
              <a:rPr lang="en-US" sz="1400" b="1" dirty="0">
                <a:solidFill>
                  <a:srgbClr val="183E75"/>
                </a:solidFill>
                <a:latin typeface="Arial"/>
                <a:cs typeface="Arial"/>
              </a:rPr>
              <a:t> </a:t>
            </a:r>
            <a:r>
              <a:rPr lang="en-US" sz="1400" dirty="0">
                <a:solidFill>
                  <a:srgbClr val="183E75"/>
                </a:solidFill>
                <a:latin typeface="Arial"/>
                <a:cs typeface="Arial"/>
              </a:rPr>
              <a:t> </a:t>
            </a:r>
            <a:endParaRPr lang="en-US" sz="1400" dirty="0">
              <a:solidFill>
                <a:srgbClr val="000000"/>
              </a:solidFill>
              <a:latin typeface="Calibri" panose="020F0502020204030204"/>
              <a:ea typeface="Calibri" panose="020F0502020204030204"/>
              <a:cs typeface="Calibri" panose="020F0502020204030204"/>
            </a:endParaRPr>
          </a:p>
          <a:p>
            <a:pPr marL="285750" indent="-285750">
              <a:buFont typeface="Arial"/>
              <a:buChar char="•"/>
            </a:pPr>
            <a:r>
              <a:rPr lang="en-US" sz="1200" dirty="0">
                <a:solidFill>
                  <a:srgbClr val="183E75"/>
                </a:solidFill>
                <a:latin typeface="Arial"/>
                <a:cs typeface="Arial"/>
              </a:rPr>
              <a:t>Threats to hurt/kill partner, children, pets, self</a:t>
            </a:r>
            <a:endParaRPr lang="en-US" sz="1200" dirty="0">
              <a:solidFill>
                <a:srgbClr val="000000"/>
              </a:solidFill>
              <a:latin typeface="Calibri" panose="020F0502020204030204"/>
              <a:ea typeface="Calibri"/>
              <a:cs typeface="Calibri"/>
            </a:endParaRPr>
          </a:p>
          <a:p>
            <a:pPr marL="285750" indent="-285750">
              <a:buFont typeface="Arial"/>
              <a:buChar char="•"/>
            </a:pPr>
            <a:r>
              <a:rPr lang="en-US" sz="1200" dirty="0">
                <a:solidFill>
                  <a:srgbClr val="183E75"/>
                </a:solidFill>
                <a:latin typeface="Arial"/>
                <a:cs typeface="Arial"/>
              </a:rPr>
              <a:t>Yelling/Screaming</a:t>
            </a:r>
            <a:endParaRPr lang="en-US" sz="1200">
              <a:solidFill>
                <a:srgbClr val="000000"/>
              </a:solidFill>
              <a:latin typeface="Calibri" panose="020F0502020204030204"/>
              <a:ea typeface="Calibri"/>
              <a:cs typeface="Calibri"/>
            </a:endParaRPr>
          </a:p>
          <a:p>
            <a:pPr marL="285750" indent="-285750">
              <a:buFont typeface="Arial"/>
              <a:buChar char="•"/>
            </a:pPr>
            <a:r>
              <a:rPr lang="en-US" sz="1200" dirty="0">
                <a:solidFill>
                  <a:srgbClr val="183E75"/>
                </a:solidFill>
                <a:latin typeface="Arial"/>
                <a:cs typeface="Arial"/>
              </a:rPr>
              <a:t>Threats to take Children</a:t>
            </a:r>
            <a:endParaRPr lang="en-US" sz="1200" dirty="0">
              <a:solidFill>
                <a:srgbClr val="000000"/>
              </a:solidFill>
              <a:latin typeface="Calibri" panose="020F0502020204030204"/>
              <a:ea typeface="Calibri"/>
              <a:cs typeface="Calibri"/>
            </a:endParaRPr>
          </a:p>
          <a:p>
            <a:pPr marL="285750" indent="-285750">
              <a:buFont typeface="Arial"/>
              <a:buChar char="•"/>
            </a:pPr>
            <a:r>
              <a:rPr lang="en-US" sz="1200" dirty="0">
                <a:solidFill>
                  <a:srgbClr val="183E75"/>
                </a:solidFill>
                <a:latin typeface="Arial"/>
                <a:cs typeface="Arial"/>
              </a:rPr>
              <a:t>Threats to Disclose Information about Partner that is Confidential (such as past abuse)</a:t>
            </a:r>
            <a:endParaRPr lang="en-US" sz="1200">
              <a:solidFill>
                <a:srgbClr val="000000"/>
              </a:solidFill>
              <a:latin typeface="Calibri" panose="020F0502020204030204"/>
              <a:ea typeface="Calibri"/>
              <a:cs typeface="Calibri"/>
            </a:endParaRPr>
          </a:p>
          <a:p>
            <a:pPr marL="285750" indent="-285750">
              <a:buFont typeface="Arial"/>
              <a:buChar char="•"/>
            </a:pPr>
            <a:r>
              <a:rPr lang="en-US" sz="1200" dirty="0">
                <a:solidFill>
                  <a:srgbClr val="183E75"/>
                </a:solidFill>
                <a:latin typeface="Arial"/>
                <a:cs typeface="Arial"/>
              </a:rPr>
              <a:t>Name Calling</a:t>
            </a:r>
            <a:endParaRPr lang="en-US" sz="1200" dirty="0">
              <a:solidFill>
                <a:srgbClr val="000000"/>
              </a:solidFill>
              <a:latin typeface="Calibri" panose="020F0502020204030204"/>
              <a:ea typeface="Calibri"/>
              <a:cs typeface="Calibri"/>
            </a:endParaRPr>
          </a:p>
          <a:p>
            <a:pPr marL="285750" indent="-285750">
              <a:buFont typeface="Arial"/>
              <a:buChar char="•"/>
            </a:pPr>
            <a:r>
              <a:rPr lang="en-US" sz="1200" dirty="0">
                <a:solidFill>
                  <a:srgbClr val="183E75"/>
                </a:solidFill>
                <a:latin typeface="Arial"/>
                <a:cs typeface="Arial"/>
              </a:rPr>
              <a:t>Threats to Use Partner's Immigration Status, Disability or Sexual Identity Against Them</a:t>
            </a:r>
            <a:endParaRPr lang="en-US" sz="1200" dirty="0">
              <a:ea typeface="Calibri"/>
              <a:cs typeface="Calibri"/>
            </a:endParaRPr>
          </a:p>
        </p:txBody>
      </p:sp>
      <p:sp>
        <p:nvSpPr>
          <p:cNvPr id="25" name="TextBox 24">
            <a:extLst>
              <a:ext uri="{FF2B5EF4-FFF2-40B4-BE49-F238E27FC236}">
                <a16:creationId xmlns:a16="http://schemas.microsoft.com/office/drawing/2014/main" id="{E2452D88-6187-A094-9471-8E40FF7A3DB5}"/>
              </a:ext>
            </a:extLst>
          </p:cNvPr>
          <p:cNvSpPr txBox="1"/>
          <p:nvPr/>
        </p:nvSpPr>
        <p:spPr>
          <a:xfrm>
            <a:off x="254864" y="1101910"/>
            <a:ext cx="2946181"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500" dirty="0">
                <a:latin typeface="Arial"/>
                <a:ea typeface="Segoe UI"/>
                <a:cs typeface="Segoe UI"/>
              </a:rPr>
              <a:t>​</a:t>
            </a:r>
            <a:r>
              <a:rPr lang="en-US" sz="1400" b="1" u="sng" baseline="0" dirty="0">
                <a:solidFill>
                  <a:srgbClr val="183E75"/>
                </a:solidFill>
                <a:latin typeface="Arial"/>
                <a:ea typeface="Arial"/>
                <a:cs typeface="Arial"/>
              </a:rPr>
              <a:t>Emotional Abuse:</a:t>
            </a:r>
            <a:r>
              <a:rPr lang="en-US" sz="1400" b="1" baseline="0" dirty="0">
                <a:solidFill>
                  <a:srgbClr val="183E75"/>
                </a:solidFill>
                <a:latin typeface="Arial"/>
                <a:ea typeface="Arial"/>
                <a:cs typeface="Arial"/>
              </a:rPr>
              <a:t> </a:t>
            </a:r>
            <a:endParaRPr lang="en-US">
              <a:solidFill>
                <a:srgbClr val="000000"/>
              </a:solidFill>
              <a:latin typeface="Calibri" panose="020F0502020204030204"/>
              <a:ea typeface="Calibri" panose="020F0502020204030204"/>
              <a:cs typeface="Calibri" panose="020F0502020204030204"/>
            </a:endParaRPr>
          </a:p>
          <a:p>
            <a:pPr marL="228600" indent="-228600">
              <a:buFont typeface=""/>
              <a:buChar char="•"/>
            </a:pPr>
            <a:r>
              <a:rPr lang="en-US" sz="1200" baseline="0" dirty="0">
                <a:solidFill>
                  <a:srgbClr val="183E75"/>
                </a:solidFill>
                <a:latin typeface="Arial"/>
                <a:ea typeface="Arial"/>
                <a:cs typeface="Arial"/>
              </a:rPr>
              <a:t>Continued Attacks on Self </a:t>
            </a:r>
            <a:r>
              <a:rPr lang="en-US" sz="1200" dirty="0">
                <a:solidFill>
                  <a:srgbClr val="183E75"/>
                </a:solidFill>
                <a:latin typeface="Arial"/>
                <a:ea typeface="Arial"/>
                <a:cs typeface="Arial"/>
              </a:rPr>
              <a:t>Esteem</a:t>
            </a:r>
            <a:endParaRPr lang="en-US" sz="1200" dirty="0">
              <a:solidFill>
                <a:srgbClr val="000000"/>
              </a:solidFill>
              <a:latin typeface="Calibri" panose="020F0502020204030204"/>
              <a:ea typeface="Calibri"/>
              <a:cs typeface="Calibri"/>
            </a:endParaRPr>
          </a:p>
          <a:p>
            <a:pPr marL="228600" indent="-228600">
              <a:buFont typeface=""/>
              <a:buChar char="•"/>
            </a:pPr>
            <a:r>
              <a:rPr lang="en-US" sz="1200" dirty="0">
                <a:solidFill>
                  <a:srgbClr val="183E75"/>
                </a:solidFill>
                <a:latin typeface="Arial"/>
                <a:ea typeface="Calibri"/>
                <a:cs typeface="Arial"/>
              </a:rPr>
              <a:t>Insults</a:t>
            </a:r>
            <a:endParaRPr lang="en-US" sz="1200" dirty="0">
              <a:solidFill>
                <a:srgbClr val="000000"/>
              </a:solidFill>
              <a:latin typeface="Calibri" panose="020F0502020204030204"/>
              <a:ea typeface="Calibri"/>
              <a:cs typeface="Calibri"/>
            </a:endParaRPr>
          </a:p>
          <a:p>
            <a:pPr marL="228600" indent="-228600">
              <a:buFont typeface=""/>
              <a:buChar char="•"/>
            </a:pPr>
            <a:r>
              <a:rPr lang="en-US" sz="1200" dirty="0">
                <a:solidFill>
                  <a:srgbClr val="183E75"/>
                </a:solidFill>
                <a:latin typeface="Arial"/>
                <a:ea typeface="Arial"/>
                <a:cs typeface="Arial"/>
              </a:rPr>
              <a:t>Repeated</a:t>
            </a:r>
            <a:r>
              <a:rPr lang="en-US" sz="1200" baseline="0" dirty="0">
                <a:solidFill>
                  <a:srgbClr val="183E75"/>
                </a:solidFill>
                <a:latin typeface="Arial"/>
                <a:ea typeface="Arial"/>
                <a:cs typeface="Arial"/>
              </a:rPr>
              <a:t> Harassing or </a:t>
            </a:r>
            <a:r>
              <a:rPr lang="en-US" sz="1200" dirty="0">
                <a:solidFill>
                  <a:srgbClr val="183E75"/>
                </a:solidFill>
                <a:latin typeface="Arial"/>
                <a:ea typeface="Arial"/>
                <a:cs typeface="Arial"/>
              </a:rPr>
              <a:t>Interrogating</a:t>
            </a:r>
            <a:endParaRPr lang="en-US" sz="1200" dirty="0">
              <a:solidFill>
                <a:srgbClr val="000000"/>
              </a:solidFill>
              <a:latin typeface="Calibri" panose="020F0502020204030204"/>
              <a:ea typeface="Calibri"/>
              <a:cs typeface="Calibri"/>
            </a:endParaRPr>
          </a:p>
          <a:p>
            <a:pPr marL="228600" indent="-228600">
              <a:buFont typeface=""/>
              <a:buChar char="•"/>
            </a:pPr>
            <a:r>
              <a:rPr lang="en-US" sz="1200" dirty="0">
                <a:solidFill>
                  <a:srgbClr val="183E75"/>
                </a:solidFill>
                <a:latin typeface="Arial"/>
                <a:ea typeface="Arial"/>
                <a:cs typeface="Arial"/>
              </a:rPr>
              <a:t>Forcing</a:t>
            </a:r>
            <a:r>
              <a:rPr lang="en-US" sz="1200" baseline="0" dirty="0">
                <a:solidFill>
                  <a:srgbClr val="183E75"/>
                </a:solidFill>
                <a:latin typeface="Arial"/>
                <a:ea typeface="Arial"/>
                <a:cs typeface="Arial"/>
              </a:rPr>
              <a:t> to Stay Awake, </a:t>
            </a:r>
            <a:endParaRPr lang="en-US" sz="1200">
              <a:solidFill>
                <a:srgbClr val="000000"/>
              </a:solidFill>
              <a:latin typeface="Calibri" panose="020F0502020204030204"/>
              <a:ea typeface="Calibri"/>
              <a:cs typeface="Calibri"/>
            </a:endParaRPr>
          </a:p>
          <a:p>
            <a:pPr marL="228600" lvl="0" indent="-228600">
              <a:buFont typeface=""/>
              <a:buChar char="•"/>
            </a:pPr>
            <a:r>
              <a:rPr lang="en-US" sz="1200" baseline="0" dirty="0">
                <a:solidFill>
                  <a:srgbClr val="183E75"/>
                </a:solidFill>
                <a:latin typeface="Arial"/>
                <a:ea typeface="Arial"/>
                <a:cs typeface="Arial"/>
              </a:rPr>
              <a:t>Blaming for All that Goes Wrong, Isolation, Mind Games, Controlling Access to Support Network, Accusations of Cheating or "Mutual Abuse"</a:t>
            </a:r>
            <a:endParaRPr lang="en-US" sz="1200">
              <a:ea typeface="Calibri"/>
              <a:cs typeface="Calibri"/>
            </a:endParaRPr>
          </a:p>
        </p:txBody>
      </p:sp>
      <p:pic>
        <p:nvPicPr>
          <p:cNvPr id="26" name="Picture 25" descr="Women's Aid » Cycle of Abuse">
            <a:extLst>
              <a:ext uri="{FF2B5EF4-FFF2-40B4-BE49-F238E27FC236}">
                <a16:creationId xmlns:a16="http://schemas.microsoft.com/office/drawing/2014/main" id="{BB3BC6E0-0492-D1E5-9815-69A5A725F1E9}"/>
              </a:ext>
            </a:extLst>
          </p:cNvPr>
          <p:cNvPicPr>
            <a:picLocks noChangeAspect="1"/>
          </p:cNvPicPr>
          <p:nvPr/>
        </p:nvPicPr>
        <p:blipFill>
          <a:blip r:embed="rId3"/>
          <a:stretch>
            <a:fillRect/>
          </a:stretch>
        </p:blipFill>
        <p:spPr>
          <a:xfrm>
            <a:off x="3248518" y="3425716"/>
            <a:ext cx="2656820" cy="2686708"/>
          </a:xfrm>
          <a:prstGeom prst="rect">
            <a:avLst/>
          </a:prstGeom>
        </p:spPr>
      </p:pic>
      <p:sp>
        <p:nvSpPr>
          <p:cNvPr id="2" name="TextBox 1">
            <a:extLst>
              <a:ext uri="{FF2B5EF4-FFF2-40B4-BE49-F238E27FC236}">
                <a16:creationId xmlns:a16="http://schemas.microsoft.com/office/drawing/2014/main" id="{6C18951F-3F43-E62B-9F68-EB97F58E665A}"/>
              </a:ext>
            </a:extLst>
          </p:cNvPr>
          <p:cNvSpPr txBox="1"/>
          <p:nvPr/>
        </p:nvSpPr>
        <p:spPr>
          <a:xfrm>
            <a:off x="431581" y="645203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t>New Employee Orientation | 2025</a:t>
            </a:r>
          </a:p>
        </p:txBody>
      </p:sp>
    </p:spTree>
    <p:extLst>
      <p:ext uri="{BB962C8B-B14F-4D97-AF65-F5344CB8AC3E}">
        <p14:creationId xmlns:p14="http://schemas.microsoft.com/office/powerpoint/2010/main" val="40651052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chor="t">
            <a:noAutofit/>
          </a:bodyPr>
          <a:lstStyle/>
          <a:p>
            <a:pPr>
              <a:lnSpc>
                <a:spcPts val="2200"/>
              </a:lnSpc>
            </a:pPr>
            <a:r>
              <a:rPr lang="en-US" sz="2200" b="1" dirty="0">
                <a:solidFill>
                  <a:srgbClr val="183E75"/>
                </a:solidFill>
                <a:latin typeface="Arial"/>
                <a:ea typeface="Arial" charset="0"/>
                <a:cs typeface="Arial"/>
              </a:rPr>
              <a:t>Mandated Reporting</a:t>
            </a:r>
            <a:br>
              <a:rPr lang="en-US" sz="2200" b="1" dirty="0">
                <a:latin typeface="Arial" charset="0"/>
                <a:ea typeface="Arial" charset="0"/>
                <a:cs typeface="Arial" charset="0"/>
              </a:rPr>
            </a:br>
            <a:r>
              <a:rPr lang="en-US" sz="2200" b="1" dirty="0">
                <a:solidFill>
                  <a:srgbClr val="009EDF"/>
                </a:solidFill>
                <a:latin typeface="Arial"/>
                <a:cs typeface="Arial"/>
              </a:rPr>
              <a:t>Who Is Mandated to Report?</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8" name="Rectangle 3"/>
          <p:cNvSpPr>
            <a:spLocks noGrp="1" noChangeArrowheads="1"/>
          </p:cNvSpPr>
          <p:nvPr>
            <p:ph idx="1"/>
          </p:nvPr>
        </p:nvSpPr>
        <p:spPr>
          <a:xfrm>
            <a:off x="4598" y="3569561"/>
            <a:ext cx="8557719" cy="3816569"/>
          </a:xfrm>
        </p:spPr>
        <p:txBody>
          <a:bodyPr vert="horz" lIns="91440" tIns="45720" rIns="91440" bIns="45720" rtlCol="0" anchor="t">
            <a:noAutofit/>
          </a:bodyPr>
          <a:lstStyle/>
          <a:p>
            <a:pPr>
              <a:defRPr/>
            </a:pPr>
            <a:endParaRPr lang="en-US" sz="1200" dirty="0">
              <a:solidFill>
                <a:srgbClr val="002060"/>
              </a:solidFill>
              <a:latin typeface="Arial"/>
              <a:cs typeface="Arial"/>
            </a:endParaRPr>
          </a:p>
          <a:p>
            <a:pPr marL="342900" indent="-342900" eaLnBrk="1" hangingPunct="1">
              <a:buFont typeface="Wingdings" pitchFamily="2" charset="2"/>
              <a:buNone/>
              <a:defRPr/>
            </a:pPr>
            <a:r>
              <a:rPr lang="en-US" sz="1800" dirty="0">
                <a:solidFill>
                  <a:srgbClr val="002060"/>
                </a:solidFill>
                <a:latin typeface="Arial" panose="020B0604020202020204" pitchFamily="34" charset="0"/>
                <a:cs typeface="Arial" panose="020B0604020202020204" pitchFamily="34" charset="0"/>
              </a:rPr>
              <a:t>		</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
        <p:nvSpPr>
          <p:cNvPr id="4" name="TextBox 3">
            <a:extLst>
              <a:ext uri="{FF2B5EF4-FFF2-40B4-BE49-F238E27FC236}">
                <a16:creationId xmlns:a16="http://schemas.microsoft.com/office/drawing/2014/main" id="{E1A28C1C-9FB8-7C04-CC34-6213780EDFD2}"/>
              </a:ext>
            </a:extLst>
          </p:cNvPr>
          <p:cNvSpPr txBox="1"/>
          <p:nvPr/>
        </p:nvSpPr>
        <p:spPr>
          <a:xfrm>
            <a:off x="660181" y="2808233"/>
            <a:ext cx="7823637"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183E75"/>
                </a:solidFill>
                <a:latin typeface="Arial"/>
                <a:ea typeface="Calibri"/>
                <a:cs typeface="Calibri"/>
              </a:rPr>
              <a:t>Anyone </a:t>
            </a:r>
            <a:r>
              <a:rPr lang="en-US" sz="1400" dirty="0">
                <a:solidFill>
                  <a:srgbClr val="183E75"/>
                </a:solidFill>
                <a:latin typeface="Arial"/>
                <a:ea typeface="Calibri"/>
                <a:cs typeface="Calibri"/>
              </a:rPr>
              <a:t>can report </a:t>
            </a:r>
            <a:r>
              <a:rPr lang="en-US" sz="1400" u="sng" dirty="0">
                <a:solidFill>
                  <a:srgbClr val="183E75"/>
                </a:solidFill>
                <a:latin typeface="Arial"/>
                <a:ea typeface="Calibri"/>
                <a:cs typeface="Calibri"/>
              </a:rPr>
              <a:t>suspected</a:t>
            </a:r>
            <a:r>
              <a:rPr lang="en-US" sz="1400" dirty="0">
                <a:solidFill>
                  <a:srgbClr val="183E75"/>
                </a:solidFill>
                <a:latin typeface="Arial"/>
                <a:ea typeface="Calibri"/>
                <a:cs typeface="Calibri"/>
              </a:rPr>
              <a:t> abuse or neglect, but a </a:t>
            </a:r>
            <a:r>
              <a:rPr lang="en-US" sz="1400" b="1" dirty="0">
                <a:solidFill>
                  <a:srgbClr val="183E75"/>
                </a:solidFill>
                <a:latin typeface="Arial"/>
                <a:ea typeface="Calibri"/>
                <a:cs typeface="Calibri"/>
              </a:rPr>
              <a:t>Mandated Reporter</a:t>
            </a:r>
            <a:r>
              <a:rPr lang="en-US" sz="1400" dirty="0">
                <a:solidFill>
                  <a:srgbClr val="183E75"/>
                </a:solidFill>
                <a:latin typeface="Arial"/>
                <a:ea typeface="Calibri"/>
                <a:cs typeface="Calibri"/>
              </a:rPr>
              <a:t> is a person who is required by state law to make a report</a:t>
            </a:r>
            <a:endParaRPr lang="en-US">
              <a:solidFill>
                <a:srgbClr val="183E75"/>
              </a:solidFill>
              <a:ea typeface="Calibri" panose="020F0502020204030204"/>
              <a:cs typeface="Calibri" panose="020F0502020204030204"/>
            </a:endParaRPr>
          </a:p>
          <a:p>
            <a:pPr marL="1200150" lvl="2" indent="-285750">
              <a:buFont typeface="Wingdings"/>
              <a:buChar char="§"/>
            </a:pPr>
            <a:r>
              <a:rPr lang="en-US" sz="1400" dirty="0">
                <a:solidFill>
                  <a:srgbClr val="183E75"/>
                </a:solidFill>
                <a:latin typeface="Arial"/>
                <a:ea typeface="Calibri"/>
                <a:cs typeface="Calibri"/>
              </a:rPr>
              <a:t>Only need a "</a:t>
            </a:r>
            <a:r>
              <a:rPr lang="en-US" sz="1400" i="1" dirty="0">
                <a:solidFill>
                  <a:srgbClr val="183E75"/>
                </a:solidFill>
                <a:latin typeface="Arial"/>
                <a:ea typeface="Calibri"/>
                <a:cs typeface="Calibri"/>
              </a:rPr>
              <a:t>mere suspicion</a:t>
            </a:r>
            <a:r>
              <a:rPr lang="en-US" sz="1400" dirty="0">
                <a:solidFill>
                  <a:srgbClr val="183E75"/>
                </a:solidFill>
                <a:latin typeface="Arial"/>
                <a:ea typeface="Calibri"/>
                <a:cs typeface="Calibri"/>
              </a:rPr>
              <a:t>" or "</a:t>
            </a:r>
            <a:r>
              <a:rPr lang="en-US" sz="1400" i="1" dirty="0">
                <a:solidFill>
                  <a:srgbClr val="183E75"/>
                </a:solidFill>
                <a:latin typeface="Arial"/>
                <a:ea typeface="Calibri"/>
                <a:cs typeface="Calibri"/>
              </a:rPr>
              <a:t>reasonable cause to believe"</a:t>
            </a:r>
            <a:endParaRPr lang="en-US" sz="1400" dirty="0">
              <a:solidFill>
                <a:srgbClr val="183E75"/>
              </a:solidFill>
              <a:latin typeface="Arial"/>
              <a:ea typeface="Calibri"/>
              <a:cs typeface="Calibri"/>
            </a:endParaRPr>
          </a:p>
          <a:p>
            <a:pPr lvl="2"/>
            <a:endParaRPr lang="en-US" sz="1400" b="1" dirty="0">
              <a:solidFill>
                <a:srgbClr val="0070C0"/>
              </a:solidFill>
              <a:latin typeface="Arial"/>
              <a:ea typeface="Calibri"/>
              <a:cs typeface="Calibri"/>
            </a:endParaRPr>
          </a:p>
          <a:p>
            <a:pPr algn="ctr"/>
            <a:r>
              <a:rPr lang="en-US" b="1" dirty="0">
                <a:solidFill>
                  <a:srgbClr val="009EDF"/>
                </a:solidFill>
                <a:latin typeface="Arial"/>
                <a:ea typeface="Calibri"/>
                <a:cs typeface="Arial"/>
              </a:rPr>
              <a:t>The hospital is required by state law to report concerns of abuse/neglect</a:t>
            </a:r>
            <a:endParaRPr lang="en-US" b="1" dirty="0">
              <a:solidFill>
                <a:srgbClr val="0070C0"/>
              </a:solidFill>
              <a:latin typeface="Arial"/>
              <a:ea typeface="Calibri"/>
              <a:cs typeface="Calibri"/>
            </a:endParaRPr>
          </a:p>
          <a:p>
            <a:endParaRPr lang="en-US" sz="1400" dirty="0">
              <a:latin typeface="Arial"/>
              <a:ea typeface="Calibri"/>
              <a:cs typeface="Calibri"/>
            </a:endParaRPr>
          </a:p>
          <a:p>
            <a:endParaRPr lang="en-US" sz="1400" dirty="0">
              <a:latin typeface="Arial"/>
              <a:ea typeface="Calibri"/>
              <a:cs typeface="Calibri"/>
            </a:endParaRPr>
          </a:p>
          <a:p>
            <a:pPr marL="285750" indent="-285750">
              <a:buFont typeface="Arial"/>
              <a:buChar char="•"/>
            </a:pPr>
            <a:endParaRPr lang="en-US" sz="1400" dirty="0">
              <a:latin typeface="Arial"/>
              <a:ea typeface="Calibri"/>
              <a:cs typeface="Calibri"/>
            </a:endParaRPr>
          </a:p>
          <a:p>
            <a:endParaRPr lang="en-US" sz="1400" dirty="0">
              <a:latin typeface="Arial"/>
              <a:ea typeface="Calibri"/>
              <a:cs typeface="Calibri"/>
            </a:endParaRPr>
          </a:p>
        </p:txBody>
      </p:sp>
      <p:pic>
        <p:nvPicPr>
          <p:cNvPr id="5" name="Picture 4" descr="Mandated Reporter Training – Lucas County Children Services">
            <a:extLst>
              <a:ext uri="{FF2B5EF4-FFF2-40B4-BE49-F238E27FC236}">
                <a16:creationId xmlns:a16="http://schemas.microsoft.com/office/drawing/2014/main" id="{6FD459EC-3BA2-21C8-483B-5957734108CE}"/>
              </a:ext>
            </a:extLst>
          </p:cNvPr>
          <p:cNvPicPr>
            <a:picLocks noChangeAspect="1"/>
          </p:cNvPicPr>
          <p:nvPr/>
        </p:nvPicPr>
        <p:blipFill>
          <a:blip r:embed="rId3"/>
          <a:stretch>
            <a:fillRect/>
          </a:stretch>
        </p:blipFill>
        <p:spPr>
          <a:xfrm>
            <a:off x="1286860" y="1318391"/>
            <a:ext cx="6501305" cy="1146941"/>
          </a:xfrm>
          <a:prstGeom prst="rect">
            <a:avLst/>
          </a:prstGeom>
        </p:spPr>
      </p:pic>
      <p:sp>
        <p:nvSpPr>
          <p:cNvPr id="6" name="TextBox 5">
            <a:extLst>
              <a:ext uri="{FF2B5EF4-FFF2-40B4-BE49-F238E27FC236}">
                <a16:creationId xmlns:a16="http://schemas.microsoft.com/office/drawing/2014/main" id="{B2410DA8-D6F7-4222-51E8-A3C812A04D87}"/>
              </a:ext>
            </a:extLst>
          </p:cNvPr>
          <p:cNvSpPr txBox="1"/>
          <p:nvPr/>
        </p:nvSpPr>
        <p:spPr>
          <a:xfrm>
            <a:off x="985344" y="4729654"/>
            <a:ext cx="323193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183E75"/>
                </a:solidFill>
                <a:latin typeface="Arial"/>
                <a:cs typeface="Arial"/>
              </a:rPr>
              <a:t>Mandated Reporters include </a:t>
            </a:r>
            <a:r>
              <a:rPr lang="en-US" sz="1600" b="1" u="sng" dirty="0">
                <a:solidFill>
                  <a:srgbClr val="183E75"/>
                </a:solidFill>
                <a:latin typeface="Arial"/>
                <a:cs typeface="Arial"/>
              </a:rPr>
              <a:t>any</a:t>
            </a:r>
            <a:r>
              <a:rPr lang="en-US" sz="1600" b="1" dirty="0">
                <a:solidFill>
                  <a:srgbClr val="183E75"/>
                </a:solidFill>
                <a:latin typeface="Arial"/>
                <a:cs typeface="Arial"/>
              </a:rPr>
              <a:t> hospital personnel who are engaged in the examination, care or treatment of individuals</a:t>
            </a:r>
          </a:p>
          <a:p>
            <a:endParaRPr lang="en-US" sz="1400" dirty="0">
              <a:solidFill>
                <a:srgbClr val="183E75"/>
              </a:solidFill>
              <a:latin typeface="Arial"/>
              <a:cs typeface="Arial"/>
            </a:endParaRPr>
          </a:p>
        </p:txBody>
      </p:sp>
      <p:sp>
        <p:nvSpPr>
          <p:cNvPr id="7" name="TextBox 6">
            <a:extLst>
              <a:ext uri="{FF2B5EF4-FFF2-40B4-BE49-F238E27FC236}">
                <a16:creationId xmlns:a16="http://schemas.microsoft.com/office/drawing/2014/main" id="{07B01671-69E1-969C-0060-076BE6B50278}"/>
              </a:ext>
            </a:extLst>
          </p:cNvPr>
          <p:cNvSpPr txBox="1"/>
          <p:nvPr/>
        </p:nvSpPr>
        <p:spPr>
          <a:xfrm>
            <a:off x="5419397" y="4443905"/>
            <a:ext cx="3034861" cy="1738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183E75"/>
                </a:solidFill>
                <a:latin typeface="Arial"/>
                <a:cs typeface="Arial"/>
              </a:rPr>
              <a:t>DID YOU KNOW?</a:t>
            </a:r>
            <a:r>
              <a:rPr lang="en-US" sz="1600" dirty="0">
                <a:solidFill>
                  <a:srgbClr val="183E75"/>
                </a:solidFill>
                <a:latin typeface="Arial"/>
                <a:cs typeface="Arial"/>
              </a:rPr>
              <a:t> </a:t>
            </a:r>
            <a:endParaRPr lang="en-US" sz="1600" dirty="0">
              <a:solidFill>
                <a:srgbClr val="183E75"/>
              </a:solidFill>
              <a:latin typeface="Arial"/>
              <a:ea typeface="Calibri"/>
              <a:cs typeface="Arial"/>
            </a:endParaRPr>
          </a:p>
          <a:p>
            <a:pPr algn="ctr"/>
            <a:endParaRPr lang="en-US" sz="800" dirty="0">
              <a:solidFill>
                <a:srgbClr val="183E75"/>
              </a:solidFill>
              <a:latin typeface="Arial"/>
              <a:cs typeface="Arial"/>
            </a:endParaRPr>
          </a:p>
          <a:p>
            <a:r>
              <a:rPr lang="en-US" sz="1400" dirty="0">
                <a:solidFill>
                  <a:srgbClr val="183E75"/>
                </a:solidFill>
                <a:latin typeface="Arial"/>
                <a:cs typeface="Arial"/>
              </a:rPr>
              <a:t>A reporter's name and reasons for reporting is kept confidential</a:t>
            </a:r>
          </a:p>
          <a:p>
            <a:endParaRPr lang="en-US" sz="1400" dirty="0">
              <a:solidFill>
                <a:srgbClr val="183E75"/>
              </a:solidFill>
              <a:latin typeface="Arial"/>
              <a:cs typeface="Arial"/>
            </a:endParaRPr>
          </a:p>
          <a:p>
            <a:r>
              <a:rPr lang="en-US" sz="1400" dirty="0">
                <a:solidFill>
                  <a:srgbClr val="183E75"/>
                </a:solidFill>
                <a:latin typeface="Arial"/>
                <a:cs typeface="Arial"/>
              </a:rPr>
              <a:t>There can be a fine or penalty for a mandated reporter chooses not to report</a:t>
            </a:r>
            <a:endParaRPr lang="en-US" sz="1200">
              <a:solidFill>
                <a:srgbClr val="183E75"/>
              </a:solidFill>
              <a:ea typeface="Calibri" panose="020F0502020204030204"/>
              <a:cs typeface="Calibri" panose="020F0502020204030204"/>
            </a:endParaRPr>
          </a:p>
        </p:txBody>
      </p:sp>
      <p:sp>
        <p:nvSpPr>
          <p:cNvPr id="10" name="TextBox 9">
            <a:extLst>
              <a:ext uri="{FF2B5EF4-FFF2-40B4-BE49-F238E27FC236}">
                <a16:creationId xmlns:a16="http://schemas.microsoft.com/office/drawing/2014/main" id="{D72ABD8A-AC4F-AB51-C940-27A6207A8256}"/>
              </a:ext>
            </a:extLst>
          </p:cNvPr>
          <p:cNvSpPr txBox="1"/>
          <p:nvPr/>
        </p:nvSpPr>
        <p:spPr>
          <a:xfrm>
            <a:off x="431581" y="6452038"/>
            <a:ext cx="369898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New Employee Orientation | 2025</a:t>
            </a:r>
          </a:p>
        </p:txBody>
      </p:sp>
    </p:spTree>
    <p:extLst>
      <p:ext uri="{BB962C8B-B14F-4D97-AF65-F5344CB8AC3E}">
        <p14:creationId xmlns:p14="http://schemas.microsoft.com/office/powerpoint/2010/main" val="14190448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3704" y="464901"/>
            <a:ext cx="6717145" cy="553998"/>
          </a:xfrm>
          <a:prstGeom prst="rect">
            <a:avLst/>
          </a:prstGeom>
          <a:noFill/>
        </p:spPr>
        <p:txBody>
          <a:bodyPr wrap="square" lIns="0" tIns="0" rIns="0" bIns="0" rtlCol="0" anchor="t">
            <a:noAutofit/>
          </a:bodyPr>
          <a:lstStyle/>
          <a:p>
            <a:pPr>
              <a:lnSpc>
                <a:spcPts val="2200"/>
              </a:lnSpc>
            </a:pPr>
            <a:r>
              <a:rPr lang="en-US" sz="2200" b="1" dirty="0">
                <a:solidFill>
                  <a:srgbClr val="183E75"/>
                </a:solidFill>
                <a:latin typeface="Arial"/>
                <a:ea typeface="Arial" charset="0"/>
                <a:cs typeface="Arial"/>
              </a:rPr>
              <a:t>Mandated Reporting</a:t>
            </a:r>
            <a:br>
              <a:rPr lang="en-US" sz="2200" b="1" dirty="0">
                <a:latin typeface="Arial" charset="0"/>
                <a:ea typeface="Arial" charset="0"/>
                <a:cs typeface="Arial" charset="0"/>
              </a:rPr>
            </a:br>
            <a:r>
              <a:rPr lang="en-US" sz="2200" b="1" dirty="0">
                <a:solidFill>
                  <a:srgbClr val="009EDF"/>
                </a:solidFill>
                <a:latin typeface="Arial"/>
                <a:ea typeface="Arial" charset="0"/>
                <a:cs typeface="Arial"/>
              </a:rPr>
              <a:t>Who to Notify</a:t>
            </a:r>
            <a:endParaRPr lang="en-US" sz="2200" b="1" dirty="0">
              <a:solidFill>
                <a:srgbClr val="009EDF"/>
              </a:solidFill>
              <a:latin typeface="Arial"/>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4" name="Rectangle 1027"/>
          <p:cNvSpPr>
            <a:spLocks noGrp="1" noChangeArrowheads="1"/>
          </p:cNvSpPr>
          <p:nvPr>
            <p:ph idx="1"/>
          </p:nvPr>
        </p:nvSpPr>
        <p:spPr>
          <a:xfrm>
            <a:off x="3281" y="1516301"/>
            <a:ext cx="5176342" cy="2803633"/>
          </a:xfrm>
        </p:spPr>
        <p:txBody>
          <a:bodyPr vert="horz" lIns="91440" tIns="45720" rIns="91440" bIns="45720" rtlCol="0" anchor="t">
            <a:normAutofit/>
          </a:bodyPr>
          <a:lstStyle/>
          <a:p>
            <a:pPr marL="0" indent="0" algn="ctr">
              <a:lnSpc>
                <a:spcPct val="100000"/>
              </a:lnSpc>
              <a:spcBef>
                <a:spcPts val="0"/>
              </a:spcBef>
              <a:buNone/>
              <a:defRPr/>
            </a:pPr>
            <a:r>
              <a:rPr lang="en-US" altLang="en-US" sz="1600" b="1">
                <a:solidFill>
                  <a:srgbClr val="183E75"/>
                </a:solidFill>
                <a:latin typeface="Arial"/>
                <a:ea typeface="MS PGothic"/>
                <a:cs typeface="Arial"/>
              </a:rPr>
              <a:t>Children – under age 18 </a:t>
            </a:r>
            <a:endParaRPr lang="en-US" altLang="en-US" sz="1600" b="1">
              <a:solidFill>
                <a:srgbClr val="183E75"/>
              </a:solidFill>
              <a:latin typeface="Arial" panose="020B0604020202020204" pitchFamily="34" charset="0"/>
              <a:ea typeface="MS PGothic" pitchFamily="34" charset="-128"/>
              <a:cs typeface="Arial" panose="020B0604020202020204" pitchFamily="34" charset="0"/>
            </a:endParaRPr>
          </a:p>
          <a:p>
            <a:pPr marL="0" indent="0" algn="ctr">
              <a:lnSpc>
                <a:spcPct val="100000"/>
              </a:lnSpc>
              <a:spcBef>
                <a:spcPts val="0"/>
              </a:spcBef>
              <a:buNone/>
              <a:defRPr/>
            </a:pPr>
            <a:r>
              <a:rPr lang="en-US" altLang="en-US" sz="1400" b="1" dirty="0">
                <a:solidFill>
                  <a:srgbClr val="183E75"/>
                </a:solidFill>
                <a:latin typeface="Arial"/>
                <a:ea typeface="MS PGothic"/>
                <a:cs typeface="Arial"/>
              </a:rPr>
              <a:t> Department of Children and Families (DCF)</a:t>
            </a:r>
            <a:endParaRPr lang="en-US" altLang="en-US" sz="1400" b="1" dirty="0">
              <a:solidFill>
                <a:srgbClr val="183E75"/>
              </a:solidFill>
              <a:latin typeface="Arial" panose="020B0604020202020204" pitchFamily="34" charset="0"/>
              <a:ea typeface="MS PGothic" pitchFamily="34" charset="-128"/>
              <a:cs typeface="Arial" panose="020B0604020202020204" pitchFamily="34" charset="0"/>
            </a:endParaRPr>
          </a:p>
          <a:p>
            <a:pPr marL="0" indent="0" algn="ctr">
              <a:lnSpc>
                <a:spcPct val="100000"/>
              </a:lnSpc>
              <a:spcBef>
                <a:spcPts val="0"/>
              </a:spcBef>
              <a:buNone/>
              <a:defRPr/>
            </a:pPr>
            <a:r>
              <a:rPr lang="en-US" altLang="en-US" sz="1400" dirty="0">
                <a:solidFill>
                  <a:srgbClr val="183E75"/>
                </a:solidFill>
                <a:latin typeface="Arial"/>
                <a:ea typeface="MS PGothic"/>
                <a:cs typeface="Arial"/>
              </a:rPr>
              <a:t>Hotline: 800-792-5200</a:t>
            </a:r>
            <a:endParaRPr lang="en-US" altLang="en-US" sz="1400" dirty="0">
              <a:solidFill>
                <a:srgbClr val="183E75"/>
              </a:solidFill>
              <a:latin typeface="Arial" panose="020B0604020202020204" pitchFamily="34" charset="0"/>
              <a:ea typeface="MS PGothic" pitchFamily="34" charset="-128"/>
              <a:cs typeface="Arial" panose="020B0604020202020204" pitchFamily="34" charset="0"/>
            </a:endParaRPr>
          </a:p>
          <a:p>
            <a:pPr marL="0" indent="0" algn="ctr">
              <a:lnSpc>
                <a:spcPct val="100000"/>
              </a:lnSpc>
              <a:spcBef>
                <a:spcPts val="0"/>
              </a:spcBef>
              <a:buNone/>
              <a:defRPr/>
            </a:pPr>
            <a:endParaRPr lang="en-US" altLang="en-US" sz="1600" dirty="0">
              <a:solidFill>
                <a:srgbClr val="183E75"/>
              </a:solidFill>
              <a:latin typeface="Arial"/>
              <a:ea typeface="MS PGothic"/>
              <a:cs typeface="Arial"/>
            </a:endParaRPr>
          </a:p>
          <a:p>
            <a:pPr marL="0" indent="0" algn="ctr">
              <a:lnSpc>
                <a:spcPct val="100000"/>
              </a:lnSpc>
              <a:spcBef>
                <a:spcPts val="0"/>
              </a:spcBef>
              <a:buNone/>
              <a:defRPr/>
            </a:pPr>
            <a:r>
              <a:rPr lang="en-US" altLang="en-US" sz="1600" b="1">
                <a:solidFill>
                  <a:srgbClr val="183E75"/>
                </a:solidFill>
                <a:latin typeface="Arial"/>
                <a:ea typeface="MS PGothic"/>
                <a:cs typeface="Arial"/>
              </a:rPr>
              <a:t>Disabled Persons – ages 18 – 59</a:t>
            </a:r>
            <a:endParaRPr lang="en-US" altLang="en-US" sz="1600" dirty="0">
              <a:solidFill>
                <a:srgbClr val="183E75"/>
              </a:solidFill>
              <a:latin typeface="Arial"/>
              <a:ea typeface="MS PGothic"/>
              <a:cs typeface="Arial"/>
            </a:endParaRPr>
          </a:p>
          <a:p>
            <a:pPr marL="457200" lvl="1" indent="0" algn="ctr">
              <a:lnSpc>
                <a:spcPct val="100000"/>
              </a:lnSpc>
              <a:spcBef>
                <a:spcPts val="0"/>
              </a:spcBef>
              <a:buNone/>
              <a:defRPr/>
            </a:pPr>
            <a:r>
              <a:rPr lang="en-US" altLang="en-US" sz="1400" b="1" dirty="0">
                <a:solidFill>
                  <a:srgbClr val="183E75"/>
                </a:solidFill>
                <a:latin typeface="Arial"/>
                <a:ea typeface="MS PGothic"/>
                <a:cs typeface="Arial"/>
              </a:rPr>
              <a:t>Disabled Persons Protection Commission (DPPC)</a:t>
            </a:r>
          </a:p>
          <a:p>
            <a:pPr marL="457200" lvl="1" indent="0" algn="ctr">
              <a:lnSpc>
                <a:spcPct val="100000"/>
              </a:lnSpc>
              <a:spcBef>
                <a:spcPts val="0"/>
              </a:spcBef>
              <a:buNone/>
              <a:defRPr/>
            </a:pPr>
            <a:r>
              <a:rPr lang="en-US" altLang="en-US" sz="1400" dirty="0">
                <a:solidFill>
                  <a:srgbClr val="183E75"/>
                </a:solidFill>
                <a:latin typeface="Arial"/>
                <a:ea typeface="MS PGothic"/>
                <a:cs typeface="Arial"/>
              </a:rPr>
              <a:t>Hotline: 800-426-9009</a:t>
            </a:r>
          </a:p>
          <a:p>
            <a:pPr marL="457200" lvl="1" indent="0" algn="ctr">
              <a:lnSpc>
                <a:spcPct val="100000"/>
              </a:lnSpc>
              <a:spcBef>
                <a:spcPts val="0"/>
              </a:spcBef>
              <a:buNone/>
              <a:defRPr/>
            </a:pPr>
            <a:endParaRPr lang="en-US" altLang="en-US" sz="1600" dirty="0">
              <a:solidFill>
                <a:srgbClr val="183E75"/>
              </a:solidFill>
              <a:latin typeface="Arial"/>
              <a:ea typeface="MS PGothic"/>
              <a:cs typeface="Arial"/>
            </a:endParaRPr>
          </a:p>
          <a:p>
            <a:pPr marL="0" indent="0" algn="ctr">
              <a:lnSpc>
                <a:spcPct val="100000"/>
              </a:lnSpc>
              <a:spcBef>
                <a:spcPts val="0"/>
              </a:spcBef>
              <a:buNone/>
              <a:defRPr/>
            </a:pPr>
            <a:r>
              <a:rPr lang="en-US" altLang="en-US" sz="1600" b="1">
                <a:solidFill>
                  <a:srgbClr val="183E75"/>
                </a:solidFill>
                <a:latin typeface="Arial"/>
                <a:ea typeface="MS PGothic"/>
                <a:cs typeface="Arial"/>
              </a:rPr>
              <a:t>Older Adults – age 60 and living home</a:t>
            </a:r>
            <a:endParaRPr lang="en-US" altLang="en-US" sz="1600" b="1" dirty="0">
              <a:solidFill>
                <a:srgbClr val="183E75"/>
              </a:solidFill>
              <a:latin typeface="Arial"/>
              <a:ea typeface="MS PGothic"/>
              <a:cs typeface="Arial"/>
            </a:endParaRPr>
          </a:p>
          <a:p>
            <a:pPr marL="457200" lvl="1" indent="0" algn="ctr">
              <a:lnSpc>
                <a:spcPct val="100000"/>
              </a:lnSpc>
              <a:spcBef>
                <a:spcPts val="0"/>
              </a:spcBef>
              <a:buNone/>
              <a:defRPr/>
            </a:pPr>
            <a:r>
              <a:rPr lang="en-US" altLang="en-US" sz="1400" b="1" dirty="0">
                <a:solidFill>
                  <a:srgbClr val="183E75"/>
                </a:solidFill>
                <a:latin typeface="Arial"/>
                <a:ea typeface="MS PGothic"/>
                <a:cs typeface="Arial"/>
              </a:rPr>
              <a:t>Adult Protective Services (APS)</a:t>
            </a:r>
            <a:endParaRPr lang="en-US" sz="1400" b="1">
              <a:solidFill>
                <a:srgbClr val="183E75"/>
              </a:solidFill>
              <a:latin typeface="Calibri"/>
              <a:ea typeface="Calibri"/>
              <a:cs typeface="Calibri"/>
            </a:endParaRPr>
          </a:p>
          <a:p>
            <a:pPr marL="457200" lvl="1" indent="0" algn="ctr">
              <a:lnSpc>
                <a:spcPct val="100000"/>
              </a:lnSpc>
              <a:spcBef>
                <a:spcPts val="0"/>
              </a:spcBef>
              <a:buNone/>
              <a:defRPr/>
            </a:pPr>
            <a:r>
              <a:rPr lang="en-US" altLang="en-US" sz="1400" dirty="0">
                <a:solidFill>
                  <a:srgbClr val="183E75"/>
                </a:solidFill>
                <a:latin typeface="Arial"/>
                <a:ea typeface="MS PGothic"/>
                <a:cs typeface="Arial"/>
              </a:rPr>
              <a:t>Hotline: 800-922-2275</a:t>
            </a:r>
            <a:endParaRPr lang="en-US" sz="1400" dirty="0">
              <a:solidFill>
                <a:srgbClr val="183E75"/>
              </a:solidFill>
              <a:ea typeface="Calibri"/>
              <a:cs typeface="Calibri"/>
            </a:endParaRPr>
          </a:p>
          <a:p>
            <a:pPr marL="0" indent="0" algn="ctr">
              <a:buNone/>
              <a:defRPr/>
            </a:pPr>
            <a:endParaRPr lang="en-US" altLang="en-US" sz="1400" dirty="0">
              <a:solidFill>
                <a:srgbClr val="183E75"/>
              </a:solidFill>
              <a:latin typeface="Arial"/>
              <a:ea typeface="MS PGothic"/>
              <a:cs typeface="Arial"/>
            </a:endParaRPr>
          </a:p>
          <a:p>
            <a:pPr eaLnBrk="1" hangingPunct="1">
              <a:buFont typeface="Times" charset="0"/>
              <a:buChar char="•"/>
              <a:defRPr/>
            </a:pPr>
            <a:endParaRPr lang="en-US" altLang="en-US" sz="2400" dirty="0">
              <a:solidFill>
                <a:srgbClr val="002060"/>
              </a:solidFill>
              <a:latin typeface="Calibri" panose="020F0502020204030204"/>
              <a:ea typeface="MS PGothic" pitchFamily="34" charset="-128"/>
              <a:cs typeface="Calibri" panose="020F0502020204030204"/>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
        <p:nvSpPr>
          <p:cNvPr id="4" name="TextBox 3">
            <a:extLst>
              <a:ext uri="{FF2B5EF4-FFF2-40B4-BE49-F238E27FC236}">
                <a16:creationId xmlns:a16="http://schemas.microsoft.com/office/drawing/2014/main" id="{74ED0061-7D6D-8CD4-08DF-5FB243D706B8}"/>
              </a:ext>
            </a:extLst>
          </p:cNvPr>
          <p:cNvSpPr txBox="1"/>
          <p:nvPr/>
        </p:nvSpPr>
        <p:spPr>
          <a:xfrm>
            <a:off x="431581" y="6452037"/>
            <a:ext cx="405370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t>New Employee Orientation | 2025</a:t>
            </a:r>
          </a:p>
        </p:txBody>
      </p:sp>
      <p:sp>
        <p:nvSpPr>
          <p:cNvPr id="5" name="TextBox 4">
            <a:extLst>
              <a:ext uri="{FF2B5EF4-FFF2-40B4-BE49-F238E27FC236}">
                <a16:creationId xmlns:a16="http://schemas.microsoft.com/office/drawing/2014/main" id="{E00C39B8-6887-D017-03E1-3015882E9476}"/>
              </a:ext>
            </a:extLst>
          </p:cNvPr>
          <p:cNvSpPr txBox="1"/>
          <p:nvPr/>
        </p:nvSpPr>
        <p:spPr>
          <a:xfrm>
            <a:off x="928638" y="4315812"/>
            <a:ext cx="3557094"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183E75"/>
                </a:solidFill>
                <a:latin typeface="Arial"/>
                <a:cs typeface="Arial"/>
              </a:rPr>
              <a:t>Institutional Abuse</a:t>
            </a:r>
            <a:endParaRPr lang="en-US" sz="1600" dirty="0">
              <a:solidFill>
                <a:srgbClr val="000000"/>
              </a:solidFill>
              <a:latin typeface="Calibri" panose="020F0502020204030204"/>
              <a:ea typeface="Calibri" panose="020F0502020204030204"/>
              <a:cs typeface="Calibri" panose="020F0502020204030204"/>
            </a:endParaRPr>
          </a:p>
          <a:p>
            <a:pPr algn="ctr"/>
            <a:r>
              <a:rPr lang="en-US" sz="1400" dirty="0">
                <a:solidFill>
                  <a:srgbClr val="183E75"/>
                </a:solidFill>
                <a:latin typeface="Arial"/>
                <a:cs typeface="Arial"/>
              </a:rPr>
              <a:t>Abuse of a resident of a skilled nursing facility, rest home or other healthcare facility or organization licensed by the Department of Health gets filed directly with DPH</a:t>
            </a:r>
            <a:endParaRPr lang="en-US">
              <a:ea typeface="Calibri"/>
              <a:cs typeface="Calibri"/>
            </a:endParaRPr>
          </a:p>
        </p:txBody>
      </p:sp>
      <p:pic>
        <p:nvPicPr>
          <p:cNvPr id="18" name="Picture 17" descr="Remote Access Services: Tips for Students - National Deaf Center">
            <a:extLst>
              <a:ext uri="{FF2B5EF4-FFF2-40B4-BE49-F238E27FC236}">
                <a16:creationId xmlns:a16="http://schemas.microsoft.com/office/drawing/2014/main" id="{425D445E-8271-37D3-31D8-ADC7AFF94F4B}"/>
              </a:ext>
            </a:extLst>
          </p:cNvPr>
          <p:cNvPicPr>
            <a:picLocks noChangeAspect="1"/>
          </p:cNvPicPr>
          <p:nvPr/>
        </p:nvPicPr>
        <p:blipFill>
          <a:blip r:embed="rId3"/>
          <a:stretch>
            <a:fillRect/>
          </a:stretch>
        </p:blipFill>
        <p:spPr>
          <a:xfrm>
            <a:off x="5395090" y="2352019"/>
            <a:ext cx="3270687" cy="2163817"/>
          </a:xfrm>
          <a:prstGeom prst="rect">
            <a:avLst/>
          </a:prstGeom>
        </p:spPr>
      </p:pic>
    </p:spTree>
    <p:extLst>
      <p:ext uri="{BB962C8B-B14F-4D97-AF65-F5344CB8AC3E}">
        <p14:creationId xmlns:p14="http://schemas.microsoft.com/office/powerpoint/2010/main" val="42927245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00" y="1062181"/>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99" y="415634"/>
            <a:ext cx="6717145" cy="553998"/>
          </a:xfrm>
          <a:prstGeom prst="rect">
            <a:avLst/>
          </a:prstGeom>
          <a:noFill/>
        </p:spPr>
        <p:txBody>
          <a:bodyPr wrap="square" lIns="0" tIns="0" rIns="0" bIns="0" rtlCol="0" anchor="t">
            <a:noAutofit/>
          </a:bodyPr>
          <a:lstStyle/>
          <a:p>
            <a:pPr>
              <a:lnSpc>
                <a:spcPts val="2200"/>
              </a:lnSpc>
            </a:pPr>
            <a:r>
              <a:rPr lang="en-US" sz="2200" b="1" dirty="0">
                <a:solidFill>
                  <a:srgbClr val="183E75"/>
                </a:solidFill>
                <a:latin typeface="Arial"/>
                <a:ea typeface="Arial" charset="0"/>
                <a:cs typeface="Arial"/>
              </a:rPr>
              <a:t>Mandated Reporting</a:t>
            </a:r>
            <a:br>
              <a:rPr lang="en-US" sz="2200" b="1" dirty="0">
                <a:latin typeface="Arial" charset="0"/>
                <a:ea typeface="Arial" charset="0"/>
                <a:cs typeface="Arial" charset="0"/>
              </a:rPr>
            </a:br>
            <a:r>
              <a:rPr lang="en-US" sz="2200" b="1" dirty="0">
                <a:solidFill>
                  <a:srgbClr val="009EDF"/>
                </a:solidFill>
                <a:latin typeface="Arial"/>
                <a:ea typeface="Arial" charset="0"/>
                <a:cs typeface="Arial"/>
              </a:rPr>
              <a:t>Call Our Team</a:t>
            </a:r>
            <a:endParaRPr lang="en-US" dirty="0">
              <a:latin typeface="Arial"/>
              <a:cs typeface="Arial"/>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4" name="Rectangle 3"/>
          <p:cNvSpPr>
            <a:spLocks noGrp="1" noChangeArrowheads="1"/>
          </p:cNvSpPr>
          <p:nvPr>
            <p:ph idx="1"/>
          </p:nvPr>
        </p:nvSpPr>
        <p:spPr>
          <a:xfrm>
            <a:off x="499668" y="1208735"/>
            <a:ext cx="7819040" cy="5142843"/>
          </a:xfrm>
        </p:spPr>
        <p:txBody>
          <a:bodyPr vert="horz" lIns="91440" tIns="45720" rIns="91440" bIns="45720" rtlCol="0" anchor="t">
            <a:normAutofit/>
          </a:bodyPr>
          <a:lstStyle/>
          <a:p>
            <a:pPr eaLnBrk="1" hangingPunct="1">
              <a:spcBef>
                <a:spcPts val="0"/>
              </a:spcBef>
              <a:defRPr/>
            </a:pPr>
            <a:r>
              <a:rPr lang="en-US" sz="1600" b="1" dirty="0">
                <a:solidFill>
                  <a:srgbClr val="183E75"/>
                </a:solidFill>
                <a:latin typeface="Arial"/>
                <a:cs typeface="Arial"/>
              </a:rPr>
              <a:t>Notify your manager/supervisor</a:t>
            </a:r>
            <a:endParaRPr lang="en-US" sz="1600" b="1">
              <a:solidFill>
                <a:srgbClr val="183E75"/>
              </a:solidFill>
              <a:ea typeface="Calibri"/>
              <a:cs typeface="Calibri"/>
            </a:endParaRPr>
          </a:p>
          <a:p>
            <a:pPr lvl="1">
              <a:spcBef>
                <a:spcPts val="0"/>
              </a:spcBef>
              <a:buFont typeface="Courier New" panose="020B0604020202020204" pitchFamily="34" charset="0"/>
              <a:buChar char="o"/>
              <a:defRPr/>
            </a:pPr>
            <a:r>
              <a:rPr lang="en-US" sz="1400" dirty="0">
                <a:solidFill>
                  <a:srgbClr val="183E75"/>
                </a:solidFill>
                <a:latin typeface="Arial"/>
                <a:cs typeface="Arial"/>
              </a:rPr>
              <a:t>Consult with Social Work and/or file your report of concern with the appropriate agency</a:t>
            </a:r>
          </a:p>
          <a:p>
            <a:pPr marL="457200" lvl="1" indent="0">
              <a:spcBef>
                <a:spcPts val="0"/>
              </a:spcBef>
              <a:buNone/>
              <a:defRPr/>
            </a:pPr>
            <a:endParaRPr lang="en-US" sz="1200" dirty="0">
              <a:solidFill>
                <a:srgbClr val="183E75"/>
              </a:solidFill>
              <a:latin typeface="Arial"/>
              <a:cs typeface="Arial"/>
            </a:endParaRPr>
          </a:p>
          <a:p>
            <a:pPr>
              <a:spcBef>
                <a:spcPts val="0"/>
              </a:spcBef>
              <a:defRPr/>
            </a:pPr>
            <a:r>
              <a:rPr lang="en-US" sz="1600" dirty="0">
                <a:solidFill>
                  <a:srgbClr val="183E75"/>
                </a:solidFill>
                <a:latin typeface="Arial"/>
                <a:cs typeface="Arial"/>
              </a:rPr>
              <a:t>A referral to Social Work is made</a:t>
            </a:r>
          </a:p>
          <a:p>
            <a:pPr lvl="1">
              <a:spcBef>
                <a:spcPts val="0"/>
              </a:spcBef>
              <a:buFont typeface="Courier New" panose="020B0604020202020204" pitchFamily="34" charset="0"/>
              <a:buChar char="o"/>
              <a:defRPr/>
            </a:pPr>
            <a:r>
              <a:rPr lang="en-US" sz="1400" b="1" dirty="0">
                <a:solidFill>
                  <a:srgbClr val="183E75"/>
                </a:solidFill>
                <a:latin typeface="Arial"/>
                <a:cs typeface="Arial"/>
              </a:rPr>
              <a:t>7 days a week, 8am-4pm</a:t>
            </a:r>
          </a:p>
          <a:p>
            <a:pPr lvl="1">
              <a:spcBef>
                <a:spcPts val="0"/>
              </a:spcBef>
              <a:buFont typeface="Courier New" panose="020B0604020202020204" pitchFamily="34" charset="0"/>
              <a:buChar char="o"/>
              <a:defRPr/>
            </a:pPr>
            <a:r>
              <a:rPr lang="en-US" sz="1200" dirty="0">
                <a:solidFill>
                  <a:srgbClr val="183E75"/>
                </a:solidFill>
                <a:latin typeface="Arial"/>
                <a:cs typeface="Arial"/>
              </a:rPr>
              <a:t>During off hours, the Nursing Supervisor can be reached to assist</a:t>
            </a: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dirty="0">
              <a:solidFill>
                <a:srgbClr val="183E75"/>
              </a:solidFill>
              <a:latin typeface="Arial"/>
              <a:cs typeface="Arial"/>
            </a:endParaRPr>
          </a:p>
          <a:p>
            <a:pPr marL="457200" lvl="1" indent="0" algn="ctr">
              <a:spcBef>
                <a:spcPts val="0"/>
              </a:spcBef>
              <a:buNone/>
              <a:defRPr/>
            </a:pPr>
            <a:endParaRPr lang="en-US" sz="1200" b="1" dirty="0">
              <a:solidFill>
                <a:srgbClr val="183E75"/>
              </a:solidFill>
              <a:latin typeface="Arial" panose="020B0604020202020204" pitchFamily="34" charset="0"/>
              <a:cs typeface="Arial" panose="020B0604020202020204" pitchFamily="34" charset="0"/>
            </a:endParaRPr>
          </a:p>
          <a:p>
            <a:pPr marL="457200" lvl="1" indent="0" eaLnBrk="1" hangingPunct="1">
              <a:buNone/>
              <a:defRPr/>
            </a:pPr>
            <a:endParaRPr lang="en-US" dirty="0">
              <a:solidFill>
                <a:srgbClr val="002060"/>
              </a:solidFill>
              <a:latin typeface="Arial" panose="020B0604020202020204" pitchFamily="34" charset="0"/>
              <a:cs typeface="Arial" panose="020B0604020202020204" pitchFamily="34" charset="0"/>
            </a:endParaRPr>
          </a:p>
          <a:p>
            <a:pPr eaLnBrk="1" hangingPunct="1">
              <a:defRPr/>
            </a:pPr>
            <a:endParaRPr lang="en-US" sz="2400" dirty="0">
              <a:solidFill>
                <a:srgbClr val="002060"/>
              </a:solidFill>
              <a:latin typeface="Arial" panose="020B0604020202020204" pitchFamily="34" charset="0"/>
              <a:cs typeface="Arial" panose="020B0604020202020204" pitchFamily="34" charset="0"/>
            </a:endParaRPr>
          </a:p>
          <a:p>
            <a:pPr marL="0" indent="0">
              <a:lnSpc>
                <a:spcPct val="120000"/>
              </a:lnSpc>
              <a:buNone/>
              <a:defRPr/>
            </a:pPr>
            <a:endParaRPr lang="en-US" sz="2400" dirty="0">
              <a:solidFill>
                <a:srgbClr val="002060"/>
              </a:solidFill>
              <a:latin typeface="Calibri" panose="020F0502020204030204"/>
              <a:ea typeface="Calibri" panose="020F0502020204030204"/>
              <a:cs typeface="Calibri" panose="020F0502020204030204"/>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471" y="361089"/>
            <a:ext cx="2260397" cy="511788"/>
          </a:xfrm>
          <a:prstGeom prst="rect">
            <a:avLst/>
          </a:prstGeom>
        </p:spPr>
      </p:pic>
      <p:sp>
        <p:nvSpPr>
          <p:cNvPr id="5" name="TextBox 4">
            <a:extLst>
              <a:ext uri="{FF2B5EF4-FFF2-40B4-BE49-F238E27FC236}">
                <a16:creationId xmlns:a16="http://schemas.microsoft.com/office/drawing/2014/main" id="{4E709341-B414-CBC2-D1F8-202BF8F0BB3C}"/>
              </a:ext>
            </a:extLst>
          </p:cNvPr>
          <p:cNvSpPr txBox="1"/>
          <p:nvPr/>
        </p:nvSpPr>
        <p:spPr>
          <a:xfrm>
            <a:off x="2526495" y="5695564"/>
            <a:ext cx="3783099" cy="48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ctr">
              <a:lnSpc>
                <a:spcPct val="90000"/>
              </a:lnSpc>
            </a:pPr>
            <a:r>
              <a:rPr lang="en-US" sz="1400" b="1" dirty="0">
                <a:solidFill>
                  <a:srgbClr val="183E75"/>
                </a:solidFill>
                <a:latin typeface="Arial"/>
                <a:cs typeface="Arial"/>
              </a:rPr>
              <a:t>Marly Nazaire, LCSW</a:t>
            </a:r>
            <a:endParaRPr lang="en-US" sz="1400" dirty="0">
              <a:latin typeface="Arial"/>
              <a:cs typeface="Arial"/>
            </a:endParaRPr>
          </a:p>
          <a:p>
            <a:pPr lvl="1" algn="ctr">
              <a:lnSpc>
                <a:spcPct val="90000"/>
              </a:lnSpc>
            </a:pPr>
            <a:r>
              <a:rPr lang="en-US" sz="1400" dirty="0">
                <a:solidFill>
                  <a:srgbClr val="183E75"/>
                </a:solidFill>
                <a:latin typeface="Arial"/>
                <a:cs typeface="Arial"/>
                <a:hlinkClick r:id="rId3"/>
              </a:rPr>
              <a:t>Marly_Nazaire@bidmilton.org</a:t>
            </a:r>
            <a:endParaRPr lang="en-US" sz="1400" dirty="0">
              <a:latin typeface="Arial"/>
              <a:cs typeface="Arial"/>
            </a:endParaRPr>
          </a:p>
        </p:txBody>
      </p:sp>
      <p:pic>
        <p:nvPicPr>
          <p:cNvPr id="2" name="Picture 1" descr="A person smiling at the camera&#10;&#10;Description automatically generated">
            <a:extLst>
              <a:ext uri="{FF2B5EF4-FFF2-40B4-BE49-F238E27FC236}">
                <a16:creationId xmlns:a16="http://schemas.microsoft.com/office/drawing/2014/main" id="{509FF662-63A1-46BA-93FB-02D1E1D69294}"/>
              </a:ext>
            </a:extLst>
          </p:cNvPr>
          <p:cNvPicPr>
            <a:picLocks noChangeAspect="1"/>
          </p:cNvPicPr>
          <p:nvPr/>
        </p:nvPicPr>
        <p:blipFill>
          <a:blip r:embed="rId4"/>
          <a:srcRect r="541" b="26498"/>
          <a:stretch/>
        </p:blipFill>
        <p:spPr>
          <a:xfrm>
            <a:off x="5490503" y="2729388"/>
            <a:ext cx="1658230" cy="2107946"/>
          </a:xfrm>
          <a:prstGeom prst="rect">
            <a:avLst/>
          </a:prstGeom>
        </p:spPr>
      </p:pic>
      <p:sp>
        <p:nvSpPr>
          <p:cNvPr id="3" name="TextBox 2">
            <a:extLst>
              <a:ext uri="{FF2B5EF4-FFF2-40B4-BE49-F238E27FC236}">
                <a16:creationId xmlns:a16="http://schemas.microsoft.com/office/drawing/2014/main" id="{D100602D-1EBF-FA30-325F-4364411CA64F}"/>
              </a:ext>
            </a:extLst>
          </p:cNvPr>
          <p:cNvSpPr txBox="1"/>
          <p:nvPr/>
        </p:nvSpPr>
        <p:spPr>
          <a:xfrm>
            <a:off x="4747104" y="4864370"/>
            <a:ext cx="3026176" cy="674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sz="1400" b="1" dirty="0">
                <a:solidFill>
                  <a:srgbClr val="183E75"/>
                </a:solidFill>
                <a:latin typeface="Arial"/>
                <a:cs typeface="Arial"/>
              </a:rPr>
              <a:t>  </a:t>
            </a:r>
            <a:r>
              <a:rPr lang="en-US" sz="1400" b="1" dirty="0">
                <a:solidFill>
                  <a:srgbClr val="004994"/>
                </a:solidFill>
                <a:latin typeface="Arial"/>
                <a:cs typeface="Arial"/>
              </a:rPr>
              <a:t>Kellie Murphy, LCSW</a:t>
            </a:r>
            <a:endParaRPr lang="en-US" dirty="0">
              <a:solidFill>
                <a:srgbClr val="004994"/>
              </a:solidFill>
              <a:latin typeface="Calibri" panose="020F0502020204030204"/>
              <a:ea typeface="Calibri" panose="020F0502020204030204"/>
              <a:cs typeface="Calibri" panose="020F0502020204030204"/>
            </a:endParaRPr>
          </a:p>
          <a:p>
            <a:pPr algn="ctr">
              <a:lnSpc>
                <a:spcPct val="90000"/>
              </a:lnSpc>
            </a:pPr>
            <a:r>
              <a:rPr lang="en-US" sz="1400" dirty="0">
                <a:solidFill>
                  <a:srgbClr val="004994"/>
                </a:solidFill>
                <a:latin typeface="Arial"/>
                <a:cs typeface="Arial"/>
              </a:rPr>
              <a:t>Ext 1473</a:t>
            </a:r>
            <a:endParaRPr lang="en-US">
              <a:solidFill>
                <a:srgbClr val="004994"/>
              </a:solidFill>
              <a:latin typeface="Calibri" panose="020F0502020204030204"/>
              <a:ea typeface="Calibri" panose="020F0502020204030204"/>
              <a:cs typeface="Calibri" panose="020F0502020204030204"/>
            </a:endParaRPr>
          </a:p>
          <a:p>
            <a:pPr lvl="1" algn="ctr">
              <a:lnSpc>
                <a:spcPct val="90000"/>
              </a:lnSpc>
            </a:pPr>
            <a:r>
              <a:rPr lang="en-US" sz="1400" dirty="0">
                <a:solidFill>
                  <a:srgbClr val="004994"/>
                </a:solidFill>
                <a:latin typeface="Arial"/>
                <a:cs typeface="Arial"/>
              </a:rPr>
              <a:t>Kellie_Murphy@bidmilton.org</a:t>
            </a:r>
            <a:endParaRPr lang="en-US">
              <a:solidFill>
                <a:srgbClr val="004994"/>
              </a:solidFill>
              <a:ea typeface="Calibri"/>
              <a:cs typeface="Calibri"/>
            </a:endParaRPr>
          </a:p>
        </p:txBody>
      </p:sp>
      <p:pic>
        <p:nvPicPr>
          <p:cNvPr id="4" name="Picture 3" descr="A person smiling at the camera&#10;&#10;Description automatically generated">
            <a:extLst>
              <a:ext uri="{FF2B5EF4-FFF2-40B4-BE49-F238E27FC236}">
                <a16:creationId xmlns:a16="http://schemas.microsoft.com/office/drawing/2014/main" id="{B33CB4B6-1BCC-A5E1-17E3-119C0B295FC2}"/>
              </a:ext>
            </a:extLst>
          </p:cNvPr>
          <p:cNvPicPr>
            <a:picLocks noChangeAspect="1"/>
          </p:cNvPicPr>
          <p:nvPr/>
        </p:nvPicPr>
        <p:blipFill>
          <a:blip r:embed="rId5"/>
          <a:srcRect l="526" t="9" r="-526" b="5457"/>
          <a:stretch/>
        </p:blipFill>
        <p:spPr>
          <a:xfrm>
            <a:off x="2067308" y="2720556"/>
            <a:ext cx="1714750" cy="2113208"/>
          </a:xfrm>
          <a:prstGeom prst="rect">
            <a:avLst/>
          </a:prstGeom>
        </p:spPr>
      </p:pic>
      <p:sp>
        <p:nvSpPr>
          <p:cNvPr id="6" name="TextBox 5">
            <a:extLst>
              <a:ext uri="{FF2B5EF4-FFF2-40B4-BE49-F238E27FC236}">
                <a16:creationId xmlns:a16="http://schemas.microsoft.com/office/drawing/2014/main" id="{311535E8-9B96-7159-B209-0C2B2D085234}"/>
              </a:ext>
            </a:extLst>
          </p:cNvPr>
          <p:cNvSpPr txBox="1"/>
          <p:nvPr/>
        </p:nvSpPr>
        <p:spPr>
          <a:xfrm>
            <a:off x="1151527" y="4864254"/>
            <a:ext cx="3409293" cy="674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sz="1400" b="1" dirty="0">
                <a:solidFill>
                  <a:srgbClr val="183E75"/>
                </a:solidFill>
                <a:latin typeface="Arial"/>
                <a:cs typeface="Arial"/>
              </a:rPr>
              <a:t>Melissa Drohan, LICSW</a:t>
            </a:r>
            <a:endParaRPr lang="en-US">
              <a:solidFill>
                <a:srgbClr val="183E75"/>
              </a:solidFill>
              <a:latin typeface="Calibri" panose="020F0502020204030204"/>
              <a:ea typeface="Calibri" panose="020F0502020204030204"/>
              <a:cs typeface="Calibri" panose="020F0502020204030204"/>
            </a:endParaRPr>
          </a:p>
          <a:p>
            <a:pPr algn="ctr">
              <a:lnSpc>
                <a:spcPct val="90000"/>
              </a:lnSpc>
            </a:pPr>
            <a:r>
              <a:rPr lang="en-US" sz="1400" dirty="0">
                <a:solidFill>
                  <a:srgbClr val="183E75"/>
                </a:solidFill>
                <a:latin typeface="Arial"/>
                <a:cs typeface="Arial"/>
              </a:rPr>
              <a:t>Ext 1127</a:t>
            </a:r>
            <a:endParaRPr lang="en-US">
              <a:solidFill>
                <a:srgbClr val="183E75"/>
              </a:solidFill>
              <a:latin typeface="Calibri" panose="020F0502020204030204"/>
              <a:ea typeface="Calibri" panose="020F0502020204030204"/>
              <a:cs typeface="Calibri" panose="020F0502020204030204"/>
            </a:endParaRPr>
          </a:p>
          <a:p>
            <a:pPr lvl="1" algn="ctr">
              <a:lnSpc>
                <a:spcPct val="90000"/>
              </a:lnSpc>
            </a:pPr>
            <a:r>
              <a:rPr lang="en-US" sz="1400" dirty="0">
                <a:solidFill>
                  <a:srgbClr val="183E75"/>
                </a:solidFill>
                <a:latin typeface="Arial"/>
                <a:cs typeface="Arial"/>
              </a:rPr>
              <a:t>Melissa_Drohan@bidmilton.org</a:t>
            </a:r>
            <a:endParaRPr lang="en-US" dirty="0">
              <a:solidFill>
                <a:srgbClr val="183E75"/>
              </a:solidFill>
              <a:ea typeface="Calibri"/>
              <a:cs typeface="Calibri"/>
            </a:endParaRPr>
          </a:p>
        </p:txBody>
      </p:sp>
      <p:sp>
        <p:nvSpPr>
          <p:cNvPr id="7" name="TextBox 6">
            <a:extLst>
              <a:ext uri="{FF2B5EF4-FFF2-40B4-BE49-F238E27FC236}">
                <a16:creationId xmlns:a16="http://schemas.microsoft.com/office/drawing/2014/main" id="{DA8D3311-A7FA-5107-CEF4-1FCC83652F24}"/>
              </a:ext>
            </a:extLst>
          </p:cNvPr>
          <p:cNvSpPr txBox="1"/>
          <p:nvPr/>
        </p:nvSpPr>
        <p:spPr>
          <a:xfrm>
            <a:off x="435515" y="6453207"/>
            <a:ext cx="480331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t>New Employee Orientation | 2025</a:t>
            </a:r>
          </a:p>
        </p:txBody>
      </p:sp>
    </p:spTree>
    <p:extLst>
      <p:ext uri="{BB962C8B-B14F-4D97-AF65-F5344CB8AC3E}">
        <p14:creationId xmlns:p14="http://schemas.microsoft.com/office/powerpoint/2010/main" val="4644995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12" name="TextBox 11"/>
          <p:cNvSpPr txBox="1"/>
          <p:nvPr/>
        </p:nvSpPr>
        <p:spPr>
          <a:xfrm>
            <a:off x="8190346" y="6363852"/>
            <a:ext cx="521854" cy="286330"/>
          </a:xfrm>
          <a:prstGeom prst="rect">
            <a:avLst/>
          </a:prstGeom>
          <a:noFill/>
        </p:spPr>
        <p:txBody>
          <a:bodyPr wrap="square" lIns="0" tIns="0" rIns="0" bIns="0" rtlCol="0">
            <a:noAutofit/>
          </a:bodyPr>
          <a:lstStyle/>
          <a:p>
            <a:pPr algn="r">
              <a:lnSpc>
                <a:spcPts val="2200"/>
              </a:lnSpc>
            </a:pPr>
            <a:fld id="{D3693582-FB88-2E44-B711-E33E220A187C}" type="slidenum">
              <a:rPr lang="en-US" sz="1000" smtClean="0">
                <a:solidFill>
                  <a:schemeClr val="bg1"/>
                </a:solidFill>
                <a:latin typeface="Arial" charset="0"/>
                <a:ea typeface="Arial" charset="0"/>
                <a:cs typeface="Arial" charset="0"/>
              </a:rPr>
              <a:t>89</a:t>
            </a:fld>
            <a:endParaRPr lang="en-US" sz="1000">
              <a:solidFill>
                <a:schemeClr val="bg1"/>
              </a:solidFill>
              <a:latin typeface="Arial" charset="0"/>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4668" y="2522646"/>
            <a:ext cx="7670574" cy="1360489"/>
          </a:xfrm>
          <a:prstGeom prst="rect">
            <a:avLst/>
          </a:prstGeom>
          <a:noFill/>
        </p:spPr>
        <p:txBody>
          <a:bodyPr wrap="square" lIns="0" tIns="0" rIns="0" bIns="0" rtlCol="0">
            <a:noAutofit/>
          </a:bodyPr>
          <a:lstStyle/>
          <a:p>
            <a:pPr algn="ctr">
              <a:lnSpc>
                <a:spcPts val="4800"/>
              </a:lnSpc>
            </a:pPr>
            <a:br>
              <a:rPr lang="en-US" altLang="en-US" sz="4800"/>
            </a:br>
            <a:endParaRPr lang="en-US" sz="4800" b="1">
              <a:solidFill>
                <a:schemeClr val="bg1"/>
              </a:solidFill>
              <a:latin typeface="Arial" panose="020B0604020202020204" pitchFamily="34" charset="0"/>
              <a:ea typeface="Arial"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641" y="135129"/>
            <a:ext cx="2260397" cy="927811"/>
          </a:xfrm>
          <a:prstGeom prst="rect">
            <a:avLst/>
          </a:prstGeom>
        </p:spPr>
      </p:pic>
      <p:sp>
        <p:nvSpPr>
          <p:cNvPr id="6" name="TextBox 5"/>
          <p:cNvSpPr txBox="1"/>
          <p:nvPr/>
        </p:nvSpPr>
        <p:spPr>
          <a:xfrm>
            <a:off x="431798" y="6405418"/>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
        <p:nvSpPr>
          <p:cNvPr id="2" name="TextBox 1"/>
          <p:cNvSpPr txBox="1"/>
          <p:nvPr/>
        </p:nvSpPr>
        <p:spPr>
          <a:xfrm>
            <a:off x="1488558" y="2413591"/>
            <a:ext cx="5667154" cy="1569660"/>
          </a:xfrm>
          <a:prstGeom prst="rect">
            <a:avLst/>
          </a:prstGeom>
          <a:noFill/>
        </p:spPr>
        <p:txBody>
          <a:bodyPr wrap="square" rtlCol="0">
            <a:spAutoFit/>
          </a:bodyPr>
          <a:lstStyle/>
          <a:p>
            <a:pPr algn="ctr"/>
            <a:r>
              <a:rPr lang="en-US" altLang="en-US" sz="4800">
                <a:solidFill>
                  <a:schemeClr val="bg1"/>
                </a:solidFill>
                <a:latin typeface="Arial" panose="020B0604020202020204" pitchFamily="34" charset="0"/>
                <a:cs typeface="Arial" panose="020B0604020202020204" pitchFamily="34" charset="0"/>
              </a:rPr>
              <a:t>Integrity and Compliance</a:t>
            </a:r>
            <a:endParaRPr lang="en-US" sz="4800" b="1">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73435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19209" y="841313"/>
            <a:ext cx="6527396" cy="4627692"/>
          </a:xfrm>
          <a:prstGeom prst="rect">
            <a:avLst/>
          </a:prstGeom>
        </p:spPr>
        <p:txBody>
          <a:bodyPr lIns="0" tIns="0" rIns="0" bIns="0" numCol="1" spcCol="1143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82880">
              <a:spcBef>
                <a:spcPts val="900"/>
              </a:spcBef>
            </a:pPr>
            <a:endParaRPr lang="en-US" sz="1200"/>
          </a:p>
        </p:txBody>
      </p:sp>
      <p:sp>
        <p:nvSpPr>
          <p:cNvPr id="9" name="TextBox 8"/>
          <p:cNvSpPr txBox="1"/>
          <p:nvPr/>
        </p:nvSpPr>
        <p:spPr>
          <a:xfrm>
            <a:off x="4923888" y="1224142"/>
            <a:ext cx="2159719" cy="369332"/>
          </a:xfrm>
          <a:prstGeom prst="rect">
            <a:avLst/>
          </a:prstGeom>
          <a:noFill/>
        </p:spPr>
        <p:txBody>
          <a:bodyPr wrap="square" lIns="0" tIns="0" rIns="0" bIns="0" rtlCol="0">
            <a:noAutofit/>
          </a:bodyPr>
          <a:lstStyle/>
          <a:p>
            <a:endParaRPr lang="en-US"/>
          </a:p>
        </p:txBody>
      </p:sp>
      <p:sp>
        <p:nvSpPr>
          <p:cNvPr id="7" name="Content Placeholder 6"/>
          <p:cNvSpPr>
            <a:spLocks noGrp="1"/>
          </p:cNvSpPr>
          <p:nvPr>
            <p:ph idx="1"/>
          </p:nvPr>
        </p:nvSpPr>
        <p:spPr>
          <a:xfrm>
            <a:off x="595140" y="1589444"/>
            <a:ext cx="8346841" cy="4432484"/>
          </a:xfrm>
        </p:spPr>
        <p:txBody>
          <a:bodyPr>
            <a:normAutofit fontScale="25000" lnSpcReduction="20000"/>
          </a:bodyPr>
          <a:lstStyle/>
          <a:p>
            <a:pPr marL="0" indent="0">
              <a:lnSpc>
                <a:spcPct val="100000"/>
              </a:lnSpc>
              <a:buNone/>
            </a:pPr>
            <a:r>
              <a:rPr lang="en-US" sz="8800">
                <a:solidFill>
                  <a:srgbClr val="007CC1"/>
                </a:solidFill>
                <a:latin typeface="Arial" panose="020B0604020202020204" pitchFamily="34" charset="0"/>
                <a:cs typeface="Arial" panose="020B0604020202020204" pitchFamily="34" charset="0"/>
              </a:rPr>
              <a:t>Beth Israel Lahey Health was established on March 1, 2019. Together, we are creating an integrated health care system that: </a:t>
            </a:r>
            <a:br>
              <a:rPr lang="en-US" sz="8800">
                <a:solidFill>
                  <a:srgbClr val="007CC1"/>
                </a:solidFill>
                <a:latin typeface="Arial" panose="020B0604020202020204" pitchFamily="34" charset="0"/>
                <a:cs typeface="Arial" panose="020B0604020202020204" pitchFamily="34" charset="0"/>
              </a:rPr>
            </a:br>
            <a:endParaRPr lang="en-US" sz="8800">
              <a:solidFill>
                <a:srgbClr val="007CC1"/>
              </a:solidFill>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en-US" sz="8000">
                <a:solidFill>
                  <a:srgbClr val="002060"/>
                </a:solidFill>
                <a:latin typeface="Arial" panose="020B0604020202020204" pitchFamily="34" charset="0"/>
                <a:cs typeface="Arial" panose="020B0604020202020204" pitchFamily="34" charset="0"/>
              </a:rPr>
              <a:t>Provides </a:t>
            </a:r>
            <a:r>
              <a:rPr lang="en-US" sz="8000" b="1">
                <a:solidFill>
                  <a:srgbClr val="002060"/>
                </a:solidFill>
                <a:latin typeface="Arial" panose="020B0604020202020204" pitchFamily="34" charset="0"/>
                <a:cs typeface="Arial" panose="020B0604020202020204" pitchFamily="34" charset="0"/>
              </a:rPr>
              <a:t>high-quality, </a:t>
            </a:r>
            <a:r>
              <a:rPr lang="en-US" sz="8000">
                <a:solidFill>
                  <a:srgbClr val="002060"/>
                </a:solidFill>
                <a:latin typeface="Arial" panose="020B0604020202020204" pitchFamily="34" charset="0"/>
                <a:cs typeface="Arial" panose="020B0604020202020204" pitchFamily="34" charset="0"/>
              </a:rPr>
              <a:t>care close to where </a:t>
            </a:r>
            <a:br>
              <a:rPr lang="en-US" sz="8000">
                <a:solidFill>
                  <a:srgbClr val="002060"/>
                </a:solidFill>
                <a:latin typeface="Arial" panose="020B0604020202020204" pitchFamily="34" charset="0"/>
                <a:cs typeface="Arial" panose="020B0604020202020204" pitchFamily="34" charset="0"/>
              </a:rPr>
            </a:br>
            <a:r>
              <a:rPr lang="en-US" sz="8000">
                <a:solidFill>
                  <a:srgbClr val="002060"/>
                </a:solidFill>
                <a:latin typeface="Arial" panose="020B0604020202020204" pitchFamily="34" charset="0"/>
                <a:cs typeface="Arial" panose="020B0604020202020204" pitchFamily="34" charset="0"/>
              </a:rPr>
              <a:t>our patients live and work </a:t>
            </a:r>
          </a:p>
          <a:p>
            <a:pPr marL="285750" indent="-285750">
              <a:lnSpc>
                <a:spcPct val="100000"/>
              </a:lnSpc>
              <a:buFont typeface="Arial" panose="020B0604020202020204" pitchFamily="34" charset="0"/>
              <a:buChar char="•"/>
            </a:pPr>
            <a:r>
              <a:rPr lang="en-US" sz="8000">
                <a:solidFill>
                  <a:srgbClr val="002060"/>
                </a:solidFill>
                <a:latin typeface="Arial" panose="020B0604020202020204" pitchFamily="34" charset="0"/>
                <a:cs typeface="Arial" panose="020B0604020202020204" pitchFamily="34" charset="0"/>
              </a:rPr>
              <a:t>Invests in and </a:t>
            </a:r>
            <a:r>
              <a:rPr lang="en-US" sz="8000" b="1">
                <a:solidFill>
                  <a:srgbClr val="002060"/>
                </a:solidFill>
                <a:latin typeface="Arial" panose="020B0604020202020204" pitchFamily="34" charset="0"/>
                <a:cs typeface="Arial" panose="020B0604020202020204" pitchFamily="34" charset="0"/>
              </a:rPr>
              <a:t>strengthens local hospitals and </a:t>
            </a:r>
            <a:br>
              <a:rPr lang="en-US" sz="8000" b="1">
                <a:solidFill>
                  <a:srgbClr val="002060"/>
                </a:solidFill>
                <a:latin typeface="Arial" panose="020B0604020202020204" pitchFamily="34" charset="0"/>
                <a:cs typeface="Arial" panose="020B0604020202020204" pitchFamily="34" charset="0"/>
              </a:rPr>
            </a:br>
            <a:r>
              <a:rPr lang="en-US" sz="8000" b="1">
                <a:solidFill>
                  <a:srgbClr val="002060"/>
                </a:solidFill>
                <a:latin typeface="Arial" panose="020B0604020202020204" pitchFamily="34" charset="0"/>
                <a:cs typeface="Arial" panose="020B0604020202020204" pitchFamily="34" charset="0"/>
              </a:rPr>
              <a:t>community-based care </a:t>
            </a:r>
            <a:endParaRPr lang="en-US" sz="8000">
              <a:solidFill>
                <a:srgbClr val="002060"/>
              </a:solidFill>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en-US" sz="8000">
                <a:solidFill>
                  <a:srgbClr val="002060"/>
                </a:solidFill>
                <a:latin typeface="Arial" panose="020B0604020202020204" pitchFamily="34" charset="0"/>
                <a:cs typeface="Arial" panose="020B0604020202020204" pitchFamily="34" charset="0"/>
              </a:rPr>
              <a:t>Works to </a:t>
            </a:r>
            <a:r>
              <a:rPr lang="en-US" sz="8000" b="1">
                <a:solidFill>
                  <a:srgbClr val="002060"/>
                </a:solidFill>
                <a:latin typeface="Arial" panose="020B0604020202020204" pitchFamily="34" charset="0"/>
                <a:cs typeface="Arial" panose="020B0604020202020204" pitchFamily="34" charset="0"/>
              </a:rPr>
              <a:t>keep our patients healthy </a:t>
            </a:r>
            <a:r>
              <a:rPr lang="en-US" sz="8000">
                <a:solidFill>
                  <a:srgbClr val="002060"/>
                </a:solidFill>
                <a:latin typeface="Arial" panose="020B0604020202020204" pitchFamily="34" charset="0"/>
                <a:cs typeface="Arial" panose="020B0604020202020204" pitchFamily="34" charset="0"/>
              </a:rPr>
              <a:t>and care for them </a:t>
            </a:r>
            <a:br>
              <a:rPr lang="en-US" sz="8000">
                <a:solidFill>
                  <a:srgbClr val="002060"/>
                </a:solidFill>
                <a:latin typeface="Arial" panose="020B0604020202020204" pitchFamily="34" charset="0"/>
                <a:cs typeface="Arial" panose="020B0604020202020204" pitchFamily="34" charset="0"/>
              </a:rPr>
            </a:br>
            <a:r>
              <a:rPr lang="en-US" sz="8000" b="1">
                <a:solidFill>
                  <a:srgbClr val="002060"/>
                </a:solidFill>
                <a:latin typeface="Arial" panose="020B0604020202020204" pitchFamily="34" charset="0"/>
                <a:cs typeface="Arial" panose="020B0604020202020204" pitchFamily="34" charset="0"/>
              </a:rPr>
              <a:t>in their communities </a:t>
            </a:r>
            <a:endParaRPr lang="en-US" sz="8000">
              <a:solidFill>
                <a:srgbClr val="002060"/>
              </a:solidFill>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en-US" sz="8000">
                <a:solidFill>
                  <a:srgbClr val="002060"/>
                </a:solidFill>
                <a:latin typeface="Arial" panose="020B0604020202020204" pitchFamily="34" charset="0"/>
                <a:cs typeface="Arial" panose="020B0604020202020204" pitchFamily="34" charset="0"/>
              </a:rPr>
              <a:t>Advances the science and practice of medicine by investing </a:t>
            </a:r>
            <a:br>
              <a:rPr lang="en-US" sz="8000">
                <a:solidFill>
                  <a:srgbClr val="002060"/>
                </a:solidFill>
                <a:latin typeface="Arial" panose="020B0604020202020204" pitchFamily="34" charset="0"/>
                <a:cs typeface="Arial" panose="020B0604020202020204" pitchFamily="34" charset="0"/>
              </a:rPr>
            </a:br>
            <a:r>
              <a:rPr lang="en-US" sz="8000">
                <a:solidFill>
                  <a:srgbClr val="002060"/>
                </a:solidFill>
                <a:latin typeface="Arial" panose="020B0604020202020204" pitchFamily="34" charset="0"/>
                <a:cs typeface="Arial" panose="020B0604020202020204" pitchFamily="34" charset="0"/>
              </a:rPr>
              <a:t>in </a:t>
            </a:r>
            <a:r>
              <a:rPr lang="en-US" sz="8000" b="1">
                <a:solidFill>
                  <a:srgbClr val="002060"/>
                </a:solidFill>
                <a:latin typeface="Arial" panose="020B0604020202020204" pitchFamily="34" charset="0"/>
                <a:cs typeface="Arial" panose="020B0604020202020204" pitchFamily="34" charset="0"/>
              </a:rPr>
              <a:t>research and education </a:t>
            </a:r>
            <a:endParaRPr lang="en-US" sz="8000">
              <a:solidFill>
                <a:srgbClr val="002060"/>
              </a:solidFill>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en-US" sz="8000">
                <a:solidFill>
                  <a:srgbClr val="002060"/>
                </a:solidFill>
                <a:latin typeface="Arial" panose="020B0604020202020204" pitchFamily="34" charset="0"/>
                <a:cs typeface="Arial" panose="020B0604020202020204" pitchFamily="34" charset="0"/>
              </a:rPr>
              <a:t>Embraces a new model of care that helps </a:t>
            </a:r>
            <a:r>
              <a:rPr lang="en-US" sz="8000" b="1">
                <a:solidFill>
                  <a:srgbClr val="002060"/>
                </a:solidFill>
                <a:latin typeface="Arial" panose="020B0604020202020204" pitchFamily="34" charset="0"/>
                <a:cs typeface="Arial" panose="020B0604020202020204" pitchFamily="34" charset="0"/>
              </a:rPr>
              <a:t>contain rising </a:t>
            </a:r>
            <a:br>
              <a:rPr lang="en-US" sz="8000" b="1">
                <a:solidFill>
                  <a:srgbClr val="002060"/>
                </a:solidFill>
                <a:latin typeface="Arial" panose="020B0604020202020204" pitchFamily="34" charset="0"/>
                <a:cs typeface="Arial" panose="020B0604020202020204" pitchFamily="34" charset="0"/>
              </a:rPr>
            </a:br>
            <a:r>
              <a:rPr lang="en-US" sz="8000" b="1">
                <a:solidFill>
                  <a:srgbClr val="002060"/>
                </a:solidFill>
                <a:latin typeface="Arial" panose="020B0604020202020204" pitchFamily="34" charset="0"/>
                <a:cs typeface="Arial" panose="020B0604020202020204" pitchFamily="34" charset="0"/>
              </a:rPr>
              <a:t>health care costs</a:t>
            </a:r>
          </a:p>
          <a:p>
            <a:pPr marL="285750" indent="-285750">
              <a:lnSpc>
                <a:spcPct val="100000"/>
              </a:lnSpc>
              <a:buFont typeface="Arial" panose="020B0604020202020204" pitchFamily="34" charset="0"/>
              <a:buChar char="•"/>
            </a:pPr>
            <a:r>
              <a:rPr lang="en-US" sz="8000">
                <a:solidFill>
                  <a:srgbClr val="002060"/>
                </a:solidFill>
                <a:latin typeface="Arial" panose="020B0604020202020204" pitchFamily="34" charset="0"/>
                <a:cs typeface="Arial" panose="020B0604020202020204" pitchFamily="34" charset="0"/>
              </a:rPr>
              <a:t>Creates a workplace that </a:t>
            </a:r>
            <a:r>
              <a:rPr lang="en-US" sz="8000" b="1">
                <a:solidFill>
                  <a:srgbClr val="002060"/>
                </a:solidFill>
                <a:latin typeface="Arial" panose="020B0604020202020204" pitchFamily="34" charset="0"/>
                <a:cs typeface="Arial" panose="020B0604020202020204" pitchFamily="34" charset="0"/>
              </a:rPr>
              <a:t>engages and develops </a:t>
            </a:r>
            <a:r>
              <a:rPr lang="en-US" sz="8000">
                <a:solidFill>
                  <a:srgbClr val="002060"/>
                </a:solidFill>
                <a:latin typeface="Arial" panose="020B0604020202020204" pitchFamily="34" charset="0"/>
                <a:cs typeface="Arial" panose="020B0604020202020204" pitchFamily="34" charset="0"/>
              </a:rPr>
              <a:t>the best people</a:t>
            </a:r>
          </a:p>
          <a:p>
            <a:pPr>
              <a:lnSpc>
                <a:spcPct val="100000"/>
              </a:lnSpc>
            </a:pPr>
            <a:endParaRPr lang="en-US" sz="1800"/>
          </a:p>
          <a:p>
            <a:pPr>
              <a:lnSpc>
                <a:spcPct val="100000"/>
              </a:lnSpc>
            </a:pPr>
            <a:endParaRPr lang="en-US" sz="1800"/>
          </a:p>
          <a:p>
            <a:pPr>
              <a:lnSpc>
                <a:spcPct val="100000"/>
              </a:lnSpc>
            </a:pPr>
            <a:endParaRPr lang="en-US" sz="180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114" y="-145842"/>
            <a:ext cx="4199238" cy="1974310"/>
          </a:xfrm>
          <a:prstGeom prst="rect">
            <a:avLst/>
          </a:prstGeom>
        </p:spPr>
      </p:pic>
      <p:sp>
        <p:nvSpPr>
          <p:cNvPr id="8" name="TextBox 7"/>
          <p:cNvSpPr txBox="1"/>
          <p:nvPr/>
        </p:nvSpPr>
        <p:spPr>
          <a:xfrm>
            <a:off x="431799" y="6363852"/>
            <a:ext cx="2736273" cy="286330"/>
          </a:xfrm>
          <a:prstGeom prst="rect">
            <a:avLst/>
          </a:prstGeom>
          <a:noFill/>
        </p:spPr>
        <p:txBody>
          <a:bodyPr wrap="square" lIns="0" tIns="0" rIns="0" bIns="0" rtlCol="0">
            <a:noAutofit/>
          </a:bodyPr>
          <a:lstStyle/>
          <a:p>
            <a:pPr>
              <a:lnSpc>
                <a:spcPts val="2200"/>
              </a:lnSpc>
            </a:pPr>
            <a:r>
              <a:rPr lang="en-US" sz="1000">
                <a:solidFill>
                  <a:srgbClr val="183E75"/>
                </a:solidFill>
                <a:latin typeface="Arial" charset="0"/>
                <a:ea typeface="Arial" charset="0"/>
                <a:cs typeface="Arial" charset="0"/>
              </a:rPr>
              <a:t>New Employee Orientation</a:t>
            </a:r>
          </a:p>
        </p:txBody>
      </p:sp>
    </p:spTree>
    <p:extLst>
      <p:ext uri="{BB962C8B-B14F-4D97-AF65-F5344CB8AC3E}">
        <p14:creationId xmlns:p14="http://schemas.microsoft.com/office/powerpoint/2010/main" val="31014255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noAutofit/>
          </a:bodyPr>
          <a:lstStyle/>
          <a:p>
            <a:r>
              <a:rPr lang="en-US" sz="4000">
                <a:solidFill>
                  <a:srgbClr val="002060"/>
                </a:solidFill>
              </a:rPr>
              <a:t>Topics Covered</a:t>
            </a:r>
          </a:p>
        </p:txBody>
      </p:sp>
      <p:sp>
        <p:nvSpPr>
          <p:cNvPr id="3" name="Content Placeholder 2"/>
          <p:cNvSpPr>
            <a:spLocks noGrp="1"/>
          </p:cNvSpPr>
          <p:nvPr>
            <p:ph idx="1"/>
          </p:nvPr>
        </p:nvSpPr>
        <p:spPr>
          <a:xfrm>
            <a:off x="431799" y="1130203"/>
            <a:ext cx="8280399" cy="5101154"/>
          </a:xfrm>
        </p:spPr>
        <p:txBody>
          <a:bodyPr>
            <a:noAutofit/>
          </a:bodyPr>
          <a:lstStyle/>
          <a:p>
            <a:pPr>
              <a:buFont typeface="Wingdings" panose="05000000000000000000" pitchFamily="2" charset="2"/>
              <a:buChar char="ü"/>
            </a:pPr>
            <a:r>
              <a:rPr lang="en-US" sz="2400">
                <a:solidFill>
                  <a:srgbClr val="004994"/>
                </a:solidFill>
              </a:rPr>
              <a:t>Code of Conduct-Key Points</a:t>
            </a:r>
          </a:p>
          <a:p>
            <a:pPr>
              <a:buFont typeface="Wingdings" panose="05000000000000000000" pitchFamily="2" charset="2"/>
              <a:buChar char="ü"/>
            </a:pPr>
            <a:r>
              <a:rPr lang="en-US" sz="2400">
                <a:solidFill>
                  <a:srgbClr val="004994"/>
                </a:solidFill>
              </a:rPr>
              <a:t>Key Rules and Regulations:</a:t>
            </a:r>
          </a:p>
          <a:p>
            <a:pPr lvl="1">
              <a:spcBef>
                <a:spcPts val="0"/>
              </a:spcBef>
              <a:spcAft>
                <a:spcPts val="0"/>
              </a:spcAft>
            </a:pPr>
            <a:r>
              <a:rPr lang="en-US" sz="2200">
                <a:solidFill>
                  <a:srgbClr val="004994"/>
                </a:solidFill>
              </a:rPr>
              <a:t>HIPAA Privacy and Security</a:t>
            </a:r>
          </a:p>
          <a:p>
            <a:pPr lvl="1">
              <a:spcBef>
                <a:spcPts val="0"/>
              </a:spcBef>
              <a:spcAft>
                <a:spcPts val="0"/>
              </a:spcAft>
            </a:pPr>
            <a:r>
              <a:rPr lang="en-US" sz="2200">
                <a:solidFill>
                  <a:srgbClr val="004994"/>
                </a:solidFill>
              </a:rPr>
              <a:t>Sensitive Information</a:t>
            </a:r>
          </a:p>
          <a:p>
            <a:pPr lvl="1">
              <a:spcBef>
                <a:spcPts val="0"/>
              </a:spcBef>
              <a:spcAft>
                <a:spcPts val="0"/>
              </a:spcAft>
            </a:pPr>
            <a:r>
              <a:rPr lang="en-US" sz="2200">
                <a:solidFill>
                  <a:srgbClr val="004994"/>
                </a:solidFill>
              </a:rPr>
              <a:t>State Data Laws</a:t>
            </a:r>
          </a:p>
          <a:p>
            <a:pPr lvl="1">
              <a:spcBef>
                <a:spcPts val="0"/>
              </a:spcBef>
              <a:spcAft>
                <a:spcPts val="0"/>
              </a:spcAft>
            </a:pPr>
            <a:r>
              <a:rPr lang="en-US" sz="2200">
                <a:solidFill>
                  <a:srgbClr val="004994"/>
                </a:solidFill>
              </a:rPr>
              <a:t>Fraud, Waste and Abuse</a:t>
            </a:r>
          </a:p>
          <a:p>
            <a:pPr lvl="1">
              <a:spcBef>
                <a:spcPts val="0"/>
              </a:spcBef>
              <a:spcAft>
                <a:spcPts val="0"/>
              </a:spcAft>
            </a:pPr>
            <a:r>
              <a:rPr lang="en-US" sz="2200">
                <a:solidFill>
                  <a:srgbClr val="004994"/>
                </a:solidFill>
              </a:rPr>
              <a:t>False Claims Act, Stark Law, and Anti-Kickback</a:t>
            </a:r>
          </a:p>
          <a:p>
            <a:pPr>
              <a:buFont typeface="Wingdings" panose="05000000000000000000" pitchFamily="2" charset="2"/>
              <a:buChar char="ü"/>
            </a:pPr>
            <a:r>
              <a:rPr lang="en-US" sz="2400">
                <a:solidFill>
                  <a:srgbClr val="004994"/>
                </a:solidFill>
              </a:rPr>
              <a:t>Gifts &amp; Conflicts of Interest</a:t>
            </a:r>
          </a:p>
          <a:p>
            <a:pPr>
              <a:buFont typeface="Wingdings" panose="05000000000000000000" pitchFamily="2" charset="2"/>
              <a:buChar char="ü"/>
            </a:pPr>
            <a:r>
              <a:rPr lang="en-US" sz="2400">
                <a:solidFill>
                  <a:srgbClr val="004994"/>
                </a:solidFill>
              </a:rPr>
              <a:t>Reporting Concerns</a:t>
            </a:r>
          </a:p>
          <a:p>
            <a:pPr lvl="4">
              <a:spcBef>
                <a:spcPts val="0"/>
              </a:spcBef>
              <a:spcAft>
                <a:spcPts val="0"/>
              </a:spcAft>
            </a:pPr>
            <a:r>
              <a:rPr lang="en-US">
                <a:solidFill>
                  <a:srgbClr val="004994"/>
                </a:solidFill>
              </a:rPr>
              <a:t>When to Speak Up</a:t>
            </a:r>
          </a:p>
          <a:p>
            <a:pPr lvl="4">
              <a:spcBef>
                <a:spcPts val="0"/>
              </a:spcBef>
              <a:spcAft>
                <a:spcPts val="0"/>
              </a:spcAft>
            </a:pPr>
            <a:r>
              <a:rPr lang="en-US">
                <a:solidFill>
                  <a:srgbClr val="004994"/>
                </a:solidFill>
              </a:rPr>
              <a:t>Non-Retaliation</a:t>
            </a:r>
          </a:p>
          <a:p>
            <a:pPr>
              <a:buFont typeface="Wingdings" panose="05000000000000000000" pitchFamily="2" charset="2"/>
              <a:buChar char="ü"/>
            </a:pPr>
            <a:r>
              <a:rPr lang="en-US" sz="2400">
                <a:solidFill>
                  <a:srgbClr val="004994"/>
                </a:solidFill>
              </a:rPr>
              <a:t>Contact Information</a:t>
            </a:r>
          </a:p>
        </p:txBody>
      </p:sp>
      <p:sp>
        <p:nvSpPr>
          <p:cNvPr id="4" name="Slide Number Placeholder 3">
            <a:extLst>
              <a:ext uri="{FF2B5EF4-FFF2-40B4-BE49-F238E27FC236}">
                <a16:creationId xmlns:a16="http://schemas.microsoft.com/office/drawing/2014/main" id="{24D71C66-61D3-40F5-DECE-A13DCB764A34}"/>
              </a:ext>
            </a:extLst>
          </p:cNvPr>
          <p:cNvSpPr>
            <a:spLocks noGrp="1"/>
          </p:cNvSpPr>
          <p:nvPr>
            <p:ph type="sldNum" sz="quarter" idx="4"/>
          </p:nvPr>
        </p:nvSpPr>
        <p:spPr/>
        <p:txBody>
          <a:bodyPr/>
          <a:lstStyle/>
          <a:p>
            <a:fld id="{E8A74B61-50D3-3946-8366-1E447A2A8431}" type="slidenum">
              <a:rPr lang="en-US" smtClean="0"/>
              <a:pPr/>
              <a:t>90</a:t>
            </a:fld>
            <a:endParaRPr lang="en-US"/>
          </a:p>
        </p:txBody>
      </p:sp>
    </p:spTree>
    <p:extLst>
      <p:ext uri="{BB962C8B-B14F-4D97-AF65-F5344CB8AC3E}">
        <p14:creationId xmlns:p14="http://schemas.microsoft.com/office/powerpoint/2010/main" val="7036420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noAutofit/>
          </a:bodyPr>
          <a:lstStyle/>
          <a:p>
            <a:r>
              <a:rPr lang="en-US" sz="4000">
                <a:solidFill>
                  <a:srgbClr val="002060"/>
                </a:solidFill>
              </a:rPr>
              <a:t>Code of Conduct Overview</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pPr marL="0" indent="0" algn="ctr">
              <a:buNone/>
            </a:pPr>
            <a:r>
              <a:rPr lang="en-US" sz="2600" b="1">
                <a:solidFill>
                  <a:srgbClr val="183E75"/>
                </a:solidFill>
              </a:rPr>
              <a:t>Compliance is everyone's responsibility at </a:t>
            </a:r>
          </a:p>
          <a:p>
            <a:pPr marL="0" indent="0" algn="ctr">
              <a:buNone/>
            </a:pPr>
            <a:r>
              <a:rPr lang="en-US" sz="2600" b="1">
                <a:solidFill>
                  <a:srgbClr val="183E75"/>
                </a:solidFill>
              </a:rPr>
              <a:t>BID-Milton</a:t>
            </a:r>
            <a:endParaRPr lang="en-US" sz="2600" b="1">
              <a:solidFill>
                <a:srgbClr val="183E75"/>
              </a:solidFill>
              <a:highlight>
                <a:srgbClr val="FFFF00"/>
              </a:highlight>
            </a:endParaRPr>
          </a:p>
          <a:p>
            <a:r>
              <a:rPr lang="en-US" sz="1900">
                <a:solidFill>
                  <a:srgbClr val="002060"/>
                </a:solidFill>
              </a:rPr>
              <a:t>The Code of Conduct applies to each and every one of us and serves as our guide for navigating common issues, whether you work in clinical care, research, education or an administrative role. </a:t>
            </a:r>
          </a:p>
          <a:p>
            <a:r>
              <a:rPr lang="en-US" sz="1900">
                <a:solidFill>
                  <a:srgbClr val="002060"/>
                </a:solidFill>
              </a:rPr>
              <a:t>While the Code of Conduct does not cover every issue we might encounter, it </a:t>
            </a:r>
            <a:r>
              <a:rPr lang="en-US" sz="1900" b="1" u="sng">
                <a:solidFill>
                  <a:srgbClr val="002060"/>
                </a:solidFill>
              </a:rPr>
              <a:t>provides a framework for approaching many common situations </a:t>
            </a:r>
            <a:r>
              <a:rPr lang="en-US" sz="1900">
                <a:solidFill>
                  <a:srgbClr val="002060"/>
                </a:solidFill>
              </a:rPr>
              <a:t>and works in conjunction with human resources, clinical, and other policies </a:t>
            </a:r>
          </a:p>
          <a:p>
            <a:r>
              <a:rPr lang="en-US" sz="1900">
                <a:solidFill>
                  <a:srgbClr val="002060"/>
                </a:solidFill>
              </a:rPr>
              <a:t>The Code of Conduct also includes resources for questions you may have and important information about how to report concerns, including anonymously</a:t>
            </a:r>
            <a:r>
              <a:rPr lang="en-US" sz="1900"/>
              <a:t> </a:t>
            </a:r>
          </a:p>
          <a:p>
            <a:pPr marL="0" indent="0">
              <a:buNone/>
            </a:pPr>
            <a:endParaRPr lang="en-US" sz="1900"/>
          </a:p>
          <a:p>
            <a:pPr marL="0" indent="0">
              <a:buNone/>
            </a:pPr>
            <a:r>
              <a:rPr lang="en-US" sz="1900">
                <a:solidFill>
                  <a:srgbClr val="009EDF"/>
                </a:solidFill>
              </a:rPr>
              <a:t>Please make sure to read the Code and familiarize yourself with the important topics covered. Should you have any questions or concerns, please reach out to your supervisor or Integrity and Compliance</a:t>
            </a:r>
          </a:p>
        </p:txBody>
      </p:sp>
      <p:sp>
        <p:nvSpPr>
          <p:cNvPr id="2" name="Slide Number Placeholder 1">
            <a:extLst>
              <a:ext uri="{FF2B5EF4-FFF2-40B4-BE49-F238E27FC236}">
                <a16:creationId xmlns:a16="http://schemas.microsoft.com/office/drawing/2014/main" id="{D4C12318-1EFE-10DC-0765-80C24FF09800}"/>
              </a:ext>
            </a:extLst>
          </p:cNvPr>
          <p:cNvSpPr>
            <a:spLocks noGrp="1"/>
          </p:cNvSpPr>
          <p:nvPr>
            <p:ph type="sldNum" sz="quarter" idx="4"/>
          </p:nvPr>
        </p:nvSpPr>
        <p:spPr/>
        <p:txBody>
          <a:bodyPr/>
          <a:lstStyle/>
          <a:p>
            <a:fld id="{E8A74B61-50D3-3946-8366-1E447A2A8431}" type="slidenum">
              <a:rPr lang="en-US" smtClean="0"/>
              <a:pPr/>
              <a:t>91</a:t>
            </a:fld>
            <a:endParaRPr lang="en-US"/>
          </a:p>
        </p:txBody>
      </p:sp>
    </p:spTree>
    <p:extLst>
      <p:ext uri="{BB962C8B-B14F-4D97-AF65-F5344CB8AC3E}">
        <p14:creationId xmlns:p14="http://schemas.microsoft.com/office/powerpoint/2010/main" val="32534727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13427" y="118706"/>
            <a:ext cx="6717145" cy="553998"/>
          </a:xfrm>
          <a:prstGeom prst="rect">
            <a:avLst/>
          </a:prstGeom>
          <a:noFill/>
        </p:spPr>
        <p:txBody>
          <a:bodyPr wrap="square" lIns="0" tIns="0" rIns="0" bIns="0" rtlCol="0">
            <a:noAutofit/>
          </a:bodyPr>
          <a:lstStyle/>
          <a:p>
            <a:pPr algn="ctr"/>
            <a:endParaRPr lang="en-US" sz="2200" b="1">
              <a:solidFill>
                <a:srgbClr val="002060"/>
              </a:solidFill>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4"/>
          </p:nvPr>
        </p:nvSpPr>
        <p:spPr/>
        <p:txBody>
          <a:bodyPr>
            <a:noAutofit/>
          </a:bodyPr>
          <a:lstStyle/>
          <a:p>
            <a:r>
              <a:rPr lang="en-US" sz="4000">
                <a:solidFill>
                  <a:srgbClr val="002060"/>
                </a:solidFill>
              </a:rPr>
              <a:t>Key Rules and Regulations</a:t>
            </a:r>
          </a:p>
        </p:txBody>
      </p:sp>
      <p:sp>
        <p:nvSpPr>
          <p:cNvPr id="15" name="Google Shape;224;p25"/>
          <p:cNvSpPr>
            <a:spLocks noGrp="1"/>
          </p:cNvSpPr>
          <p:nvPr>
            <p:ph idx="1"/>
          </p:nvPr>
        </p:nvSpPr>
        <p:spPr>
          <a:prstGeom prst="rect">
            <a:avLst/>
          </a:prstGeom>
          <a:noFill/>
          <a:ln>
            <a:noFill/>
          </a:ln>
        </p:spPr>
        <p:txBody>
          <a:bodyPr spcFirstLastPara="1" wrap="square" lIns="91425" tIns="45700" rIns="91425" bIns="45700" anchor="t" anchorCtr="0">
            <a:noAutofit/>
          </a:bodyPr>
          <a:lstStyle/>
          <a:p>
            <a:pPr marL="0" indent="0" algn="ctr">
              <a:buClr>
                <a:srgbClr val="002060"/>
              </a:buClr>
              <a:buSzPts val="2560"/>
              <a:buNone/>
            </a:pPr>
            <a:r>
              <a:rPr lang="en-US" sz="2400">
                <a:solidFill>
                  <a:srgbClr val="002060"/>
                </a:solidFill>
              </a:rPr>
              <a:t>The Health Insurance Portability and Accountability Act of 1996 (</a:t>
            </a:r>
            <a:r>
              <a:rPr lang="en-US" sz="2400">
                <a:solidFill>
                  <a:srgbClr val="002060"/>
                </a:solidFill>
                <a:ea typeface="Arial"/>
                <a:cs typeface="Arial"/>
                <a:sym typeface="Arial"/>
              </a:rPr>
              <a:t>HIPAA</a:t>
            </a:r>
            <a:r>
              <a:rPr lang="en-US" sz="2400">
                <a:solidFill>
                  <a:srgbClr val="002060"/>
                </a:solidFill>
              </a:rPr>
              <a:t>)</a:t>
            </a:r>
            <a:endParaRPr lang="en-US" sz="2400"/>
          </a:p>
          <a:p>
            <a:pPr marL="0" indent="0" algn="ctr">
              <a:buClr>
                <a:srgbClr val="002060"/>
              </a:buClr>
              <a:buSzPts val="2560"/>
              <a:buNone/>
            </a:pPr>
            <a:r>
              <a:rPr lang="en-US" sz="2400" b="1">
                <a:solidFill>
                  <a:srgbClr val="009EDF"/>
                </a:solidFill>
              </a:rPr>
              <a:t>What is it?</a:t>
            </a:r>
          </a:p>
          <a:p>
            <a:pPr marL="0" indent="0">
              <a:buClr>
                <a:srgbClr val="002060"/>
              </a:buClr>
              <a:buSzPts val="2560"/>
              <a:buNone/>
            </a:pPr>
            <a:r>
              <a:rPr lang="en-US" sz="1600" b="1">
                <a:solidFill>
                  <a:srgbClr val="002060"/>
                </a:solidFill>
              </a:rPr>
              <a:t>Federal law</a:t>
            </a:r>
            <a:r>
              <a:rPr lang="en-US" sz="1600">
                <a:solidFill>
                  <a:srgbClr val="002060"/>
                </a:solidFill>
              </a:rPr>
              <a:t> that requires the creation of national standards to protect sensitive patient health information from being disclosed without the patient's consent or knowledge.</a:t>
            </a:r>
          </a:p>
          <a:p>
            <a:pPr marL="0" indent="0">
              <a:buNone/>
            </a:pPr>
            <a:r>
              <a:rPr lang="en-US" sz="1600">
                <a:solidFill>
                  <a:srgbClr val="183E75"/>
                </a:solidFill>
              </a:rPr>
              <a:t>HIPAA allows physicians, nurses, technicians and other workforce members to access, use or disclose patient information for the purposes of </a:t>
            </a:r>
            <a:r>
              <a:rPr lang="en-US" sz="1600">
                <a:solidFill>
                  <a:srgbClr val="009EDF"/>
                </a:solidFill>
              </a:rPr>
              <a:t>treatment</a:t>
            </a:r>
            <a:r>
              <a:rPr lang="en-US" sz="1600">
                <a:solidFill>
                  <a:srgbClr val="183E75"/>
                </a:solidFill>
              </a:rPr>
              <a:t>, </a:t>
            </a:r>
            <a:r>
              <a:rPr lang="en-US" sz="1600">
                <a:solidFill>
                  <a:srgbClr val="009EDF"/>
                </a:solidFill>
              </a:rPr>
              <a:t>payment</a:t>
            </a:r>
            <a:r>
              <a:rPr lang="en-US" sz="1600">
                <a:solidFill>
                  <a:srgbClr val="183E75"/>
                </a:solidFill>
              </a:rPr>
              <a:t> or </a:t>
            </a:r>
            <a:r>
              <a:rPr lang="en-US" sz="1600">
                <a:solidFill>
                  <a:srgbClr val="009EDF"/>
                </a:solidFill>
              </a:rPr>
              <a:t>operations</a:t>
            </a:r>
            <a:r>
              <a:rPr lang="en-US" sz="1600">
                <a:solidFill>
                  <a:srgbClr val="183E75"/>
                </a:solidFill>
              </a:rPr>
              <a:t> (TPO) </a:t>
            </a:r>
          </a:p>
          <a:p>
            <a:pPr marL="0" indent="0" algn="ctr">
              <a:buNone/>
            </a:pPr>
            <a:r>
              <a:rPr lang="en-US" sz="1600" u="sng">
                <a:solidFill>
                  <a:srgbClr val="183E75"/>
                </a:solidFill>
              </a:rPr>
              <a:t>Examples: </a:t>
            </a:r>
          </a:p>
          <a:p>
            <a:pPr marL="0" indent="0">
              <a:buNone/>
            </a:pPr>
            <a:r>
              <a:rPr lang="en-US" sz="1600" b="1" i="1" u="sng">
                <a:solidFill>
                  <a:srgbClr val="009EDF"/>
                </a:solidFill>
              </a:rPr>
              <a:t>Treatment: </a:t>
            </a:r>
            <a:r>
              <a:rPr lang="en-US" sz="1600">
                <a:solidFill>
                  <a:srgbClr val="183E75"/>
                </a:solidFill>
              </a:rPr>
              <a:t>inpatient and ambulatory medical care and services </a:t>
            </a:r>
          </a:p>
          <a:p>
            <a:pPr marL="0" indent="0">
              <a:buNone/>
            </a:pPr>
            <a:r>
              <a:rPr lang="en-US" sz="1600" b="1" i="1" u="sng">
                <a:solidFill>
                  <a:srgbClr val="009EDF"/>
                </a:solidFill>
              </a:rPr>
              <a:t>Payment: </a:t>
            </a:r>
            <a:r>
              <a:rPr lang="en-US" sz="1600">
                <a:solidFill>
                  <a:srgbClr val="183E75"/>
                </a:solidFill>
              </a:rPr>
              <a:t>billing and receipt of payment for services provided </a:t>
            </a:r>
          </a:p>
          <a:p>
            <a:pPr marL="0" indent="0">
              <a:buNone/>
            </a:pPr>
            <a:r>
              <a:rPr lang="en-US" sz="1600" b="1" i="1" u="sng">
                <a:solidFill>
                  <a:srgbClr val="009EDF"/>
                </a:solidFill>
              </a:rPr>
              <a:t>Operations: </a:t>
            </a:r>
            <a:r>
              <a:rPr lang="en-US" sz="1600">
                <a:solidFill>
                  <a:srgbClr val="183E75"/>
                </a:solidFill>
              </a:rPr>
              <a:t>activities, such as looking at procedure data or doing quality audits, necessary to run the organization and ensure all patients are receiving high quality care </a:t>
            </a:r>
          </a:p>
          <a:p>
            <a:pPr marL="36830">
              <a:buClr>
                <a:srgbClr val="002060"/>
              </a:buClr>
              <a:buSzPts val="2560"/>
            </a:pPr>
            <a:endParaRPr lang="en-US" sz="1600">
              <a:solidFill>
                <a:srgbClr val="002060"/>
              </a:solidFil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Arial"/>
              <a:ea typeface="Arial"/>
              <a:cs typeface="Arial"/>
              <a:sym typeface="Arial"/>
            </a:endParaRPr>
          </a:p>
        </p:txBody>
      </p:sp>
      <p:sp>
        <p:nvSpPr>
          <p:cNvPr id="3" name="Slide Number Placeholder 2">
            <a:extLst>
              <a:ext uri="{FF2B5EF4-FFF2-40B4-BE49-F238E27FC236}">
                <a16:creationId xmlns:a16="http://schemas.microsoft.com/office/drawing/2014/main" id="{B5780018-5592-742E-3AEB-00DF5EC3E991}"/>
              </a:ext>
            </a:extLst>
          </p:cNvPr>
          <p:cNvSpPr>
            <a:spLocks noGrp="1"/>
          </p:cNvSpPr>
          <p:nvPr>
            <p:ph type="sldNum" sz="quarter" idx="4"/>
          </p:nvPr>
        </p:nvSpPr>
        <p:spPr/>
        <p:txBody>
          <a:bodyPr/>
          <a:lstStyle/>
          <a:p>
            <a:fld id="{E8A74B61-50D3-3946-8366-1E447A2A8431}" type="slidenum">
              <a:rPr lang="en-US" smtClean="0"/>
              <a:pPr/>
              <a:t>92</a:t>
            </a:fld>
            <a:endParaRPr lang="en-US"/>
          </a:p>
        </p:txBody>
      </p:sp>
    </p:spTree>
    <p:extLst>
      <p:ext uri="{BB962C8B-B14F-4D97-AF65-F5344CB8AC3E}">
        <p14:creationId xmlns:p14="http://schemas.microsoft.com/office/powerpoint/2010/main" val="7115035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01773" y="278204"/>
            <a:ext cx="6717145" cy="553998"/>
          </a:xfrm>
          <a:prstGeom prst="rect">
            <a:avLst/>
          </a:prstGeom>
          <a:noFill/>
        </p:spPr>
        <p:txBody>
          <a:bodyPr wrap="square" lIns="0" tIns="0" rIns="0" bIns="0" rtlCol="0">
            <a:noAutofit/>
          </a:bodyPr>
          <a:lstStyle/>
          <a:p>
            <a:pPr>
              <a:lnSpc>
                <a:spcPts val="2200"/>
              </a:lnSpc>
            </a:pPr>
            <a:endParaRPr lang="en-US" sz="2200" b="1">
              <a:solidFill>
                <a:srgbClr val="009EDF"/>
              </a:solidFill>
              <a:ea typeface="Arial" charset="0"/>
              <a:cs typeface="Arial" charset="0"/>
            </a:endParaRP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4"/>
          </p:nvPr>
        </p:nvSpPr>
        <p:spPr>
          <a:xfrm>
            <a:off x="431398" y="313200"/>
            <a:ext cx="8280800" cy="519002"/>
          </a:xfrm>
        </p:spPr>
        <p:txBody>
          <a:bodyPr/>
          <a:lstStyle/>
          <a:p>
            <a:pPr>
              <a:lnSpc>
                <a:spcPts val="2200"/>
              </a:lnSpc>
            </a:pPr>
            <a:r>
              <a:rPr lang="en-US" sz="4000">
                <a:solidFill>
                  <a:srgbClr val="002060"/>
                </a:solidFill>
              </a:rPr>
              <a:t>Key Rules and Regulations, cont’d.</a:t>
            </a:r>
          </a:p>
          <a:p>
            <a:pPr>
              <a:lnSpc>
                <a:spcPts val="2200"/>
              </a:lnSpc>
            </a:pPr>
            <a:endParaRPr lang="en-US" sz="2000">
              <a:solidFill>
                <a:srgbClr val="009EDF"/>
              </a:solidFill>
              <a:ea typeface="Arial" charset="0"/>
              <a:cs typeface="Arial" charset="0"/>
            </a:endParaRPr>
          </a:p>
        </p:txBody>
      </p:sp>
      <p:sp>
        <p:nvSpPr>
          <p:cNvPr id="10" name="Content Placeholder 2"/>
          <p:cNvSpPr>
            <a:spLocks noGrp="1"/>
          </p:cNvSpPr>
          <p:nvPr>
            <p:ph idx="1"/>
          </p:nvPr>
        </p:nvSpPr>
        <p:spPr>
          <a:xfrm>
            <a:off x="431799" y="1234800"/>
            <a:ext cx="8280399" cy="5170618"/>
          </a:xfrm>
        </p:spPr>
        <p:txBody>
          <a:bodyPr>
            <a:normAutofit/>
          </a:bodyPr>
          <a:lstStyle/>
          <a:p>
            <a:pPr marL="0" indent="0">
              <a:buNone/>
            </a:pPr>
            <a:r>
              <a:rPr lang="en-US" sz="1800">
                <a:solidFill>
                  <a:srgbClr val="183E75"/>
                </a:solidFill>
                <a:ea typeface="Arial" charset="0"/>
                <a:cs typeface="Arial" charset="0"/>
              </a:rPr>
              <a:t>HIPAA: </a:t>
            </a:r>
            <a:r>
              <a:rPr lang="en-US" sz="1800">
                <a:solidFill>
                  <a:srgbClr val="009EDF"/>
                </a:solidFill>
              </a:rPr>
              <a:t>What is Protected Health Information (PHI)?</a:t>
            </a:r>
            <a:endParaRPr lang="en-US" sz="1800">
              <a:solidFill>
                <a:srgbClr val="009EDF"/>
              </a:solidFill>
              <a:ea typeface="Arial" charset="0"/>
              <a:cs typeface="Arial" charset="0"/>
            </a:endParaRPr>
          </a:p>
          <a:p>
            <a:pPr marL="0" indent="0">
              <a:buNone/>
            </a:pPr>
            <a:r>
              <a:rPr lang="en-US" sz="1800" b="1">
                <a:solidFill>
                  <a:srgbClr val="183E75"/>
                </a:solidFill>
              </a:rPr>
              <a:t>PHI</a:t>
            </a:r>
            <a:r>
              <a:rPr lang="en-US" sz="1800">
                <a:solidFill>
                  <a:srgbClr val="183E75"/>
                </a:solidFill>
              </a:rPr>
              <a:t> is any information that relates to the past, present, or future health of an individual which identifies or could be used to identify the individual. PHI </a:t>
            </a:r>
            <a:r>
              <a:rPr lang="en-US" sz="1800">
                <a:solidFill>
                  <a:srgbClr val="183E75"/>
                </a:solidFill>
                <a:cs typeface="Arial"/>
                <a:sym typeface="Arial"/>
              </a:rPr>
              <a:t>i</a:t>
            </a:r>
            <a:r>
              <a:rPr lang="en-US" sz="1800">
                <a:solidFill>
                  <a:srgbClr val="183E75"/>
                </a:solidFill>
                <a:ea typeface="Arial"/>
                <a:cs typeface="Arial"/>
                <a:sym typeface="Arial"/>
              </a:rPr>
              <a:t>ncludes (but is not limited to):</a:t>
            </a:r>
          </a:p>
          <a:p>
            <a:pPr marL="0" indent="0">
              <a:buNone/>
            </a:pPr>
            <a:endParaRPr lang="en-US" sz="1800">
              <a:solidFill>
                <a:srgbClr val="183E75"/>
              </a:solidFill>
              <a:ea typeface="Arial"/>
              <a:cs typeface="Arial"/>
              <a:sym typeface="Arial"/>
            </a:endParaRPr>
          </a:p>
          <a:p>
            <a:pPr marL="0" indent="0">
              <a:buNone/>
            </a:pPr>
            <a:endParaRPr lang="en-US" sz="1800">
              <a:solidFill>
                <a:srgbClr val="183E75"/>
              </a:solidFill>
              <a:ea typeface="Arial"/>
              <a:cs typeface="Arial"/>
              <a:sym typeface="Arial"/>
            </a:endParaRPr>
          </a:p>
          <a:p>
            <a:pPr marL="0" indent="0">
              <a:buNone/>
            </a:pPr>
            <a:endParaRPr lang="en-US" sz="1800">
              <a:solidFill>
                <a:srgbClr val="183E75"/>
              </a:solidFill>
              <a:ea typeface="Arial"/>
              <a:cs typeface="Arial"/>
              <a:sym typeface="Arial"/>
            </a:endParaRPr>
          </a:p>
          <a:p>
            <a:pPr marL="0" indent="0">
              <a:buNone/>
            </a:pPr>
            <a:endParaRPr lang="en-US" sz="1800">
              <a:solidFill>
                <a:srgbClr val="183E75"/>
              </a:solidFill>
              <a:ea typeface="Arial"/>
              <a:cs typeface="Arial"/>
              <a:sym typeface="Arial"/>
            </a:endParaRPr>
          </a:p>
          <a:p>
            <a:pPr marL="0" indent="0">
              <a:buNone/>
            </a:pPr>
            <a:r>
              <a:rPr lang="en-US" sz="2000" b="1">
                <a:solidFill>
                  <a:srgbClr val="183E75"/>
                </a:solidFill>
              </a:rPr>
              <a:t>Electronic PHI (</a:t>
            </a:r>
            <a:r>
              <a:rPr lang="en-US" sz="2000" b="1" err="1">
                <a:solidFill>
                  <a:srgbClr val="183E75"/>
                </a:solidFill>
              </a:rPr>
              <a:t>ePHI</a:t>
            </a:r>
            <a:r>
              <a:rPr lang="en-US" sz="2000" b="1">
                <a:solidFill>
                  <a:srgbClr val="183E75"/>
                </a:solidFill>
              </a:rPr>
              <a:t>) </a:t>
            </a:r>
            <a:r>
              <a:rPr lang="en-US" sz="2000">
                <a:solidFill>
                  <a:srgbClr val="183E75"/>
                </a:solidFill>
              </a:rPr>
              <a:t>is PHI that is found on electronic media devices.  This includes but is not limited to:</a:t>
            </a:r>
          </a:p>
          <a:p>
            <a:pPr marL="0" indent="0">
              <a:buNone/>
            </a:pPr>
            <a:endParaRPr lang="en-US" sz="1800">
              <a:solidFill>
                <a:srgbClr val="183E75"/>
              </a:solidFill>
            </a:endParaRPr>
          </a:p>
          <a:p>
            <a:pPr marL="0" indent="0">
              <a:buNone/>
            </a:pPr>
            <a:endParaRPr lang="en-US" sz="1800">
              <a:solidFill>
                <a:srgbClr val="183E75"/>
              </a:solidFill>
            </a:endParaRPr>
          </a:p>
        </p:txBody>
      </p:sp>
      <p:graphicFrame>
        <p:nvGraphicFramePr>
          <p:cNvPr id="2" name="Diagram 1"/>
          <p:cNvGraphicFramePr/>
          <p:nvPr>
            <p:extLst>
              <p:ext uri="{D42A27DB-BD31-4B8C-83A1-F6EECF244321}">
                <p14:modId xmlns:p14="http://schemas.microsoft.com/office/powerpoint/2010/main" val="3583630521"/>
              </p:ext>
            </p:extLst>
          </p:nvPr>
        </p:nvGraphicFramePr>
        <p:xfrm>
          <a:off x="1638790" y="2315050"/>
          <a:ext cx="5699760" cy="2568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 11"/>
          <p:cNvGraphicFramePr/>
          <p:nvPr>
            <p:extLst>
              <p:ext uri="{D42A27DB-BD31-4B8C-83A1-F6EECF244321}">
                <p14:modId xmlns:p14="http://schemas.microsoft.com/office/powerpoint/2010/main" val="341426752"/>
              </p:ext>
            </p:extLst>
          </p:nvPr>
        </p:nvGraphicFramePr>
        <p:xfrm>
          <a:off x="1088965" y="5335341"/>
          <a:ext cx="7315199" cy="11300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6" name="Slide Number Placeholder 35">
            <a:extLst>
              <a:ext uri="{FF2B5EF4-FFF2-40B4-BE49-F238E27FC236}">
                <a16:creationId xmlns:a16="http://schemas.microsoft.com/office/drawing/2014/main" id="{A8A94680-1F89-AE6B-C3B0-24578E44C766}"/>
              </a:ext>
            </a:extLst>
          </p:cNvPr>
          <p:cNvSpPr>
            <a:spLocks noGrp="1"/>
          </p:cNvSpPr>
          <p:nvPr>
            <p:ph type="sldNum" sz="quarter" idx="4"/>
          </p:nvPr>
        </p:nvSpPr>
        <p:spPr/>
        <p:txBody>
          <a:bodyPr/>
          <a:lstStyle/>
          <a:p>
            <a:fld id="{E8A74B61-50D3-3946-8366-1E447A2A8431}" type="slidenum">
              <a:rPr lang="en-US" smtClean="0"/>
              <a:pPr/>
              <a:t>93</a:t>
            </a:fld>
            <a:endParaRPr lang="en-US"/>
          </a:p>
        </p:txBody>
      </p:sp>
    </p:spTree>
    <p:extLst>
      <p:ext uri="{BB962C8B-B14F-4D97-AF65-F5344CB8AC3E}">
        <p14:creationId xmlns:p14="http://schemas.microsoft.com/office/powerpoint/2010/main" val="1345237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lnSpcReduction="10000"/>
          </a:bodyPr>
          <a:lstStyle/>
          <a:p>
            <a:r>
              <a:rPr lang="en-US" sz="4000">
                <a:solidFill>
                  <a:srgbClr val="002060"/>
                </a:solidFill>
              </a:rPr>
              <a:t>Key Rules and Regulations, cont’d.</a:t>
            </a:r>
          </a:p>
          <a:p>
            <a:endParaRPr lang="en-US"/>
          </a:p>
        </p:txBody>
      </p:sp>
      <p:sp>
        <p:nvSpPr>
          <p:cNvPr id="3" name="Text Placeholder 2"/>
          <p:cNvSpPr>
            <a:spLocks noGrp="1"/>
          </p:cNvSpPr>
          <p:nvPr>
            <p:ph idx="1"/>
          </p:nvPr>
        </p:nvSpPr>
        <p:spPr/>
        <p:txBody>
          <a:bodyPr>
            <a:normAutofit/>
          </a:bodyPr>
          <a:lstStyle/>
          <a:p>
            <a:pPr marL="0" indent="0">
              <a:lnSpc>
                <a:spcPct val="100000"/>
              </a:lnSpc>
              <a:spcBef>
                <a:spcPts val="0"/>
              </a:spcBef>
              <a:spcAft>
                <a:spcPts val="450"/>
              </a:spcAft>
              <a:buNone/>
            </a:pPr>
            <a:r>
              <a:rPr lang="en-US" sz="2000">
                <a:solidFill>
                  <a:srgbClr val="183E75"/>
                </a:solidFill>
                <a:ea typeface="Arial" charset="0"/>
                <a:cs typeface="Arial" charset="0"/>
              </a:rPr>
              <a:t>HIPAA: </a:t>
            </a:r>
            <a:r>
              <a:rPr lang="en-US" sz="2000">
                <a:solidFill>
                  <a:srgbClr val="009EDF"/>
                </a:solidFill>
                <a:ea typeface="Arial" charset="0"/>
                <a:cs typeface="Arial" charset="0"/>
              </a:rPr>
              <a:t>Minimum Necessary</a:t>
            </a:r>
            <a:br>
              <a:rPr lang="en-US" sz="2000">
                <a:solidFill>
                  <a:srgbClr val="009EDF"/>
                </a:solidFill>
                <a:ea typeface="Arial" charset="0"/>
                <a:cs typeface="Arial" charset="0"/>
              </a:rPr>
            </a:br>
            <a:endParaRPr lang="en-US" sz="2000">
              <a:solidFill>
                <a:srgbClr val="183E75"/>
              </a:solidFill>
              <a:latin typeface="+mj-lt"/>
              <a:cs typeface="Calibri" panose="020F0502020204030204" pitchFamily="34" charset="0"/>
            </a:endParaRPr>
          </a:p>
          <a:p>
            <a:pPr marL="0" lvl="0" indent="0">
              <a:lnSpc>
                <a:spcPct val="100000"/>
              </a:lnSpc>
              <a:spcBef>
                <a:spcPts val="0"/>
              </a:spcBef>
              <a:spcAft>
                <a:spcPts val="450"/>
              </a:spcAft>
              <a:buClrTx/>
              <a:buSzTx/>
              <a:buNone/>
            </a:pPr>
            <a:r>
              <a:rPr lang="en-US" sz="2000" kern="1200">
                <a:solidFill>
                  <a:srgbClr val="183E75"/>
                </a:solidFill>
                <a:latin typeface="+mj-lt"/>
                <a:ea typeface="+mn-ea"/>
                <a:cs typeface="Calibri" panose="020F0502020204030204" pitchFamily="34" charset="0"/>
              </a:rPr>
              <a:t>Under HIPAA’s minimum necessary provisions, a health care provider must make reasonable efforts to limit PHI to the minimum necessary to accomplish the purpose of the use, disclosure or request. </a:t>
            </a:r>
          </a:p>
        </p:txBody>
      </p:sp>
      <p:sp>
        <p:nvSpPr>
          <p:cNvPr id="9" name="Rectangle 8"/>
          <p:cNvSpPr/>
          <p:nvPr/>
        </p:nvSpPr>
        <p:spPr>
          <a:xfrm>
            <a:off x="734290" y="4599075"/>
            <a:ext cx="7536873" cy="369332"/>
          </a:xfrm>
          <a:prstGeom prst="rect">
            <a:avLst/>
          </a:prstGeom>
        </p:spPr>
        <p:txBody>
          <a:bodyPr wrap="square">
            <a:spAutoFit/>
          </a:bodyPr>
          <a:lstStyle/>
          <a:p>
            <a:pPr>
              <a:spcAft>
                <a:spcPts val="450"/>
              </a:spcAft>
            </a:pPr>
            <a:r>
              <a:rPr lang="en-US" b="1">
                <a:solidFill>
                  <a:schemeClr val="bg1"/>
                </a:solidFill>
                <a:latin typeface="Calibri" panose="020F0502020204030204" pitchFamily="34" charset="0"/>
                <a:cs typeface="Calibri" panose="020F0502020204030204" pitchFamily="34" charset="0"/>
              </a:rPr>
              <a:t> </a:t>
            </a:r>
            <a:r>
              <a:rPr lang="en-US" sz="1800" b="1">
                <a:solidFill>
                  <a:schemeClr val="bg1"/>
                </a:solidFill>
                <a:latin typeface="Calibri" panose="020F0502020204030204" pitchFamily="34" charset="0"/>
                <a:cs typeface="Calibri" panose="020F0502020204030204" pitchFamily="34" charset="0"/>
              </a:rPr>
              <a:t>Remember</a:t>
            </a:r>
            <a:r>
              <a:rPr lang="en-US" sz="1800">
                <a:solidFill>
                  <a:schemeClr val="bg1"/>
                </a:solidFill>
                <a:latin typeface="Calibri" panose="020F0502020204030204" pitchFamily="34" charset="0"/>
                <a:cs typeface="Calibri" panose="020F0502020204030204" pitchFamily="34" charset="0"/>
              </a:rPr>
              <a:t>, if you can accomplish the goal without PHI, then don’t use PHI!</a:t>
            </a:r>
          </a:p>
        </p:txBody>
      </p:sp>
      <p:sp>
        <p:nvSpPr>
          <p:cNvPr id="5" name="Oval Callout 4"/>
          <p:cNvSpPr/>
          <p:nvPr/>
        </p:nvSpPr>
        <p:spPr>
          <a:xfrm>
            <a:off x="3258589" y="3009209"/>
            <a:ext cx="4355868" cy="262363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Before accessing information, ask yourself “do I NEED this information to do my job?”. </a:t>
            </a:r>
          </a:p>
          <a:p>
            <a:pPr algn="ctr"/>
            <a:endParaRPr lang="en-US">
              <a:solidFill>
                <a:schemeClr val="bg1"/>
              </a:solidFill>
            </a:endParaRPr>
          </a:p>
          <a:p>
            <a:pPr algn="ctr"/>
            <a:r>
              <a:rPr lang="en-US">
                <a:solidFill>
                  <a:schemeClr val="bg1"/>
                </a:solidFill>
              </a:rPr>
              <a:t>If the answer is “no”, do not access the information. </a:t>
            </a:r>
          </a:p>
          <a:p>
            <a:pPr algn="ctr"/>
            <a:endParaRPr lang="en-US"/>
          </a:p>
        </p:txBody>
      </p:sp>
      <p:sp>
        <p:nvSpPr>
          <p:cNvPr id="2" name="Slide Number Placeholder 1">
            <a:extLst>
              <a:ext uri="{FF2B5EF4-FFF2-40B4-BE49-F238E27FC236}">
                <a16:creationId xmlns:a16="http://schemas.microsoft.com/office/drawing/2014/main" id="{F9AB227A-FBDF-6737-B035-1D31789AD515}"/>
              </a:ext>
            </a:extLst>
          </p:cNvPr>
          <p:cNvSpPr>
            <a:spLocks noGrp="1"/>
          </p:cNvSpPr>
          <p:nvPr>
            <p:ph type="sldNum" sz="quarter" idx="4"/>
          </p:nvPr>
        </p:nvSpPr>
        <p:spPr/>
        <p:txBody>
          <a:bodyPr/>
          <a:lstStyle/>
          <a:p>
            <a:fld id="{E8A74B61-50D3-3946-8366-1E447A2A8431}" type="slidenum">
              <a:rPr lang="en-US" smtClean="0"/>
              <a:pPr/>
              <a:t>94</a:t>
            </a:fld>
            <a:endParaRPr lang="en-US"/>
          </a:p>
        </p:txBody>
      </p:sp>
    </p:spTree>
    <p:extLst>
      <p:ext uri="{BB962C8B-B14F-4D97-AF65-F5344CB8AC3E}">
        <p14:creationId xmlns:p14="http://schemas.microsoft.com/office/powerpoint/2010/main" val="2911448357"/>
      </p:ext>
    </p:extLst>
  </p:cSld>
  <p:clrMapOvr>
    <a:masterClrMapping/>
  </p:clrMapOvr>
  <mc:AlternateContent xmlns:mc="http://schemas.openxmlformats.org/markup-compatibility/2006" xmlns:p14="http://schemas.microsoft.com/office/powerpoint/2010/main">
    <mc:Choice Requires="p14">
      <p:transition spd="slow" p14:dur="2000" advClick="0" advTm="40070"/>
    </mc:Choice>
    <mc:Fallback xmlns="">
      <p:transition spd="slow" advClick="0" advTm="4007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799" y="829425"/>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1390" y="921052"/>
            <a:ext cx="6717145" cy="553998"/>
          </a:xfrm>
          <a:prstGeom prst="rect">
            <a:avLst/>
          </a:prstGeom>
          <a:noFill/>
        </p:spPr>
        <p:txBody>
          <a:bodyPr wrap="square" lIns="0" tIns="0" rIns="0" bIns="0" rtlCol="0">
            <a:noAutofit/>
          </a:bodyPr>
          <a:lstStyle/>
          <a:p>
            <a:pPr>
              <a:lnSpc>
                <a:spcPts val="2200"/>
              </a:lnSpc>
            </a:pPr>
            <a:r>
              <a:rPr lang="en-US" sz="2200" b="1">
                <a:solidFill>
                  <a:srgbClr val="183E75"/>
                </a:solidFill>
                <a:ea typeface="Arial" charset="0"/>
                <a:cs typeface="Arial" charset="0"/>
              </a:rPr>
              <a:t>HIPAA: </a:t>
            </a:r>
            <a:r>
              <a:rPr lang="en-US" sz="2200" b="1">
                <a:solidFill>
                  <a:srgbClr val="009EDF"/>
                </a:solidFill>
                <a:ea typeface="Arial" charset="0"/>
                <a:cs typeface="Arial" charset="0"/>
              </a:rPr>
              <a:t>DO’s and Don'ts</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p:cNvGraphicFramePr/>
          <p:nvPr>
            <p:extLst>
              <p:ext uri="{D42A27DB-BD31-4B8C-83A1-F6EECF244321}">
                <p14:modId xmlns:p14="http://schemas.microsoft.com/office/powerpoint/2010/main" val="1586599655"/>
              </p:ext>
            </p:extLst>
          </p:nvPr>
        </p:nvGraphicFramePr>
        <p:xfrm>
          <a:off x="1446184" y="196618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083561" y="1258920"/>
            <a:ext cx="2702098" cy="43226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DO</a:t>
            </a:r>
          </a:p>
        </p:txBody>
      </p:sp>
      <p:pic>
        <p:nvPicPr>
          <p:cNvPr id="2" name="Picture 1" descr="Quality Hook Check Mark Ticked · Free image on Pixaba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686" y="1324187"/>
            <a:ext cx="1589805" cy="1589805"/>
          </a:xfrm>
          <a:prstGeom prst="rect">
            <a:avLst/>
          </a:prstGeom>
        </p:spPr>
      </p:pic>
      <p:sp>
        <p:nvSpPr>
          <p:cNvPr id="30" name="Slide Number Placeholder 29">
            <a:extLst>
              <a:ext uri="{FF2B5EF4-FFF2-40B4-BE49-F238E27FC236}">
                <a16:creationId xmlns:a16="http://schemas.microsoft.com/office/drawing/2014/main" id="{4068F615-B8DB-9B42-3F6D-707B236C3B4D}"/>
              </a:ext>
            </a:extLst>
          </p:cNvPr>
          <p:cNvSpPr>
            <a:spLocks noGrp="1"/>
          </p:cNvSpPr>
          <p:nvPr>
            <p:ph type="sldNum" sz="quarter" idx="12"/>
          </p:nvPr>
        </p:nvSpPr>
        <p:spPr/>
        <p:txBody>
          <a:bodyPr/>
          <a:lstStyle/>
          <a:p>
            <a:fld id="{E8A74B61-50D3-3946-8366-1E447A2A8431}" type="slidenum">
              <a:rPr lang="en-US" smtClean="0"/>
              <a:pPr/>
              <a:t>95</a:t>
            </a:fld>
            <a:endParaRPr lang="en-US"/>
          </a:p>
        </p:txBody>
      </p:sp>
      <p:sp>
        <p:nvSpPr>
          <p:cNvPr id="5" name="Rectangle 4"/>
          <p:cNvSpPr/>
          <p:nvPr/>
        </p:nvSpPr>
        <p:spPr>
          <a:xfrm>
            <a:off x="79345" y="121539"/>
            <a:ext cx="7384714" cy="707886"/>
          </a:xfrm>
          <a:prstGeom prst="rect">
            <a:avLst/>
          </a:prstGeom>
        </p:spPr>
        <p:txBody>
          <a:bodyPr wrap="none">
            <a:spAutoFit/>
          </a:bodyPr>
          <a:lstStyle/>
          <a:p>
            <a:r>
              <a:rPr lang="en-US" sz="4000" b="1">
                <a:solidFill>
                  <a:srgbClr val="002060"/>
                </a:solidFill>
              </a:rPr>
              <a:t>Key Rules and Regulations, cont’d</a:t>
            </a:r>
            <a:r>
              <a:rPr lang="en-US">
                <a:solidFill>
                  <a:srgbClr val="002060"/>
                </a:solidFill>
              </a:rPr>
              <a:t>.</a:t>
            </a:r>
          </a:p>
        </p:txBody>
      </p:sp>
    </p:spTree>
    <p:extLst>
      <p:ext uri="{BB962C8B-B14F-4D97-AF65-F5344CB8AC3E}">
        <p14:creationId xmlns:p14="http://schemas.microsoft.com/office/powerpoint/2010/main" val="811986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799" y="829425"/>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2151" y="917320"/>
            <a:ext cx="6717145" cy="553998"/>
          </a:xfrm>
          <a:prstGeom prst="rect">
            <a:avLst/>
          </a:prstGeom>
          <a:noFill/>
        </p:spPr>
        <p:txBody>
          <a:bodyPr wrap="square" lIns="0" tIns="0" rIns="0" bIns="0" rtlCol="0">
            <a:noAutofit/>
          </a:bodyPr>
          <a:lstStyle/>
          <a:p>
            <a:pPr>
              <a:lnSpc>
                <a:spcPts val="2200"/>
              </a:lnSpc>
            </a:pPr>
            <a:r>
              <a:rPr lang="en-US" sz="2200" b="1">
                <a:solidFill>
                  <a:srgbClr val="183E75"/>
                </a:solidFill>
                <a:ea typeface="Arial" charset="0"/>
                <a:cs typeface="Arial" charset="0"/>
              </a:rPr>
              <a:t>HIPAA: </a:t>
            </a:r>
            <a:r>
              <a:rPr lang="en-US" sz="2200" b="1">
                <a:solidFill>
                  <a:srgbClr val="009EDF"/>
                </a:solidFill>
                <a:ea typeface="Arial" charset="0"/>
                <a:cs typeface="Arial" charset="0"/>
              </a:rPr>
              <a:t>Do’s and Don'ts</a:t>
            </a:r>
          </a:p>
        </p:txBody>
      </p:sp>
      <p:cxnSp>
        <p:nvCxnSpPr>
          <p:cNvPr id="11" name="Straight Connector 10"/>
          <p:cNvCxnSpPr/>
          <p:nvPr/>
        </p:nvCxnSpPr>
        <p:spPr>
          <a:xfrm>
            <a:off x="431800" y="640541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p:cNvGraphicFramePr/>
          <p:nvPr>
            <p:extLst>
              <p:ext uri="{D42A27DB-BD31-4B8C-83A1-F6EECF244321}">
                <p14:modId xmlns:p14="http://schemas.microsoft.com/office/powerpoint/2010/main" val="325999583"/>
              </p:ext>
            </p:extLst>
          </p:nvPr>
        </p:nvGraphicFramePr>
        <p:xfrm>
          <a:off x="1523999" y="198636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3350029" y="1381922"/>
            <a:ext cx="2310938" cy="49876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DON’T</a:t>
            </a:r>
          </a:p>
        </p:txBody>
      </p:sp>
      <p:sp>
        <p:nvSpPr>
          <p:cNvPr id="5" name="&quot;No&quot; Symbol 4"/>
          <p:cNvSpPr/>
          <p:nvPr/>
        </p:nvSpPr>
        <p:spPr>
          <a:xfrm>
            <a:off x="431800" y="1468201"/>
            <a:ext cx="922713" cy="824970"/>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Slide Number Placeholder 15">
            <a:extLst>
              <a:ext uri="{FF2B5EF4-FFF2-40B4-BE49-F238E27FC236}">
                <a16:creationId xmlns:a16="http://schemas.microsoft.com/office/drawing/2014/main" id="{D325CEE1-9F66-CB81-71A7-FBCA9413A4C6}"/>
              </a:ext>
            </a:extLst>
          </p:cNvPr>
          <p:cNvSpPr>
            <a:spLocks noGrp="1"/>
          </p:cNvSpPr>
          <p:nvPr>
            <p:ph type="sldNum" sz="quarter" idx="12"/>
          </p:nvPr>
        </p:nvSpPr>
        <p:spPr/>
        <p:txBody>
          <a:bodyPr/>
          <a:lstStyle/>
          <a:p>
            <a:fld id="{E8A74B61-50D3-3946-8366-1E447A2A8431}" type="slidenum">
              <a:rPr lang="en-US" smtClean="0"/>
              <a:pPr/>
              <a:t>96</a:t>
            </a:fld>
            <a:endParaRPr lang="en-US"/>
          </a:p>
        </p:txBody>
      </p:sp>
      <p:sp>
        <p:nvSpPr>
          <p:cNvPr id="3" name="Rectangle 2"/>
          <p:cNvSpPr/>
          <p:nvPr/>
        </p:nvSpPr>
        <p:spPr>
          <a:xfrm>
            <a:off x="189545" y="157160"/>
            <a:ext cx="7327006" cy="707886"/>
          </a:xfrm>
          <a:prstGeom prst="rect">
            <a:avLst/>
          </a:prstGeom>
        </p:spPr>
        <p:txBody>
          <a:bodyPr wrap="none">
            <a:spAutoFit/>
          </a:bodyPr>
          <a:lstStyle/>
          <a:p>
            <a:r>
              <a:rPr lang="en-US" sz="4000" b="1">
                <a:solidFill>
                  <a:srgbClr val="002060"/>
                </a:solidFill>
              </a:rPr>
              <a:t>Key Rules and Regulations, cont’d</a:t>
            </a:r>
            <a:endParaRPr lang="en-US" sz="4000"/>
          </a:p>
        </p:txBody>
      </p:sp>
    </p:spTree>
    <p:extLst>
      <p:ext uri="{BB962C8B-B14F-4D97-AF65-F5344CB8AC3E}">
        <p14:creationId xmlns:p14="http://schemas.microsoft.com/office/powerpoint/2010/main" val="1214346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73" y="39547"/>
            <a:ext cx="9238558" cy="662782"/>
          </a:xfrm>
        </p:spPr>
        <p:txBody>
          <a:bodyPr>
            <a:normAutofit/>
          </a:bodyPr>
          <a:lstStyle/>
          <a:p>
            <a:r>
              <a:rPr lang="en-US" sz="4000" b="1">
                <a:solidFill>
                  <a:srgbClr val="002060"/>
                </a:solidFill>
              </a:rPr>
              <a:t>Keep in Mind: Sensitive Information</a:t>
            </a:r>
          </a:p>
        </p:txBody>
      </p:sp>
      <p:sp>
        <p:nvSpPr>
          <p:cNvPr id="3" name="Content Placeholder 2"/>
          <p:cNvSpPr>
            <a:spLocks noGrp="1"/>
          </p:cNvSpPr>
          <p:nvPr>
            <p:ph idx="1"/>
          </p:nvPr>
        </p:nvSpPr>
        <p:spPr>
          <a:xfrm>
            <a:off x="318977" y="904347"/>
            <a:ext cx="8499346" cy="5479077"/>
          </a:xfrm>
        </p:spPr>
        <p:txBody>
          <a:bodyPr>
            <a:normAutofit fontScale="25000" lnSpcReduction="20000"/>
          </a:bodyPr>
          <a:lstStyle/>
          <a:p>
            <a:r>
              <a:rPr lang="en-US" sz="6000">
                <a:solidFill>
                  <a:srgbClr val="002060"/>
                </a:solidFill>
              </a:rPr>
              <a:t>In addition to HIPAA, there are state and federal rules that give greater protection to certain sensitive information. </a:t>
            </a:r>
            <a:r>
              <a:rPr lang="en-US" sz="6000" b="1">
                <a:solidFill>
                  <a:srgbClr val="002060"/>
                </a:solidFill>
              </a:rPr>
              <a:t>This information may require even more protections and specific authorization to release for our patients</a:t>
            </a:r>
            <a:r>
              <a:rPr lang="en-US" sz="6000">
                <a:solidFill>
                  <a:srgbClr val="002060"/>
                </a:solidFill>
              </a:rPr>
              <a:t>. This includes information such as: </a:t>
            </a:r>
          </a:p>
          <a:p>
            <a:pPr marL="861750" lvl="4" indent="-285750">
              <a:spcAft>
                <a:spcPts val="0"/>
              </a:spcAft>
            </a:pPr>
            <a:r>
              <a:rPr lang="en-US" sz="6200">
                <a:solidFill>
                  <a:srgbClr val="002060"/>
                </a:solidFill>
              </a:rPr>
              <a:t>Alcohol or Drug Use Treatment*</a:t>
            </a:r>
          </a:p>
          <a:p>
            <a:pPr marL="861750" lvl="4" indent="-285750">
              <a:spcAft>
                <a:spcPts val="0"/>
              </a:spcAft>
            </a:pPr>
            <a:r>
              <a:rPr lang="en-US" sz="6200">
                <a:solidFill>
                  <a:srgbClr val="002060"/>
                </a:solidFill>
              </a:rPr>
              <a:t>Sexually Transmitted Diseases</a:t>
            </a:r>
          </a:p>
          <a:p>
            <a:pPr marL="861750" lvl="4" indent="-285750">
              <a:spcAft>
                <a:spcPts val="0"/>
              </a:spcAft>
            </a:pPr>
            <a:r>
              <a:rPr lang="en-US" sz="6200">
                <a:solidFill>
                  <a:srgbClr val="002060"/>
                </a:solidFill>
              </a:rPr>
              <a:t>Domestic Violence Victim's Counseling</a:t>
            </a:r>
          </a:p>
          <a:p>
            <a:pPr marL="861750" lvl="4" indent="-285750">
              <a:spcAft>
                <a:spcPts val="0"/>
              </a:spcAft>
            </a:pPr>
            <a:r>
              <a:rPr lang="en-US" sz="6200">
                <a:solidFill>
                  <a:srgbClr val="002060"/>
                </a:solidFill>
              </a:rPr>
              <a:t>Communication between a patient and Social Worker</a:t>
            </a:r>
          </a:p>
          <a:p>
            <a:pPr marL="861750" lvl="4" indent="-285750">
              <a:spcAft>
                <a:spcPts val="0"/>
              </a:spcAft>
            </a:pPr>
            <a:r>
              <a:rPr lang="en-US" sz="6200">
                <a:solidFill>
                  <a:srgbClr val="002060"/>
                </a:solidFill>
              </a:rPr>
              <a:t>Psychiatric Health - Mental Health Information</a:t>
            </a:r>
          </a:p>
          <a:p>
            <a:pPr>
              <a:spcAft>
                <a:spcPts val="0"/>
              </a:spcAft>
            </a:pPr>
            <a:endParaRPr lang="en-US"/>
          </a:p>
          <a:p>
            <a:pPr>
              <a:spcAft>
                <a:spcPts val="0"/>
              </a:spcAft>
            </a:pPr>
            <a:r>
              <a:rPr lang="en-US" sz="6200">
                <a:solidFill>
                  <a:srgbClr val="002060"/>
                </a:solidFill>
              </a:rPr>
              <a:t>In Massachusetts, HIV/AIDS Diagnosis and/or Treatment and Genetics Testing are subject to heightened protections</a:t>
            </a:r>
          </a:p>
          <a:p>
            <a:pPr marL="0" indent="0">
              <a:buNone/>
            </a:pPr>
            <a:endParaRPr lang="en-US"/>
          </a:p>
          <a:p>
            <a:endParaRPr lang="en-US"/>
          </a:p>
          <a:p>
            <a:endParaRPr lang="en-US"/>
          </a:p>
          <a:p>
            <a:endParaRPr lang="en-US"/>
          </a:p>
          <a:p>
            <a:r>
              <a:rPr lang="en-US" sz="6200" b="1">
                <a:solidFill>
                  <a:srgbClr val="C00000"/>
                </a:solidFill>
              </a:rPr>
              <a:t>When dealing with sensitive information, PAUSE and triple check it is appropriate to access, use or disclose. Always follow protocols that are in place for releasing information. Additional authorization may be required. Contact Integrity and Compliance or Legal if you have any questions. </a:t>
            </a:r>
          </a:p>
          <a:p>
            <a:endParaRPr lang="en-US" sz="6200" i="1"/>
          </a:p>
          <a:p>
            <a:r>
              <a:rPr lang="en-US" sz="6200" i="1">
                <a:solidFill>
                  <a:srgbClr val="002060"/>
                </a:solidFill>
              </a:rPr>
              <a:t>* 42 CFR Part 2, ("Part 2") applies to federally assisted programs and protects the confidentiality of substance use* disorder patient records, including diagnosis, treatment and referral information. </a:t>
            </a:r>
          </a:p>
          <a:p>
            <a:pPr marL="285750" indent="-285750">
              <a:buFont typeface="Arial" panose="020B0604020202020204" pitchFamily="34" charset="0"/>
              <a:buChar char="•"/>
            </a:pPr>
            <a:endParaRPr lang="en-US" sz="6200">
              <a:solidFill>
                <a:srgbClr val="002060"/>
              </a:solidFill>
            </a:endParaRPr>
          </a:p>
        </p:txBody>
      </p:sp>
      <p:cxnSp>
        <p:nvCxnSpPr>
          <p:cNvPr id="4" name="Straight Connector 3"/>
          <p:cNvCxnSpPr/>
          <p:nvPr/>
        </p:nvCxnSpPr>
        <p:spPr>
          <a:xfrm>
            <a:off x="318977" y="70232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pic>
        <p:nvPicPr>
          <p:cNvPr id="5" name="Picture 4" descr="Sign stop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804" y="3258589"/>
            <a:ext cx="832261" cy="812962"/>
          </a:xfrm>
          <a:prstGeom prst="rect">
            <a:avLst/>
          </a:prstGeom>
        </p:spPr>
      </p:pic>
      <p:sp>
        <p:nvSpPr>
          <p:cNvPr id="6" name="Slide Number Placeholder 5">
            <a:extLst>
              <a:ext uri="{FF2B5EF4-FFF2-40B4-BE49-F238E27FC236}">
                <a16:creationId xmlns:a16="http://schemas.microsoft.com/office/drawing/2014/main" id="{6A614BE8-FF93-A688-5690-C3FDB03B9857}"/>
              </a:ext>
            </a:extLst>
          </p:cNvPr>
          <p:cNvSpPr>
            <a:spLocks noGrp="1"/>
          </p:cNvSpPr>
          <p:nvPr>
            <p:ph type="sldNum" sz="quarter" idx="12"/>
          </p:nvPr>
        </p:nvSpPr>
        <p:spPr/>
        <p:txBody>
          <a:bodyPr/>
          <a:lstStyle/>
          <a:p>
            <a:fld id="{E8A74B61-50D3-3946-8366-1E447A2A8431}" type="slidenum">
              <a:rPr lang="en-US" smtClean="0"/>
              <a:pPr/>
              <a:t>97</a:t>
            </a:fld>
            <a:endParaRPr lang="en-US"/>
          </a:p>
        </p:txBody>
      </p:sp>
    </p:spTree>
    <p:extLst>
      <p:ext uri="{BB962C8B-B14F-4D97-AF65-F5344CB8AC3E}">
        <p14:creationId xmlns:p14="http://schemas.microsoft.com/office/powerpoint/2010/main" val="26739873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42" y="792594"/>
            <a:ext cx="8712200" cy="5926562"/>
          </a:xfrm>
        </p:spPr>
        <p:txBody>
          <a:bodyPr>
            <a:normAutofit fontScale="47500" lnSpcReduction="20000"/>
          </a:bodyPr>
          <a:lstStyle/>
          <a:p>
            <a:r>
              <a:rPr lang="en-US" sz="3300" b="1">
                <a:solidFill>
                  <a:srgbClr val="C00000"/>
                </a:solidFill>
              </a:rPr>
              <a:t>We take patient privacy very seriously. It is our duty under the law and forms the  foundation for staff and patient trust. Both law and policy require that we use the EHR for work-related purposes only. EHR use is actively monitored for proper access and violations of law or policy will be subject to review and disciplinary action. </a:t>
            </a:r>
          </a:p>
          <a:p>
            <a:endParaRPr lang="en-US" b="1">
              <a:solidFill>
                <a:srgbClr val="C00000"/>
              </a:solidFill>
            </a:endParaRPr>
          </a:p>
          <a:p>
            <a:r>
              <a:rPr lang="en-US" sz="3300" b="1">
                <a:solidFill>
                  <a:srgbClr val="002060"/>
                </a:solidFill>
              </a:rPr>
              <a:t>Q: My friend asked that I look up their lab results. Can I look up the results?</a:t>
            </a:r>
          </a:p>
          <a:p>
            <a:r>
              <a:rPr lang="en-US" sz="3300">
                <a:solidFill>
                  <a:srgbClr val="002060"/>
                </a:solidFill>
              </a:rPr>
              <a:t>A: No. EHR use is for work-related purposes only. Even with patient permission, it is against BILH policy.  Please use the patient portal or review paper records obtained by the patient for this purpose.</a:t>
            </a:r>
          </a:p>
          <a:p>
            <a:pPr fontAlgn="base"/>
            <a:r>
              <a:rPr lang="en-US" sz="3300" b="1">
                <a:solidFill>
                  <a:srgbClr val="002060"/>
                </a:solidFill>
              </a:rPr>
              <a:t>Q: My spouse needs some blood work and I know what he needs done. Can I enter the order?​</a:t>
            </a:r>
          </a:p>
          <a:p>
            <a:pPr fontAlgn="base"/>
            <a:r>
              <a:rPr lang="en-US" sz="3300">
                <a:solidFill>
                  <a:srgbClr val="002060"/>
                </a:solidFill>
              </a:rPr>
              <a:t>A: No, the patient should contact their provider to coordinate testing.</a:t>
            </a:r>
          </a:p>
          <a:p>
            <a:pPr fontAlgn="base"/>
            <a:r>
              <a:rPr lang="en-US" sz="3300" b="1">
                <a:solidFill>
                  <a:srgbClr val="002060"/>
                </a:solidFill>
              </a:rPr>
              <a:t>Q: My mother is in the emergency room and I want to confirm her allergy to a medication is documented. Can I add it?​</a:t>
            </a:r>
          </a:p>
          <a:p>
            <a:pPr fontAlgn="base"/>
            <a:r>
              <a:rPr lang="en-US" sz="3300">
                <a:solidFill>
                  <a:srgbClr val="002060"/>
                </a:solidFill>
              </a:rPr>
              <a:t>A: No, you should confirm this information with the patient's care team and only chart in records for patients to whom you are providing care.</a:t>
            </a:r>
          </a:p>
          <a:p>
            <a:pPr fontAlgn="base"/>
            <a:r>
              <a:rPr lang="en-US" sz="3300" b="1">
                <a:solidFill>
                  <a:srgbClr val="002060"/>
                </a:solidFill>
              </a:rPr>
              <a:t>Q: I need my child’s immunization records. I can access those, right? </a:t>
            </a:r>
          </a:p>
          <a:p>
            <a:pPr fontAlgn="base"/>
            <a:r>
              <a:rPr lang="en-US" sz="3300">
                <a:solidFill>
                  <a:srgbClr val="002060"/>
                </a:solidFill>
              </a:rPr>
              <a:t>A Even though you may be authorized to direct your child’s care, this access is not work-related. Please use the patient portal or request paper records from HIM for this purpose. </a:t>
            </a:r>
          </a:p>
          <a:p>
            <a:pPr fontAlgn="base"/>
            <a:r>
              <a:rPr lang="en-US" sz="3300" b="1">
                <a:solidFill>
                  <a:srgbClr val="002060"/>
                </a:solidFill>
              </a:rPr>
              <a:t>Q: My coworker has been out for a few days and I want to look up their record so I can call them to make sure everything is ok. Can I just access their demographics in the EHR?</a:t>
            </a:r>
          </a:p>
          <a:p>
            <a:pPr fontAlgn="base"/>
            <a:r>
              <a:rPr lang="en-US" sz="3300">
                <a:solidFill>
                  <a:srgbClr val="002060"/>
                </a:solidFill>
              </a:rPr>
              <a:t>A: Demographic information –  like name, address, phone number, email address, DOB – is PHI and is protected. This should not be accessed for personal reasons, even with good intentions. </a:t>
            </a:r>
          </a:p>
          <a:p>
            <a:pPr marL="0" indent="0">
              <a:buNone/>
            </a:pPr>
            <a:endParaRPr lang="en-US"/>
          </a:p>
        </p:txBody>
      </p:sp>
      <p:sp>
        <p:nvSpPr>
          <p:cNvPr id="4" name="Slide Number Placeholder 3">
            <a:extLst>
              <a:ext uri="{FF2B5EF4-FFF2-40B4-BE49-F238E27FC236}">
                <a16:creationId xmlns:a16="http://schemas.microsoft.com/office/drawing/2014/main" id="{A779B360-CFEB-65ED-6E65-768443817488}"/>
              </a:ext>
            </a:extLst>
          </p:cNvPr>
          <p:cNvSpPr>
            <a:spLocks noGrp="1"/>
          </p:cNvSpPr>
          <p:nvPr>
            <p:ph type="sldNum" sz="quarter" idx="12"/>
          </p:nvPr>
        </p:nvSpPr>
        <p:spPr/>
        <p:txBody>
          <a:bodyPr/>
          <a:lstStyle/>
          <a:p>
            <a:fld id="{E8A74B61-50D3-3946-8366-1E447A2A8431}" type="slidenum">
              <a:rPr lang="en-US" smtClean="0"/>
              <a:pPr/>
              <a:t>98</a:t>
            </a:fld>
            <a:endParaRPr lang="en-US"/>
          </a:p>
        </p:txBody>
      </p:sp>
      <p:sp>
        <p:nvSpPr>
          <p:cNvPr id="7" name="Rectangle 6"/>
          <p:cNvSpPr/>
          <p:nvPr/>
        </p:nvSpPr>
        <p:spPr>
          <a:xfrm>
            <a:off x="99291" y="39898"/>
            <a:ext cx="8778702" cy="646331"/>
          </a:xfrm>
          <a:prstGeom prst="rect">
            <a:avLst/>
          </a:prstGeom>
        </p:spPr>
        <p:txBody>
          <a:bodyPr wrap="square">
            <a:spAutoFit/>
          </a:bodyPr>
          <a:lstStyle/>
          <a:p>
            <a:r>
              <a:rPr lang="en-US" sz="3600" b="1">
                <a:solidFill>
                  <a:srgbClr val="002060"/>
                </a:solidFill>
              </a:rPr>
              <a:t>Proper Use of Electronic Health Record (EHR)</a:t>
            </a:r>
            <a:endParaRPr lang="en-US" sz="3600"/>
          </a:p>
        </p:txBody>
      </p:sp>
      <p:cxnSp>
        <p:nvCxnSpPr>
          <p:cNvPr id="8" name="Straight Connector 7"/>
          <p:cNvCxnSpPr/>
          <p:nvPr/>
        </p:nvCxnSpPr>
        <p:spPr>
          <a:xfrm>
            <a:off x="318977" y="702328"/>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2754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 y="82494"/>
            <a:ext cx="7886700" cy="915034"/>
          </a:xfrm>
        </p:spPr>
        <p:txBody>
          <a:bodyPr>
            <a:normAutofit/>
          </a:bodyPr>
          <a:lstStyle/>
          <a:p>
            <a:r>
              <a:rPr lang="en-US" sz="4000" b="1">
                <a:solidFill>
                  <a:srgbClr val="183E75"/>
                </a:solidFill>
                <a:latin typeface="+mn-lt"/>
                <a:ea typeface="Arial" charset="0"/>
                <a:cs typeface="Arial"/>
              </a:rPr>
              <a:t>State Data Breach Laws</a:t>
            </a:r>
            <a:endParaRPr lang="en-US" sz="4000" b="1">
              <a:latin typeface="+mn-lt"/>
              <a:cs typeface="Arial"/>
            </a:endParaRPr>
          </a:p>
        </p:txBody>
      </p:sp>
      <p:sp>
        <p:nvSpPr>
          <p:cNvPr id="8" name="TextBox 7"/>
          <p:cNvSpPr txBox="1"/>
          <p:nvPr/>
        </p:nvSpPr>
        <p:spPr>
          <a:xfrm>
            <a:off x="457200" y="5321955"/>
            <a:ext cx="8123129" cy="1636345"/>
          </a:xfrm>
          <a:prstGeom prst="rect">
            <a:avLst/>
          </a:prstGeom>
          <a:noFill/>
        </p:spPr>
        <p:txBody>
          <a:bodyPr wrap="square" rtlCol="0">
            <a:spAutoFit/>
          </a:bodyPr>
          <a:lstStyle/>
          <a:p>
            <a:pPr lvl="0">
              <a:spcAft>
                <a:spcPts val="450"/>
              </a:spcAft>
            </a:pPr>
            <a:r>
              <a:rPr lang="en-US" sz="1400" b="1">
                <a:solidFill>
                  <a:srgbClr val="183E75"/>
                </a:solidFill>
                <a:cs typeface="Calibri" panose="020F0502020204030204" pitchFamily="34" charset="0"/>
              </a:rPr>
              <a:t>There may be breach reporting requirements if PI is obtained by an unauthorized party. If you learned of an incident involving PI, notify your supervisor or Integrity and Compliance (“I&amp;C”) as soon as possible. </a:t>
            </a:r>
            <a:endParaRPr lang="en-US" sz="1600" i="1">
              <a:solidFill>
                <a:srgbClr val="009EDF"/>
              </a:solidFill>
              <a:cs typeface="Calibri" panose="020F0502020204030204" pitchFamily="34" charset="0"/>
            </a:endParaRPr>
          </a:p>
          <a:p>
            <a:pPr lvl="0">
              <a:spcAft>
                <a:spcPts val="450"/>
              </a:spcAft>
            </a:pPr>
            <a:r>
              <a:rPr lang="en-US" sz="1600" i="1">
                <a:solidFill>
                  <a:srgbClr val="009EDF"/>
                </a:solidFill>
                <a:cs typeface="Calibri" panose="020F0502020204030204" pitchFamily="34" charset="0"/>
              </a:rPr>
              <a:t>Surrounding states  may have similar obligations or definitions of PI. Contact I&amp;C with any concerns if PI is impacted by a resident of another state</a:t>
            </a:r>
          </a:p>
          <a:p>
            <a:endParaRPr lang="en-US"/>
          </a:p>
        </p:txBody>
      </p:sp>
      <p:sp>
        <p:nvSpPr>
          <p:cNvPr id="5" name="Slide Number Placeholder 4">
            <a:extLst>
              <a:ext uri="{FF2B5EF4-FFF2-40B4-BE49-F238E27FC236}">
                <a16:creationId xmlns:a16="http://schemas.microsoft.com/office/drawing/2014/main" id="{77A903E6-6144-CBA8-2EA3-29405872013A}"/>
              </a:ext>
            </a:extLst>
          </p:cNvPr>
          <p:cNvSpPr>
            <a:spLocks noGrp="1"/>
          </p:cNvSpPr>
          <p:nvPr>
            <p:ph type="sldNum" sz="quarter" idx="7"/>
          </p:nvPr>
        </p:nvSpPr>
        <p:spPr/>
        <p:txBody>
          <a:bodyPr/>
          <a:lstStyle/>
          <a:p>
            <a:fld id="{81D60167-4931-47E6-BA6A-407CBD079E47}" type="slidenum">
              <a:rPr lang="en-US" spc="-5" dirty="0"/>
              <a:t>99</a:t>
            </a:fld>
            <a:endParaRPr lang="en-US"/>
          </a:p>
        </p:txBody>
      </p:sp>
      <p:sp>
        <p:nvSpPr>
          <p:cNvPr id="10" name="Rectangle 9"/>
          <p:cNvSpPr/>
          <p:nvPr/>
        </p:nvSpPr>
        <p:spPr>
          <a:xfrm>
            <a:off x="234950" y="980594"/>
            <a:ext cx="8212975" cy="646331"/>
          </a:xfrm>
          <a:prstGeom prst="rect">
            <a:avLst/>
          </a:prstGeom>
        </p:spPr>
        <p:txBody>
          <a:bodyPr wrap="square">
            <a:spAutoFit/>
          </a:bodyPr>
          <a:lstStyle/>
          <a:p>
            <a:r>
              <a:rPr lang="en-US">
                <a:solidFill>
                  <a:srgbClr val="183E75"/>
                </a:solidFill>
                <a:cs typeface="Calibri" panose="020F0502020204030204" pitchFamily="34" charset="0"/>
              </a:rPr>
              <a:t>In addition to HIPAA that protects PHI, many states also have laws that protect Personal Information (“PI”). </a:t>
            </a:r>
            <a:endParaRPr lang="en-US"/>
          </a:p>
        </p:txBody>
      </p:sp>
      <p:cxnSp>
        <p:nvCxnSpPr>
          <p:cNvPr id="11" name="Straight Connector 10"/>
          <p:cNvCxnSpPr/>
          <p:nvPr/>
        </p:nvCxnSpPr>
        <p:spPr>
          <a:xfrm>
            <a:off x="234950" y="789513"/>
            <a:ext cx="8280400" cy="0"/>
          </a:xfrm>
          <a:prstGeom prst="line">
            <a:avLst/>
          </a:prstGeom>
          <a:ln w="9525">
            <a:solidFill>
              <a:srgbClr val="183E75"/>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4074" y="1712656"/>
            <a:ext cx="4061564" cy="3600986"/>
          </a:xfrm>
          <a:prstGeom prst="rect">
            <a:avLst/>
          </a:prstGeom>
          <a:solidFill>
            <a:srgbClr val="99CCFF"/>
          </a:solidFill>
        </p:spPr>
        <p:txBody>
          <a:bodyPr wrap="square" rtlCol="0">
            <a:spAutoFit/>
          </a:bodyPr>
          <a:lstStyle/>
          <a:p>
            <a:pPr marL="0" lvl="2" indent="0">
              <a:buNone/>
            </a:pPr>
            <a:r>
              <a:rPr lang="en-US" sz="1600">
                <a:solidFill>
                  <a:srgbClr val="183E75"/>
                </a:solidFill>
                <a:cs typeface="Calibri" panose="020F0502020204030204" pitchFamily="34" charset="0"/>
              </a:rPr>
              <a:t>In </a:t>
            </a:r>
            <a:r>
              <a:rPr lang="en-US" sz="1600" b="1">
                <a:solidFill>
                  <a:srgbClr val="183E75"/>
                </a:solidFill>
                <a:cs typeface="Calibri" panose="020F0502020204030204" pitchFamily="34" charset="0"/>
              </a:rPr>
              <a:t>Massachusetts</a:t>
            </a:r>
            <a:r>
              <a:rPr lang="en-US" sz="1600">
                <a:solidFill>
                  <a:srgbClr val="183E75"/>
                </a:solidFill>
                <a:cs typeface="Calibri" panose="020F0502020204030204" pitchFamily="34" charset="0"/>
              </a:rPr>
              <a:t>, PI </a:t>
            </a:r>
            <a:r>
              <a:rPr lang="en-US" sz="1600">
                <a:solidFill>
                  <a:srgbClr val="183E75"/>
                </a:solidFill>
              </a:rPr>
              <a:t>is defined as a MA resident's first name and last name or first initial and last name in combination with any 1 or more of the following data elements that relate to such resident:</a:t>
            </a:r>
          </a:p>
          <a:p>
            <a:pPr lvl="1"/>
            <a:r>
              <a:rPr lang="en-US" sz="1600">
                <a:solidFill>
                  <a:srgbClr val="183E75"/>
                </a:solidFill>
              </a:rPr>
              <a:t>(a) Social Security number;</a:t>
            </a:r>
          </a:p>
          <a:p>
            <a:pPr lvl="1"/>
            <a:r>
              <a:rPr lang="en-US" sz="1600">
                <a:solidFill>
                  <a:srgbClr val="183E75"/>
                </a:solidFill>
              </a:rPr>
              <a:t>(b) driver's license number or state-issued identification card number; or</a:t>
            </a:r>
          </a:p>
          <a:p>
            <a:pPr lvl="1"/>
            <a:r>
              <a:rPr lang="en-US" sz="1600">
                <a:solidFill>
                  <a:srgbClr val="183E75"/>
                </a:solidFill>
              </a:rPr>
              <a:t>(c) financial account number, or credit or debit card number, with or without any required security code, access code, personal identification number or password, that would pe</a:t>
            </a:r>
            <a:r>
              <a:rPr lang="en-US">
                <a:solidFill>
                  <a:srgbClr val="183E75"/>
                </a:solidFill>
              </a:rPr>
              <a:t>rmit access to a resident's financial account.</a:t>
            </a:r>
          </a:p>
        </p:txBody>
      </p:sp>
      <p:sp>
        <p:nvSpPr>
          <p:cNvPr id="15" name="TextBox 14"/>
          <p:cNvSpPr txBox="1"/>
          <p:nvPr/>
        </p:nvSpPr>
        <p:spPr>
          <a:xfrm>
            <a:off x="4680065" y="1712656"/>
            <a:ext cx="4281055" cy="3539430"/>
          </a:xfrm>
          <a:prstGeom prst="rect">
            <a:avLst/>
          </a:prstGeom>
          <a:solidFill>
            <a:srgbClr val="99CCFF"/>
          </a:solidFill>
        </p:spPr>
        <p:txBody>
          <a:bodyPr wrap="square" rtlCol="0">
            <a:spAutoFit/>
          </a:bodyPr>
          <a:lstStyle/>
          <a:p>
            <a:r>
              <a:rPr lang="en-US" sz="1600">
                <a:solidFill>
                  <a:srgbClr val="002060"/>
                </a:solidFill>
              </a:rPr>
              <a:t>In </a:t>
            </a:r>
            <a:r>
              <a:rPr lang="en-US" sz="1600" b="1">
                <a:solidFill>
                  <a:srgbClr val="002060"/>
                </a:solidFill>
              </a:rPr>
              <a:t>New Hampshire</a:t>
            </a:r>
            <a:r>
              <a:rPr lang="en-US" sz="1600">
                <a:solidFill>
                  <a:srgbClr val="002060"/>
                </a:solidFill>
              </a:rPr>
              <a:t>, PI means an individual's first name or initial and last name in combination with any one or more of the following data elements, when either the name or the data elements are not encrypted:</a:t>
            </a:r>
          </a:p>
          <a:p>
            <a:pPr marL="396612" lvl="4" indent="0">
              <a:buNone/>
            </a:pPr>
            <a:r>
              <a:rPr lang="en-US" sz="1600">
                <a:solidFill>
                  <a:srgbClr val="002060"/>
                </a:solidFill>
              </a:rPr>
              <a:t>(a) Social security number;</a:t>
            </a:r>
          </a:p>
          <a:p>
            <a:pPr marL="396612" lvl="4" indent="0">
              <a:buNone/>
            </a:pPr>
            <a:r>
              <a:rPr lang="en-US" sz="1600">
                <a:solidFill>
                  <a:srgbClr val="002060"/>
                </a:solidFill>
              </a:rPr>
              <a:t>(b) Driver's license number or other government identification number;</a:t>
            </a:r>
          </a:p>
          <a:p>
            <a:pPr marL="396612" lvl="4" indent="0">
              <a:buNone/>
            </a:pPr>
            <a:r>
              <a:rPr lang="en-US" sz="1600">
                <a:solidFill>
                  <a:srgbClr val="002060"/>
                </a:solidFill>
              </a:rPr>
              <a:t>(c) Account number, credit card number, or debit card number, in combination with any required security code, access code, or password that would permit access to an individual's financial account.</a:t>
            </a:r>
          </a:p>
          <a:p>
            <a:pPr marL="396612" lvl="4" indent="0">
              <a:buNone/>
            </a:pPr>
            <a:endParaRPr lang="en-US" sz="1600">
              <a:solidFill>
                <a:srgbClr val="002060"/>
              </a:solidFill>
            </a:endParaRPr>
          </a:p>
        </p:txBody>
      </p:sp>
    </p:spTree>
    <p:extLst>
      <p:ext uri="{BB962C8B-B14F-4D97-AF65-F5344CB8AC3E}">
        <p14:creationId xmlns:p14="http://schemas.microsoft.com/office/powerpoint/2010/main" val="22138669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5262</TotalTime>
  <Words>10945</Words>
  <Application>Microsoft Office PowerPoint</Application>
  <PresentationFormat>On-screen Show (4:3)</PresentationFormat>
  <Paragraphs>1607</Paragraphs>
  <Slides>145</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145</vt:i4>
      </vt:variant>
    </vt:vector>
  </HeadingPairs>
  <TitlesOfParts>
    <vt:vector size="160" baseType="lpstr">
      <vt:lpstr>Arial</vt:lpstr>
      <vt:lpstr>Arial Bold</vt:lpstr>
      <vt:lpstr>Calibri</vt:lpstr>
      <vt:lpstr>Calibri Light</vt:lpstr>
      <vt:lpstr>Courier New</vt:lpstr>
      <vt:lpstr>Foco</vt:lpstr>
      <vt:lpstr>Gill Sans MT</vt:lpstr>
      <vt:lpstr>Helvetica</vt:lpstr>
      <vt:lpstr>Myriad Pro</vt:lpstr>
      <vt:lpstr>Open Sans</vt:lpstr>
      <vt:lpstr>Segoe UI Symbol</vt:lpstr>
      <vt:lpstr>Showcard Gothic</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BILH: Celebrating 5 Years!</vt:lpstr>
      <vt:lpstr>PowerPoint Presentation</vt:lpstr>
      <vt:lpstr>Beth Israel Lahey Health…</vt:lpstr>
      <vt:lpstr>PowerPoint Presentation</vt:lpstr>
      <vt:lpstr>Beth Israel Lahey Health Operating Model </vt:lpstr>
      <vt:lpstr>PowerPoint Presentation</vt:lpstr>
      <vt:lpstr>PowerPoint Presentation</vt:lpstr>
      <vt:lpstr>PowerPoint Presentation</vt:lpstr>
      <vt:lpstr>PowerPoint Presentation</vt:lpstr>
      <vt:lpstr>PowerPoint Presentation</vt:lpstr>
      <vt:lpstr>Patient Safety at BID-Milton</vt:lpstr>
      <vt:lpstr>PowerPoint Presentation</vt:lpstr>
      <vt:lpstr>BID-Milton’s Culture of Safety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Healthcare Associated Infections            (HAIs)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Employee Experience</vt:lpstr>
      <vt:lpstr>  The Employee Experience</vt:lpstr>
      <vt:lpstr>PowerPoint Presentation</vt:lpstr>
      <vt:lpstr>PowerPoint Presentation</vt:lpstr>
      <vt:lpstr>PowerPoint Presentation</vt:lpstr>
      <vt:lpstr>Supporting Your Experience:     Intranet/BID-Milton Portal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Recognition Programs</vt:lpstr>
      <vt:lpstr>PowerPoint Presentation</vt:lpstr>
      <vt:lpstr>Recognition Programs</vt:lpstr>
      <vt:lpstr>Human Resources:  Pay </vt:lpstr>
      <vt:lpstr>Human Resources:  Benefits Eligibility</vt:lpstr>
      <vt:lpstr>PowerPoint Presentation</vt:lpstr>
      <vt:lpstr>PowerPoint Presentation</vt:lpstr>
      <vt:lpstr>PowerPoint Presentation</vt:lpstr>
      <vt:lpstr>PowerPoint Presentation</vt:lpstr>
      <vt:lpstr>Paid Time Off Program</vt:lpstr>
      <vt:lpstr>PowerPoint Presentation</vt:lpstr>
      <vt:lpstr>Paid Time Off Program</vt:lpstr>
      <vt:lpstr>MA Paid Family Leave</vt:lpstr>
      <vt:lpstr>Retirement Benefits</vt:lpstr>
      <vt:lpstr>Other Benefits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Pushing is Better Than Pulling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in Mind: Sensitive Information</vt:lpstr>
      <vt:lpstr>PowerPoint Presentation</vt:lpstr>
      <vt:lpstr>State Data Breach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Code Silver:  Active Weapon Threat</vt:lpstr>
      <vt:lpstr>PowerPoint Presentation</vt:lpstr>
      <vt:lpstr>Universal Precautions  For Violence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McAloon</dc:creator>
  <cp:lastModifiedBy>Christine Taylor</cp:lastModifiedBy>
  <cp:revision>155</cp:revision>
  <cp:lastPrinted>2023-02-10T19:05:58Z</cp:lastPrinted>
  <dcterms:created xsi:type="dcterms:W3CDTF">2019-03-15T02:31:19Z</dcterms:created>
  <dcterms:modified xsi:type="dcterms:W3CDTF">2025-01-14T17:26:29Z</dcterms:modified>
</cp:coreProperties>
</file>